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3"/>
  </p:notesMasterIdLst>
  <p:handoutMasterIdLst>
    <p:handoutMasterId r:id="rId94"/>
  </p:handoutMasterIdLst>
  <p:sldIdLst>
    <p:sldId id="617" r:id="rId2"/>
    <p:sldId id="656" r:id="rId3"/>
    <p:sldId id="684" r:id="rId4"/>
    <p:sldId id="926" r:id="rId5"/>
    <p:sldId id="927" r:id="rId6"/>
    <p:sldId id="649" r:id="rId7"/>
    <p:sldId id="618" r:id="rId8"/>
    <p:sldId id="619" r:id="rId9"/>
    <p:sldId id="650" r:id="rId10"/>
    <p:sldId id="620" r:id="rId11"/>
    <p:sldId id="686" r:id="rId12"/>
    <p:sldId id="687" r:id="rId13"/>
    <p:sldId id="688" r:id="rId14"/>
    <p:sldId id="689" r:id="rId15"/>
    <p:sldId id="690" r:id="rId16"/>
    <p:sldId id="685" r:id="rId17"/>
    <p:sldId id="705" r:id="rId18"/>
    <p:sldId id="651" r:id="rId19"/>
    <p:sldId id="621" r:id="rId20"/>
    <p:sldId id="622" r:id="rId21"/>
    <p:sldId id="623" r:id="rId22"/>
    <p:sldId id="624" r:id="rId23"/>
    <p:sldId id="625" r:id="rId24"/>
    <p:sldId id="626" r:id="rId25"/>
    <p:sldId id="627" r:id="rId26"/>
    <p:sldId id="628" r:id="rId27"/>
    <p:sldId id="659" r:id="rId28"/>
    <p:sldId id="630" r:id="rId29"/>
    <p:sldId id="631" r:id="rId30"/>
    <p:sldId id="632" r:id="rId31"/>
    <p:sldId id="660" r:id="rId32"/>
    <p:sldId id="661" r:id="rId33"/>
    <p:sldId id="663" r:id="rId34"/>
    <p:sldId id="664" r:id="rId35"/>
    <p:sldId id="662" r:id="rId36"/>
    <p:sldId id="665" r:id="rId37"/>
    <p:sldId id="666" r:id="rId38"/>
    <p:sldId id="667" r:id="rId39"/>
    <p:sldId id="668" r:id="rId40"/>
    <p:sldId id="669" r:id="rId41"/>
    <p:sldId id="670" r:id="rId42"/>
    <p:sldId id="671" r:id="rId43"/>
    <p:sldId id="672" r:id="rId44"/>
    <p:sldId id="673" r:id="rId45"/>
    <p:sldId id="674" r:id="rId46"/>
    <p:sldId id="675" r:id="rId47"/>
    <p:sldId id="676" r:id="rId48"/>
    <p:sldId id="652" r:id="rId49"/>
    <p:sldId id="633" r:id="rId50"/>
    <p:sldId id="634" r:id="rId51"/>
    <p:sldId id="635" r:id="rId52"/>
    <p:sldId id="636" r:id="rId53"/>
    <p:sldId id="637" r:id="rId54"/>
    <p:sldId id="638" r:id="rId55"/>
    <p:sldId id="639" r:id="rId56"/>
    <p:sldId id="640" r:id="rId57"/>
    <p:sldId id="703" r:id="rId58"/>
    <p:sldId id="653" r:id="rId59"/>
    <p:sldId id="641" r:id="rId60"/>
    <p:sldId id="642" r:id="rId61"/>
    <p:sldId id="643" r:id="rId62"/>
    <p:sldId id="644" r:id="rId63"/>
    <p:sldId id="645" r:id="rId64"/>
    <p:sldId id="646" r:id="rId65"/>
    <p:sldId id="928" r:id="rId66"/>
    <p:sldId id="677" r:id="rId67"/>
    <p:sldId id="647" r:id="rId68"/>
    <p:sldId id="648" r:id="rId69"/>
    <p:sldId id="654" r:id="rId70"/>
    <p:sldId id="655" r:id="rId71"/>
    <p:sldId id="657" r:id="rId72"/>
    <p:sldId id="658" r:id="rId73"/>
    <p:sldId id="691" r:id="rId74"/>
    <p:sldId id="701" r:id="rId75"/>
    <p:sldId id="702" r:id="rId76"/>
    <p:sldId id="692" r:id="rId77"/>
    <p:sldId id="693" r:id="rId78"/>
    <p:sldId id="694" r:id="rId79"/>
    <p:sldId id="695" r:id="rId80"/>
    <p:sldId id="696" r:id="rId81"/>
    <p:sldId id="697" r:id="rId82"/>
    <p:sldId id="698" r:id="rId83"/>
    <p:sldId id="699" r:id="rId84"/>
    <p:sldId id="700" r:id="rId85"/>
    <p:sldId id="678" r:id="rId86"/>
    <p:sldId id="682" r:id="rId87"/>
    <p:sldId id="679" r:id="rId88"/>
    <p:sldId id="683" r:id="rId89"/>
    <p:sldId id="680" r:id="rId90"/>
    <p:sldId id="681" r:id="rId91"/>
    <p:sldId id="704" r:id="rId92"/>
  </p:sldIdLst>
  <p:sldSz cx="12192000" cy="6858000"/>
  <p:notesSz cx="9144000" cy="6858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FFFFCC"/>
    <a:srgbClr val="99FFCC"/>
    <a:srgbClr val="66FFFF"/>
    <a:srgbClr val="FFCCFF"/>
    <a:srgbClr val="050505"/>
    <a:srgbClr val="1E2E5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308" autoAdjust="0"/>
    <p:restoredTop sz="96314" autoAdjust="0"/>
  </p:normalViewPr>
  <p:slideViewPr>
    <p:cSldViewPr snapToGrid="0">
      <p:cViewPr varScale="1">
        <p:scale>
          <a:sx n="123" d="100"/>
          <a:sy n="123" d="100"/>
        </p:scale>
        <p:origin x="96" y="132"/>
      </p:cViewPr>
      <p:guideLst/>
    </p:cSldViewPr>
  </p:slideViewPr>
  <p:outlineViewPr>
    <p:cViewPr>
      <p:scale>
        <a:sx n="33" d="100"/>
        <a:sy n="33" d="100"/>
      </p:scale>
      <p:origin x="0" y="0"/>
    </p:cViewPr>
  </p:outlineViewPr>
  <p:notesTextViewPr>
    <p:cViewPr>
      <p:scale>
        <a:sx n="3" d="2"/>
        <a:sy n="3" d="2"/>
      </p:scale>
      <p:origin x="0" y="0"/>
    </p:cViewPr>
  </p:notesTextViewPr>
  <p:notesViewPr>
    <p:cSldViewPr snapToGrid="0">
      <p:cViewPr varScale="1">
        <p:scale>
          <a:sx n="126" d="100"/>
          <a:sy n="126" d="100"/>
        </p:scale>
        <p:origin x="2112" y="132"/>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presProps" Target="pres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notesMaster" Target="notesMasters/notesMaster1.xml"/><Relationship Id="rId98"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2"/>
            <a:ext cx="3962400" cy="344091"/>
          </a:xfrm>
          <a:prstGeom prst="rect">
            <a:avLst/>
          </a:prstGeom>
        </p:spPr>
        <p:txBody>
          <a:bodyPr vert="horz" lIns="91440" tIns="45720" rIns="91440" bIns="45720" rtlCol="0"/>
          <a:lstStyle>
            <a:lvl1pPr algn="l">
              <a:defRPr sz="1200"/>
            </a:lvl1pPr>
          </a:lstStyle>
          <a:p>
            <a:endParaRPr kumimoji="1" lang="ja-JP" altLang="en-US" dirty="0"/>
          </a:p>
        </p:txBody>
      </p:sp>
      <p:sp>
        <p:nvSpPr>
          <p:cNvPr id="3" name="日付プレースホルダー 2"/>
          <p:cNvSpPr>
            <a:spLocks noGrp="1"/>
          </p:cNvSpPr>
          <p:nvPr>
            <p:ph type="dt" sz="quarter" idx="1"/>
          </p:nvPr>
        </p:nvSpPr>
        <p:spPr>
          <a:xfrm>
            <a:off x="5179484" y="2"/>
            <a:ext cx="3962400" cy="344091"/>
          </a:xfrm>
          <a:prstGeom prst="rect">
            <a:avLst/>
          </a:prstGeom>
        </p:spPr>
        <p:txBody>
          <a:bodyPr vert="horz" lIns="91440" tIns="45720" rIns="91440" bIns="45720" rtlCol="0"/>
          <a:lstStyle>
            <a:lvl1pPr algn="r">
              <a:defRPr sz="1200"/>
            </a:lvl1pPr>
          </a:lstStyle>
          <a:p>
            <a:fld id="{43004559-E693-417D-832F-282830CA0F2C}" type="datetimeFigureOut">
              <a:rPr kumimoji="1" lang="ja-JP" altLang="en-US" smtClean="0"/>
              <a:t>2022/7/21</a:t>
            </a:fld>
            <a:endParaRPr kumimoji="1" lang="ja-JP" altLang="en-US" dirty="0"/>
          </a:p>
        </p:txBody>
      </p:sp>
      <p:sp>
        <p:nvSpPr>
          <p:cNvPr id="4" name="フッター プレースホルダー 3"/>
          <p:cNvSpPr>
            <a:spLocks noGrp="1"/>
          </p:cNvSpPr>
          <p:nvPr>
            <p:ph type="ftr" sz="quarter" idx="2"/>
          </p:nvPr>
        </p:nvSpPr>
        <p:spPr>
          <a:xfrm>
            <a:off x="0" y="6513910"/>
            <a:ext cx="3962400" cy="344090"/>
          </a:xfrm>
          <a:prstGeom prst="rect">
            <a:avLst/>
          </a:prstGeom>
        </p:spPr>
        <p:txBody>
          <a:bodyPr vert="horz" lIns="91440" tIns="45720" rIns="91440" bIns="45720" rtlCol="0" anchor="b"/>
          <a:lstStyle>
            <a:lvl1pPr algn="l">
              <a:defRPr sz="1200"/>
            </a:lvl1pPr>
          </a:lstStyle>
          <a:p>
            <a:r>
              <a:rPr kumimoji="1" lang="en-US" altLang="ja-JP" dirty="0"/>
              <a:t>Confidential</a:t>
            </a:r>
            <a:endParaRPr kumimoji="1" lang="ja-JP" altLang="en-US" dirty="0"/>
          </a:p>
        </p:txBody>
      </p:sp>
      <p:sp>
        <p:nvSpPr>
          <p:cNvPr id="5" name="スライド番号プレースホルダー 4"/>
          <p:cNvSpPr>
            <a:spLocks noGrp="1"/>
          </p:cNvSpPr>
          <p:nvPr>
            <p:ph type="sldNum" sz="quarter" idx="3"/>
          </p:nvPr>
        </p:nvSpPr>
        <p:spPr>
          <a:xfrm>
            <a:off x="5179484" y="6513910"/>
            <a:ext cx="3962400" cy="344090"/>
          </a:xfrm>
          <a:prstGeom prst="rect">
            <a:avLst/>
          </a:prstGeom>
        </p:spPr>
        <p:txBody>
          <a:bodyPr vert="horz" lIns="91440" tIns="45720" rIns="91440" bIns="45720" rtlCol="0" anchor="b"/>
          <a:lstStyle>
            <a:lvl1pPr algn="r">
              <a:defRPr sz="1200"/>
            </a:lvl1pPr>
          </a:lstStyle>
          <a:p>
            <a:fld id="{CC0A583E-C166-4917-A0BF-D1BE5ACF047B}" type="slidenum">
              <a:rPr kumimoji="1" lang="ja-JP" altLang="en-US" smtClean="0"/>
              <a:t>‹#›</a:t>
            </a:fld>
            <a:endParaRPr kumimoji="1" lang="ja-JP" altLang="en-US" dirty="0"/>
          </a:p>
        </p:txBody>
      </p:sp>
    </p:spTree>
    <p:extLst>
      <p:ext uri="{BB962C8B-B14F-4D97-AF65-F5344CB8AC3E}">
        <p14:creationId xmlns:p14="http://schemas.microsoft.com/office/powerpoint/2010/main" val="1911997904"/>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2"/>
            <a:ext cx="3962400" cy="344091"/>
          </a:xfrm>
          <a:prstGeom prst="rect">
            <a:avLst/>
          </a:prstGeom>
        </p:spPr>
        <p:txBody>
          <a:bodyPr vert="horz" lIns="91440" tIns="45720" rIns="91440" bIns="45720" rtlCol="0"/>
          <a:lstStyle>
            <a:lvl1pPr algn="l">
              <a:defRPr sz="1200"/>
            </a:lvl1pPr>
          </a:lstStyle>
          <a:p>
            <a:endParaRPr kumimoji="1" lang="ja-JP" altLang="en-US" dirty="0"/>
          </a:p>
        </p:txBody>
      </p:sp>
      <p:sp>
        <p:nvSpPr>
          <p:cNvPr id="3" name="日付プレースホルダー 2"/>
          <p:cNvSpPr>
            <a:spLocks noGrp="1"/>
          </p:cNvSpPr>
          <p:nvPr>
            <p:ph type="dt" idx="1"/>
          </p:nvPr>
        </p:nvSpPr>
        <p:spPr>
          <a:xfrm>
            <a:off x="5179484" y="2"/>
            <a:ext cx="3962400" cy="344091"/>
          </a:xfrm>
          <a:prstGeom prst="rect">
            <a:avLst/>
          </a:prstGeom>
        </p:spPr>
        <p:txBody>
          <a:bodyPr vert="horz" lIns="91440" tIns="45720" rIns="91440" bIns="45720" rtlCol="0"/>
          <a:lstStyle>
            <a:lvl1pPr algn="r">
              <a:defRPr sz="1200"/>
            </a:lvl1pPr>
          </a:lstStyle>
          <a:p>
            <a:fld id="{2647D927-0592-4B54-A511-F775D23C7FAD}" type="datetimeFigureOut">
              <a:rPr kumimoji="1" lang="ja-JP" altLang="en-US" smtClean="0"/>
              <a:t>2022/7/21</a:t>
            </a:fld>
            <a:endParaRPr kumimoji="1" lang="ja-JP" altLang="en-US" dirty="0"/>
          </a:p>
        </p:txBody>
      </p:sp>
      <p:sp>
        <p:nvSpPr>
          <p:cNvPr id="4" name="スライド イメージ プレースホルダー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ja-JP" altLang="en-US" dirty="0"/>
          </a:p>
        </p:txBody>
      </p:sp>
      <p:sp>
        <p:nvSpPr>
          <p:cNvPr id="5" name="ノート プレースホルダー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r>
              <a:rPr kumimoji="1" lang="en-US" altLang="ja-JP" dirty="0"/>
              <a:t>Confidential</a:t>
            </a:r>
            <a:endParaRPr kumimoji="1" lang="ja-JP" altLang="en-US" dirty="0"/>
          </a:p>
        </p:txBody>
      </p:sp>
      <p:sp>
        <p:nvSpPr>
          <p:cNvPr id="7" name="スライド番号プレースホルダー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B8560A76-A9AA-40A3-B9BD-8A5068D5FB20}" type="slidenum">
              <a:rPr kumimoji="1" lang="ja-JP" altLang="en-US" smtClean="0"/>
              <a:t>‹#›</a:t>
            </a:fld>
            <a:endParaRPr kumimoji="1" lang="ja-JP" altLang="en-US" dirty="0"/>
          </a:p>
        </p:txBody>
      </p:sp>
    </p:spTree>
    <p:extLst>
      <p:ext uri="{BB962C8B-B14F-4D97-AF65-F5344CB8AC3E}">
        <p14:creationId xmlns:p14="http://schemas.microsoft.com/office/powerpoint/2010/main" val="1213132560"/>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サブタイトル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p:cNvSpPr>
            <a:spLocks noGrp="1"/>
          </p:cNvSpPr>
          <p:nvPr>
            <p:ph type="dt" sz="half" idx="10"/>
          </p:nvPr>
        </p:nvSpPr>
        <p:spPr/>
        <p:txBody>
          <a:bodyPr/>
          <a:lstStyle/>
          <a:p>
            <a:fld id="{FC76B12B-05AE-4C08-B2DB-0751F37B9E89}" type="datetime1">
              <a:rPr kumimoji="1" lang="ja-JP" altLang="en-US" smtClean="0"/>
              <a:t>2022/7/21</a:t>
            </a:fld>
            <a:endParaRPr kumimoji="1" lang="ja-JP" altLang="en-US" dirty="0"/>
          </a:p>
        </p:txBody>
      </p:sp>
      <p:sp>
        <p:nvSpPr>
          <p:cNvPr id="5" name="フッター プレースホルダー 4"/>
          <p:cNvSpPr>
            <a:spLocks noGrp="1"/>
          </p:cNvSpPr>
          <p:nvPr>
            <p:ph type="ftr" sz="quarter" idx="11"/>
          </p:nvPr>
        </p:nvSpPr>
        <p:spPr/>
        <p:txBody>
          <a:bodyPr/>
          <a:lstStyle/>
          <a:p>
            <a:endParaRPr kumimoji="1" lang="ja-JP" altLang="en-US" dirty="0"/>
          </a:p>
        </p:txBody>
      </p:sp>
      <p:sp>
        <p:nvSpPr>
          <p:cNvPr id="6" name="スライド番号プレースホルダー 5"/>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40294695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dirty="0"/>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p:txBody>
          <a:bodyPr/>
          <a:lstStyle/>
          <a:p>
            <a:fld id="{8619FE48-DA9A-4525-A7A6-03B3BAB20900}" type="datetime1">
              <a:rPr kumimoji="1" lang="ja-JP" altLang="en-US" smtClean="0"/>
              <a:t>2022/7/21</a:t>
            </a:fld>
            <a:endParaRPr kumimoji="1" lang="ja-JP" altLang="en-US" dirty="0"/>
          </a:p>
        </p:txBody>
      </p:sp>
      <p:sp>
        <p:nvSpPr>
          <p:cNvPr id="6" name="フッター プレースホルダー 5"/>
          <p:cNvSpPr>
            <a:spLocks noGrp="1"/>
          </p:cNvSpPr>
          <p:nvPr>
            <p:ph type="ftr" sz="quarter" idx="11"/>
          </p:nvPr>
        </p:nvSpPr>
        <p:spPr/>
        <p:txBody>
          <a:bodyPr/>
          <a:lstStyle/>
          <a:p>
            <a:endParaRPr kumimoji="1" lang="ja-JP" altLang="en-US" dirty="0"/>
          </a:p>
        </p:txBody>
      </p:sp>
      <p:sp>
        <p:nvSpPr>
          <p:cNvPr id="7" name="スライド番号プレースホルダー 6"/>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42674357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76EE422A-7189-49E7-8DCC-CAC2D968BFCD}" type="datetime1">
              <a:rPr kumimoji="1" lang="ja-JP" altLang="en-US" smtClean="0"/>
              <a:t>2022/7/21</a:t>
            </a:fld>
            <a:endParaRPr kumimoji="1" lang="ja-JP" altLang="en-US" dirty="0"/>
          </a:p>
        </p:txBody>
      </p:sp>
      <p:sp>
        <p:nvSpPr>
          <p:cNvPr id="5" name="フッター プレースホルダー 4"/>
          <p:cNvSpPr>
            <a:spLocks noGrp="1"/>
          </p:cNvSpPr>
          <p:nvPr>
            <p:ph type="ftr" sz="quarter" idx="11"/>
          </p:nvPr>
        </p:nvSpPr>
        <p:spPr/>
        <p:txBody>
          <a:bodyPr/>
          <a:lstStyle/>
          <a:p>
            <a:endParaRPr kumimoji="1" lang="ja-JP" altLang="en-US" dirty="0"/>
          </a:p>
        </p:txBody>
      </p:sp>
      <p:sp>
        <p:nvSpPr>
          <p:cNvPr id="6" name="スライド番号プレースホルダー 5"/>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334279765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4CDE5988-4DE2-4EFC-A8DB-17FD59362483}" type="datetime1">
              <a:rPr kumimoji="1" lang="ja-JP" altLang="en-US" smtClean="0"/>
              <a:t>2022/7/21</a:t>
            </a:fld>
            <a:endParaRPr kumimoji="1" lang="ja-JP" altLang="en-US" dirty="0"/>
          </a:p>
        </p:txBody>
      </p:sp>
      <p:sp>
        <p:nvSpPr>
          <p:cNvPr id="5" name="フッター プレースホルダー 4"/>
          <p:cNvSpPr>
            <a:spLocks noGrp="1"/>
          </p:cNvSpPr>
          <p:nvPr>
            <p:ph type="ftr" sz="quarter" idx="11"/>
          </p:nvPr>
        </p:nvSpPr>
        <p:spPr/>
        <p:txBody>
          <a:bodyPr/>
          <a:lstStyle/>
          <a:p>
            <a:endParaRPr kumimoji="1" lang="ja-JP" altLang="en-US" dirty="0"/>
          </a:p>
        </p:txBody>
      </p:sp>
      <p:sp>
        <p:nvSpPr>
          <p:cNvPr id="6" name="スライド番号プレースホルダー 5"/>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37795549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332741" y="1136073"/>
            <a:ext cx="11545223" cy="5040890"/>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4" name="日付プレースホルダー 3"/>
          <p:cNvSpPr>
            <a:spLocks noGrp="1"/>
          </p:cNvSpPr>
          <p:nvPr>
            <p:ph type="dt" sz="half" idx="10"/>
          </p:nvPr>
        </p:nvSpPr>
        <p:spPr/>
        <p:txBody>
          <a:bodyPr/>
          <a:lstStyle/>
          <a:p>
            <a:fld id="{4433F5D8-019C-4B4E-B06F-664B0E73F44C}" type="datetime1">
              <a:rPr kumimoji="1" lang="ja-JP" altLang="en-US" smtClean="0"/>
              <a:t>2022/7/21</a:t>
            </a:fld>
            <a:endParaRPr kumimoji="1" lang="ja-JP" altLang="en-US" dirty="0"/>
          </a:p>
        </p:txBody>
      </p:sp>
      <p:sp>
        <p:nvSpPr>
          <p:cNvPr id="5" name="フッター プレースホルダー 4"/>
          <p:cNvSpPr>
            <a:spLocks noGrp="1"/>
          </p:cNvSpPr>
          <p:nvPr>
            <p:ph type="ftr" sz="quarter" idx="11"/>
          </p:nvPr>
        </p:nvSpPr>
        <p:spPr/>
        <p:txBody>
          <a:bodyPr/>
          <a:lstStyle/>
          <a:p>
            <a:endParaRPr kumimoji="1" lang="ja-JP" altLang="en-US" dirty="0"/>
          </a:p>
        </p:txBody>
      </p:sp>
      <p:sp>
        <p:nvSpPr>
          <p:cNvPr id="6" name="スライド番号プレースホルダー 5"/>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grpSp>
        <p:nvGrpSpPr>
          <p:cNvPr id="7" name="Group 2"/>
          <p:cNvGrpSpPr>
            <a:grpSpLocks/>
          </p:cNvGrpSpPr>
          <p:nvPr userDrawn="1"/>
        </p:nvGrpSpPr>
        <p:grpSpPr bwMode="auto">
          <a:xfrm>
            <a:off x="248431" y="93926"/>
            <a:ext cx="10131299" cy="865318"/>
            <a:chOff x="240" y="228"/>
            <a:chExt cx="5768" cy="336"/>
          </a:xfrm>
        </p:grpSpPr>
        <p:sp>
          <p:nvSpPr>
            <p:cNvPr id="8" name="Rectangle 3"/>
            <p:cNvSpPr>
              <a:spLocks noChangeArrowheads="1"/>
            </p:cNvSpPr>
            <p:nvPr/>
          </p:nvSpPr>
          <p:spPr bwMode="auto">
            <a:xfrm>
              <a:off x="248" y="228"/>
              <a:ext cx="5760" cy="336"/>
            </a:xfrm>
            <a:prstGeom prst="rect">
              <a:avLst/>
            </a:prstGeom>
            <a:gradFill rotWithShape="0">
              <a:gsLst>
                <a:gs pos="0">
                  <a:schemeClr val="bg1"/>
                </a:gs>
                <a:gs pos="100000">
                  <a:srgbClr val="99CC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dirty="0"/>
            </a:p>
          </p:txBody>
        </p:sp>
        <p:sp>
          <p:nvSpPr>
            <p:cNvPr id="9" name="Line 4"/>
            <p:cNvSpPr>
              <a:spLocks noChangeShapeType="1"/>
            </p:cNvSpPr>
            <p:nvPr/>
          </p:nvSpPr>
          <p:spPr bwMode="auto">
            <a:xfrm>
              <a:off x="243" y="564"/>
              <a:ext cx="5757" cy="0"/>
            </a:xfrm>
            <a:prstGeom prst="line">
              <a:avLst/>
            </a:prstGeom>
            <a:noFill/>
            <a:ln w="12700">
              <a:solidFill>
                <a:srgbClr val="0000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sz="1400"/>
            </a:p>
          </p:txBody>
        </p:sp>
        <p:sp>
          <p:nvSpPr>
            <p:cNvPr id="10" name="Rectangle 5"/>
            <p:cNvSpPr>
              <a:spLocks noChangeArrowheads="1"/>
            </p:cNvSpPr>
            <p:nvPr/>
          </p:nvSpPr>
          <p:spPr bwMode="auto">
            <a:xfrm>
              <a:off x="240" y="228"/>
              <a:ext cx="48" cy="336"/>
            </a:xfrm>
            <a:prstGeom prst="rect">
              <a:avLst/>
            </a:prstGeom>
            <a:solidFill>
              <a:srgbClr val="0000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grpSp>
      <p:sp>
        <p:nvSpPr>
          <p:cNvPr id="2" name="タイトル 1"/>
          <p:cNvSpPr>
            <a:spLocks noGrp="1"/>
          </p:cNvSpPr>
          <p:nvPr>
            <p:ph type="title"/>
          </p:nvPr>
        </p:nvSpPr>
        <p:spPr>
          <a:xfrm>
            <a:off x="332741" y="184309"/>
            <a:ext cx="10046989" cy="683490"/>
          </a:xfrm>
        </p:spPr>
        <p:txBody>
          <a:bodyPr>
            <a:normAutofit/>
          </a:bodyPr>
          <a:lstStyle/>
          <a:p>
            <a:r>
              <a:rPr kumimoji="1" lang="ja-JP" altLang="en-US" dirty="0"/>
              <a:t>マスター タイトルの書式設定</a:t>
            </a:r>
          </a:p>
        </p:txBody>
      </p:sp>
    </p:spTree>
    <p:extLst>
      <p:ext uri="{BB962C8B-B14F-4D97-AF65-F5344CB8AC3E}">
        <p14:creationId xmlns:p14="http://schemas.microsoft.com/office/powerpoint/2010/main" val="35229528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タイトルとコンテンツ">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332741" y="1136073"/>
            <a:ext cx="11545223" cy="5040890"/>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4" name="日付プレースホルダー 3"/>
          <p:cNvSpPr>
            <a:spLocks noGrp="1"/>
          </p:cNvSpPr>
          <p:nvPr>
            <p:ph type="dt" sz="half" idx="10"/>
          </p:nvPr>
        </p:nvSpPr>
        <p:spPr/>
        <p:txBody>
          <a:bodyPr/>
          <a:lstStyle/>
          <a:p>
            <a:fld id="{4433F5D8-019C-4B4E-B06F-664B0E73F44C}" type="datetime1">
              <a:rPr kumimoji="1" lang="ja-JP" altLang="en-US" smtClean="0"/>
              <a:t>2022/7/21</a:t>
            </a:fld>
            <a:endParaRPr kumimoji="1" lang="ja-JP" altLang="en-US" dirty="0"/>
          </a:p>
        </p:txBody>
      </p:sp>
      <p:sp>
        <p:nvSpPr>
          <p:cNvPr id="5" name="フッター プレースホルダー 4"/>
          <p:cNvSpPr>
            <a:spLocks noGrp="1"/>
          </p:cNvSpPr>
          <p:nvPr>
            <p:ph type="ftr" sz="quarter" idx="11"/>
          </p:nvPr>
        </p:nvSpPr>
        <p:spPr/>
        <p:txBody>
          <a:bodyPr/>
          <a:lstStyle/>
          <a:p>
            <a:endParaRPr kumimoji="1" lang="ja-JP" altLang="en-US" dirty="0"/>
          </a:p>
        </p:txBody>
      </p:sp>
      <p:sp>
        <p:nvSpPr>
          <p:cNvPr id="6" name="スライド番号プレースホルダー 5"/>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
        <p:nvSpPr>
          <p:cNvPr id="2" name="タイトル 1"/>
          <p:cNvSpPr>
            <a:spLocks noGrp="1"/>
          </p:cNvSpPr>
          <p:nvPr>
            <p:ph type="title"/>
          </p:nvPr>
        </p:nvSpPr>
        <p:spPr>
          <a:xfrm>
            <a:off x="332741" y="184309"/>
            <a:ext cx="10046989" cy="683490"/>
          </a:xfrm>
        </p:spPr>
        <p:txBody>
          <a:bodyPr>
            <a:normAutofit/>
          </a:bodyPr>
          <a:lstStyle/>
          <a:p>
            <a:r>
              <a:rPr kumimoji="1" lang="ja-JP" altLang="en-US" dirty="0"/>
              <a:t>マスター タイトルの書式設定</a:t>
            </a:r>
          </a:p>
        </p:txBody>
      </p:sp>
    </p:spTree>
    <p:extLst>
      <p:ext uri="{BB962C8B-B14F-4D97-AF65-F5344CB8AC3E}">
        <p14:creationId xmlns:p14="http://schemas.microsoft.com/office/powerpoint/2010/main" val="234803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p:cNvSpPr>
            <a:spLocks noGrp="1"/>
          </p:cNvSpPr>
          <p:nvPr>
            <p:ph type="dt" sz="half" idx="10"/>
          </p:nvPr>
        </p:nvSpPr>
        <p:spPr/>
        <p:txBody>
          <a:bodyPr/>
          <a:lstStyle/>
          <a:p>
            <a:fld id="{BE08DC06-71B5-4D82-9EC9-2CDCDFC7E949}" type="datetime1">
              <a:rPr kumimoji="1" lang="ja-JP" altLang="en-US" smtClean="0"/>
              <a:t>2022/7/21</a:t>
            </a:fld>
            <a:endParaRPr kumimoji="1" lang="ja-JP" altLang="en-US" dirty="0"/>
          </a:p>
        </p:txBody>
      </p:sp>
      <p:sp>
        <p:nvSpPr>
          <p:cNvPr id="5" name="フッター プレースホルダー 4"/>
          <p:cNvSpPr>
            <a:spLocks noGrp="1"/>
          </p:cNvSpPr>
          <p:nvPr>
            <p:ph type="ftr" sz="quarter" idx="11"/>
          </p:nvPr>
        </p:nvSpPr>
        <p:spPr/>
        <p:txBody>
          <a:bodyPr/>
          <a:lstStyle/>
          <a:p>
            <a:endParaRPr kumimoji="1" lang="ja-JP" altLang="en-US" dirty="0"/>
          </a:p>
        </p:txBody>
      </p:sp>
      <p:sp>
        <p:nvSpPr>
          <p:cNvPr id="6" name="スライド番号プレースホルダー 5"/>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5973326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コンテンツ プレースホルダー 2"/>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p:cNvSpPr>
            <a:spLocks noGrp="1"/>
          </p:cNvSpPr>
          <p:nvPr>
            <p:ph type="dt" sz="half" idx="10"/>
          </p:nvPr>
        </p:nvSpPr>
        <p:spPr/>
        <p:txBody>
          <a:bodyPr/>
          <a:lstStyle/>
          <a:p>
            <a:fld id="{DE955005-761B-4B23-9C6F-D86728326A39}" type="datetime1">
              <a:rPr kumimoji="1" lang="ja-JP" altLang="en-US" smtClean="0"/>
              <a:t>2022/7/21</a:t>
            </a:fld>
            <a:endParaRPr kumimoji="1" lang="ja-JP" altLang="en-US" dirty="0"/>
          </a:p>
        </p:txBody>
      </p:sp>
      <p:sp>
        <p:nvSpPr>
          <p:cNvPr id="6" name="フッター プレースホルダー 5"/>
          <p:cNvSpPr>
            <a:spLocks noGrp="1"/>
          </p:cNvSpPr>
          <p:nvPr>
            <p:ph type="ftr" sz="quarter" idx="11"/>
          </p:nvPr>
        </p:nvSpPr>
        <p:spPr/>
        <p:txBody>
          <a:bodyPr/>
          <a:lstStyle/>
          <a:p>
            <a:endParaRPr kumimoji="1" lang="ja-JP" altLang="en-US" dirty="0"/>
          </a:p>
        </p:txBody>
      </p:sp>
      <p:sp>
        <p:nvSpPr>
          <p:cNvPr id="7" name="スライド番号プレースホルダー 6"/>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9506471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365125"/>
            <a:ext cx="9442547" cy="1325563"/>
          </a:xfrm>
        </p:spPr>
        <p:txBody>
          <a:bodyPr/>
          <a:lstStyle/>
          <a:p>
            <a:r>
              <a:rPr kumimoji="1" lang="ja-JP" altLang="en-US" dirty="0"/>
              <a:t>マスター タイトルの書式設定</a:t>
            </a:r>
          </a:p>
        </p:txBody>
      </p:sp>
      <p:sp>
        <p:nvSpPr>
          <p:cNvPr id="3" name="テキスト プレースホルダー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p:cNvSpPr>
            <a:spLocks noGrp="1"/>
          </p:cNvSpPr>
          <p:nvPr>
            <p:ph type="dt" sz="half" idx="10"/>
          </p:nvPr>
        </p:nvSpPr>
        <p:spPr/>
        <p:txBody>
          <a:bodyPr/>
          <a:lstStyle/>
          <a:p>
            <a:fld id="{85D497FD-40DA-48BD-8DD0-EB755C7D6238}" type="datetime1">
              <a:rPr kumimoji="1" lang="ja-JP" altLang="en-US" smtClean="0"/>
              <a:t>2022/7/21</a:t>
            </a:fld>
            <a:endParaRPr kumimoji="1" lang="ja-JP" altLang="en-US" dirty="0"/>
          </a:p>
        </p:txBody>
      </p:sp>
      <p:sp>
        <p:nvSpPr>
          <p:cNvPr id="8" name="フッター プレースホルダー 7"/>
          <p:cNvSpPr>
            <a:spLocks noGrp="1"/>
          </p:cNvSpPr>
          <p:nvPr>
            <p:ph type="ftr" sz="quarter" idx="11"/>
          </p:nvPr>
        </p:nvSpPr>
        <p:spPr/>
        <p:txBody>
          <a:bodyPr/>
          <a:lstStyle/>
          <a:p>
            <a:endParaRPr kumimoji="1" lang="ja-JP" altLang="en-US" dirty="0"/>
          </a:p>
        </p:txBody>
      </p:sp>
      <p:sp>
        <p:nvSpPr>
          <p:cNvPr id="9" name="スライド番号プレースホルダー 8"/>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4056210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日付プレースホルダー 2"/>
          <p:cNvSpPr>
            <a:spLocks noGrp="1"/>
          </p:cNvSpPr>
          <p:nvPr>
            <p:ph type="dt" sz="half" idx="10"/>
          </p:nvPr>
        </p:nvSpPr>
        <p:spPr/>
        <p:txBody>
          <a:bodyPr/>
          <a:lstStyle/>
          <a:p>
            <a:fld id="{F5101842-F394-43EE-B2A2-4C5CD8EF8ECB}" type="datetime1">
              <a:rPr kumimoji="1" lang="ja-JP" altLang="en-US" smtClean="0"/>
              <a:t>2022/7/21</a:t>
            </a:fld>
            <a:endParaRPr kumimoji="1" lang="ja-JP" altLang="en-US" dirty="0"/>
          </a:p>
        </p:txBody>
      </p:sp>
      <p:sp>
        <p:nvSpPr>
          <p:cNvPr id="4" name="フッター プレースホルダー 3"/>
          <p:cNvSpPr>
            <a:spLocks noGrp="1"/>
          </p:cNvSpPr>
          <p:nvPr>
            <p:ph type="ftr" sz="quarter" idx="11"/>
          </p:nvPr>
        </p:nvSpPr>
        <p:spPr/>
        <p:txBody>
          <a:bodyPr/>
          <a:lstStyle/>
          <a:p>
            <a:endParaRPr kumimoji="1" lang="ja-JP" altLang="en-US" dirty="0"/>
          </a:p>
        </p:txBody>
      </p:sp>
      <p:sp>
        <p:nvSpPr>
          <p:cNvPr id="5" name="スライド番号プレースホルダー 4"/>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37515598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fld id="{39F0FA9D-8531-4AA2-9DAB-F3E4DE0A77C4}" type="datetime1">
              <a:rPr kumimoji="1" lang="ja-JP" altLang="en-US" smtClean="0"/>
              <a:t>2022/7/21</a:t>
            </a:fld>
            <a:endParaRPr kumimoji="1" lang="ja-JP" altLang="en-US" dirty="0"/>
          </a:p>
        </p:txBody>
      </p:sp>
      <p:sp>
        <p:nvSpPr>
          <p:cNvPr id="3" name="フッター プレースホルダー 2"/>
          <p:cNvSpPr>
            <a:spLocks noGrp="1"/>
          </p:cNvSpPr>
          <p:nvPr>
            <p:ph type="ftr" sz="quarter" idx="11"/>
          </p:nvPr>
        </p:nvSpPr>
        <p:spPr/>
        <p:txBody>
          <a:bodyPr/>
          <a:lstStyle/>
          <a:p>
            <a:endParaRPr kumimoji="1" lang="ja-JP" altLang="en-US" dirty="0"/>
          </a:p>
        </p:txBody>
      </p:sp>
      <p:sp>
        <p:nvSpPr>
          <p:cNvPr id="4" name="スライド番号プレースホルダー 3"/>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36222390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p:cNvSpPr>
            <a:spLocks noGrp="1"/>
          </p:cNvSpPr>
          <p:nvPr>
            <p:ph idx="1"/>
          </p:nvPr>
        </p:nvSpPr>
        <p:spPr>
          <a:xfrm>
            <a:off x="5183188" y="1819469"/>
            <a:ext cx="6172200" cy="404158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p:txBody>
          <a:bodyPr/>
          <a:lstStyle/>
          <a:p>
            <a:fld id="{ACBB3051-103A-431A-A155-BC03D46EAC2E}" type="datetime1">
              <a:rPr kumimoji="1" lang="ja-JP" altLang="en-US" smtClean="0"/>
              <a:t>2022/7/21</a:t>
            </a:fld>
            <a:endParaRPr kumimoji="1" lang="ja-JP" altLang="en-US" dirty="0"/>
          </a:p>
        </p:txBody>
      </p:sp>
      <p:sp>
        <p:nvSpPr>
          <p:cNvPr id="6" name="フッター プレースホルダー 5"/>
          <p:cNvSpPr>
            <a:spLocks noGrp="1"/>
          </p:cNvSpPr>
          <p:nvPr>
            <p:ph type="ftr" sz="quarter" idx="11"/>
          </p:nvPr>
        </p:nvSpPr>
        <p:spPr/>
        <p:txBody>
          <a:bodyPr/>
          <a:lstStyle/>
          <a:p>
            <a:endParaRPr kumimoji="1" lang="ja-JP" altLang="en-US" dirty="0"/>
          </a:p>
        </p:txBody>
      </p:sp>
      <p:sp>
        <p:nvSpPr>
          <p:cNvPr id="7" name="スライド番号プレースホルダー 6"/>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4706436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3.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em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838200" y="365125"/>
            <a:ext cx="9806940" cy="1325563"/>
          </a:xfrm>
          <a:prstGeom prst="rect">
            <a:avLst/>
          </a:prstGeom>
        </p:spPr>
        <p:txBody>
          <a:bodyPr vert="horz" lIns="91440" tIns="45720" rIns="91440" bIns="45720" rtlCol="0" anchor="ctr">
            <a:normAutofit/>
          </a:bodyPr>
          <a:lstStyle/>
          <a:p>
            <a:r>
              <a:rPr kumimoji="1" lang="ja-JP" altLang="en-US" dirty="0"/>
              <a:t>マスター タイトルの書式設定</a:t>
            </a:r>
          </a:p>
        </p:txBody>
      </p:sp>
      <p:sp>
        <p:nvSpPr>
          <p:cNvPr id="3" name="テキスト プレースホルダー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62382E3-DAC9-4085-B802-61A979310D0F}" type="datetime1">
              <a:rPr kumimoji="1" lang="ja-JP" altLang="en-US" smtClean="0"/>
              <a:t>2022/7/21</a:t>
            </a:fld>
            <a:endParaRPr kumimoji="1" lang="ja-JP" altLang="en-US" dirty="0"/>
          </a:p>
        </p:txBody>
      </p:sp>
      <p:sp>
        <p:nvSpPr>
          <p:cNvPr id="5" name="フッター プレースホルダー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dirty="0"/>
          </a:p>
        </p:txBody>
      </p:sp>
      <p:sp>
        <p:nvSpPr>
          <p:cNvPr id="6" name="スライド番号プレースホルダー 5"/>
          <p:cNvSpPr>
            <a:spLocks noGrp="1"/>
          </p:cNvSpPr>
          <p:nvPr>
            <p:ph type="sldNum" sz="quarter" idx="4"/>
          </p:nvPr>
        </p:nvSpPr>
        <p:spPr>
          <a:xfrm>
            <a:off x="8610600" y="6356350"/>
            <a:ext cx="3425890" cy="365125"/>
          </a:xfrm>
          <a:prstGeom prst="rect">
            <a:avLst/>
          </a:prstGeom>
        </p:spPr>
        <p:txBody>
          <a:bodyPr vert="horz" lIns="91440" tIns="45720" rIns="91440" bIns="45720" rtlCol="0" anchor="ctr"/>
          <a:lstStyle>
            <a:lvl1pPr algn="r">
              <a:defRPr sz="2000">
                <a:solidFill>
                  <a:schemeClr val="tx1">
                    <a:tint val="75000"/>
                  </a:schemeClr>
                </a:solidFill>
                <a:latin typeface="Segoe Condensed" panose="020B0606040200020203" pitchFamily="34" charset="0"/>
                <a:cs typeface="Segoe UI Light" panose="020B0502040204020203" pitchFamily="34" charset="0"/>
              </a:defRPr>
            </a:lvl1pPr>
          </a:lstStyle>
          <a:p>
            <a:fld id="{63DCA85F-F225-44A4-AEA8-9083CAE61796}" type="slidenum">
              <a:rPr lang="ja-JP" altLang="en-US" smtClean="0"/>
              <a:pPr/>
              <a:t>‹#›</a:t>
            </a:fld>
            <a:endParaRPr lang="ja-JP" altLang="en-US" dirty="0"/>
          </a:p>
        </p:txBody>
      </p:sp>
      <p:sp>
        <p:nvSpPr>
          <p:cNvPr id="13" name="テキスト ボックス 12"/>
          <p:cNvSpPr txBox="1"/>
          <p:nvPr userDrawn="1"/>
        </p:nvSpPr>
        <p:spPr>
          <a:xfrm>
            <a:off x="0" y="6582103"/>
            <a:ext cx="1072055" cy="307777"/>
          </a:xfrm>
          <a:prstGeom prst="rect">
            <a:avLst/>
          </a:prstGeom>
          <a:noFill/>
        </p:spPr>
        <p:txBody>
          <a:bodyPr wrap="square" rtlCol="0">
            <a:spAutoFit/>
          </a:bodyPr>
          <a:lstStyle/>
          <a:p>
            <a:r>
              <a:rPr kumimoji="1" lang="en-US" altLang="ja-JP" sz="1400" dirty="0">
                <a:solidFill>
                  <a:schemeClr val="bg2"/>
                </a:solidFill>
              </a:rPr>
              <a:t>DN</a:t>
            </a:r>
            <a:endParaRPr kumimoji="1" lang="ja-JP" altLang="en-US" sz="1400" dirty="0">
              <a:solidFill>
                <a:schemeClr val="bg2"/>
              </a:solidFill>
            </a:endParaRPr>
          </a:p>
        </p:txBody>
      </p:sp>
      <p:sp>
        <p:nvSpPr>
          <p:cNvPr id="14" name="テキスト ボックス 13"/>
          <p:cNvSpPr txBox="1"/>
          <p:nvPr userDrawn="1"/>
        </p:nvSpPr>
        <p:spPr>
          <a:xfrm>
            <a:off x="10691447" y="260597"/>
            <a:ext cx="1148862" cy="246221"/>
          </a:xfrm>
          <a:prstGeom prst="rect">
            <a:avLst/>
          </a:prstGeom>
          <a:noFill/>
        </p:spPr>
        <p:txBody>
          <a:bodyPr wrap="square" rtlCol="0">
            <a:spAutoFit/>
          </a:bodyPr>
          <a:lstStyle/>
          <a:p>
            <a:pPr algn="dist"/>
            <a:r>
              <a:rPr kumimoji="1" lang="ja-JP" altLang="en-US" sz="1000" b="1" dirty="0"/>
              <a:t>特殊局</a:t>
            </a:r>
            <a:endParaRPr kumimoji="1" lang="en-US" altLang="ja-JP" sz="1000" b="1" dirty="0"/>
          </a:p>
        </p:txBody>
      </p:sp>
      <p:sp>
        <p:nvSpPr>
          <p:cNvPr id="11" name="テキスト ボックス 10"/>
          <p:cNvSpPr txBox="1"/>
          <p:nvPr userDrawn="1"/>
        </p:nvSpPr>
        <p:spPr>
          <a:xfrm>
            <a:off x="11052670" y="641681"/>
            <a:ext cx="1154460" cy="230832"/>
          </a:xfrm>
          <a:prstGeom prst="rect">
            <a:avLst/>
          </a:prstGeom>
          <a:noFill/>
        </p:spPr>
        <p:txBody>
          <a:bodyPr wrap="square" rtlCol="0">
            <a:spAutoFit/>
          </a:bodyPr>
          <a:lstStyle/>
          <a:p>
            <a:pPr algn="dist"/>
            <a:r>
              <a:rPr kumimoji="1" lang="ja-JP" altLang="en-US" sz="900" b="1" dirty="0"/>
              <a:t>サイバー技術研究室 </a:t>
            </a:r>
            <a:endParaRPr kumimoji="1" lang="en-US" altLang="ja-JP" sz="900" b="1" dirty="0"/>
          </a:p>
        </p:txBody>
      </p:sp>
      <p:pic>
        <p:nvPicPr>
          <p:cNvPr id="12" name="図 11"/>
          <p:cNvPicPr>
            <a:picLocks noChangeAspect="1"/>
          </p:cNvPicPr>
          <p:nvPr userDrawn="1"/>
        </p:nvPicPr>
        <p:blipFill>
          <a:blip r:embed="rId14"/>
          <a:stretch>
            <a:fillRect/>
          </a:stretch>
        </p:blipFill>
        <p:spPr>
          <a:xfrm>
            <a:off x="10754306" y="488150"/>
            <a:ext cx="1365298" cy="192683"/>
          </a:xfrm>
          <a:prstGeom prst="rect">
            <a:avLst/>
          </a:prstGeom>
        </p:spPr>
      </p:pic>
      <p:pic>
        <p:nvPicPr>
          <p:cNvPr id="34" name="Picture 7"/>
          <p:cNvPicPr>
            <a:picLocks noChangeAspect="1" noChangeArrowheads="1"/>
          </p:cNvPicPr>
          <p:nvPr userDrawn="1"/>
        </p:nvPicPr>
        <p:blipFill>
          <a:blip r:embed="rId15" cstate="print">
            <a:extLst>
              <a:ext uri="{28A0092B-C50C-407E-A947-70E740481C1C}">
                <a14:useLocalDpi xmlns:a14="http://schemas.microsoft.com/office/drawing/2010/main" val="0"/>
              </a:ext>
            </a:extLst>
          </a:blip>
          <a:srcRect/>
          <a:stretch>
            <a:fillRect/>
          </a:stretch>
        </p:blipFill>
        <p:spPr bwMode="auto">
          <a:xfrm>
            <a:off x="10776521" y="48556"/>
            <a:ext cx="1358713" cy="303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図 34"/>
          <p:cNvPicPr>
            <a:picLocks noChangeAspect="1"/>
          </p:cNvPicPr>
          <p:nvPr userDrawn="1"/>
        </p:nvPicPr>
        <p:blipFill>
          <a:blip r:embed="rId16"/>
          <a:stretch>
            <a:fillRect/>
          </a:stretch>
        </p:blipFill>
        <p:spPr>
          <a:xfrm>
            <a:off x="797" y="6176963"/>
            <a:ext cx="572405" cy="681037"/>
          </a:xfrm>
          <a:prstGeom prst="rect">
            <a:avLst/>
          </a:prstGeom>
        </p:spPr>
      </p:pic>
    </p:spTree>
    <p:extLst>
      <p:ext uri="{BB962C8B-B14F-4D97-AF65-F5344CB8AC3E}">
        <p14:creationId xmlns:p14="http://schemas.microsoft.com/office/powerpoint/2010/main" val="34398441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hdr="0" ft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9.WMF"/><Relationship Id="rId3" Type="http://schemas.openxmlformats.org/officeDocument/2006/relationships/image" Target="../media/image1.emf"/><Relationship Id="rId7" Type="http://schemas.openxmlformats.org/officeDocument/2006/relationships/image" Target="../media/image8.WMF"/><Relationship Id="rId2" Type="http://schemas.openxmlformats.org/officeDocument/2006/relationships/image" Target="../media/image4.emf"/><Relationship Id="rId1" Type="http://schemas.openxmlformats.org/officeDocument/2006/relationships/slideLayout" Target="../slideLayouts/slideLayout1.xml"/><Relationship Id="rId6" Type="http://schemas.openxmlformats.org/officeDocument/2006/relationships/image" Target="../media/image7.WMF"/><Relationship Id="rId5" Type="http://schemas.openxmlformats.org/officeDocument/2006/relationships/image" Target="../media/image6.png"/><Relationship Id="rId10" Type="http://schemas.openxmlformats.org/officeDocument/2006/relationships/image" Target="../media/image11.emf"/><Relationship Id="rId4" Type="http://schemas.openxmlformats.org/officeDocument/2006/relationships/image" Target="../media/image5.png"/><Relationship Id="rId9" Type="http://schemas.openxmlformats.org/officeDocument/2006/relationships/image" Target="../media/image10.emf"/></Relationships>
</file>

<file path=ppt/slides/_rels/slide10.xml.rels><?xml version="1.0" encoding="UTF-8" standalone="yes"?>
<Relationships xmlns="http://schemas.openxmlformats.org/package/2006/relationships"><Relationship Id="rId3" Type="http://schemas.openxmlformats.org/officeDocument/2006/relationships/image" Target="../media/image22.WMF"/><Relationship Id="rId2" Type="http://schemas.openxmlformats.org/officeDocument/2006/relationships/image" Target="../media/image21.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3.WMF"/><Relationship Id="rId2" Type="http://schemas.openxmlformats.org/officeDocument/2006/relationships/image" Target="../media/image21.e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hyperlink" Target="https://github.com/IPA-CyberLab/IPA-DN-Ultra/"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4.WMF"/><Relationship Id="rId2" Type="http://schemas.openxmlformats.org/officeDocument/2006/relationships/image" Target="../media/image22.WMF"/><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IPA-CyberLab/IPA-DN-Ultra/" TargetMode="External"/><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3.xml"/><Relationship Id="rId4" Type="http://schemas.openxmlformats.org/officeDocument/2006/relationships/image" Target="../media/image32.png"/></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3.xml"/><Relationship Id="rId4" Type="http://schemas.openxmlformats.org/officeDocument/2006/relationships/image" Target="../media/image3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18.wmf"/><Relationship Id="rId7" Type="http://schemas.openxmlformats.org/officeDocument/2006/relationships/image" Target="../media/image44.WMF"/><Relationship Id="rId2" Type="http://schemas.openxmlformats.org/officeDocument/2006/relationships/image" Target="../media/image42.wmf"/><Relationship Id="rId1" Type="http://schemas.openxmlformats.org/officeDocument/2006/relationships/slideLayout" Target="../slideLayouts/slideLayout3.xml"/><Relationship Id="rId6" Type="http://schemas.openxmlformats.org/officeDocument/2006/relationships/image" Target="../media/image21.emf"/><Relationship Id="rId5" Type="http://schemas.openxmlformats.org/officeDocument/2006/relationships/image" Target="../media/image19.wmf"/><Relationship Id="rId10" Type="http://schemas.openxmlformats.org/officeDocument/2006/relationships/image" Target="../media/image47.WMF"/><Relationship Id="rId4" Type="http://schemas.openxmlformats.org/officeDocument/2006/relationships/image" Target="../media/image43.emf"/><Relationship Id="rId9" Type="http://schemas.openxmlformats.org/officeDocument/2006/relationships/image" Target="../media/image46.WM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jpeg"/><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51.jpeg"/></Relationships>
</file>

<file path=ppt/slides/_rels/slide48.xml.rels><?xml version="1.0" encoding="UTF-8" standalone="yes"?>
<Relationships xmlns="http://schemas.openxmlformats.org/package/2006/relationships"><Relationship Id="rId3" Type="http://schemas.openxmlformats.org/officeDocument/2006/relationships/image" Target="../media/image54.WMF"/><Relationship Id="rId2" Type="http://schemas.openxmlformats.org/officeDocument/2006/relationships/image" Target="../media/image53.WMF"/><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3.xml"/><Relationship Id="rId4" Type="http://schemas.openxmlformats.org/officeDocument/2006/relationships/image" Target="../media/image15.WMF"/></Relationships>
</file>

<file path=ppt/slides/_rels/slide50.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5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5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8.WMF"/><Relationship Id="rId2" Type="http://schemas.openxmlformats.org/officeDocument/2006/relationships/image" Target="../media/image69.WMF"/><Relationship Id="rId1" Type="http://schemas.openxmlformats.org/officeDocument/2006/relationships/slideLayout" Target="../slideLayouts/slideLayout8.xml"/><Relationship Id="rId4" Type="http://schemas.openxmlformats.org/officeDocument/2006/relationships/image" Target="../media/image9.WMF"/></Relationships>
</file>

<file path=ppt/slides/_rels/slide59.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6.WMF"/><Relationship Id="rId1" Type="http://schemas.openxmlformats.org/officeDocument/2006/relationships/slideLayout" Target="../slideLayouts/slideLayout8.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8.wmf"/><Relationship Id="rId2" Type="http://schemas.openxmlformats.org/officeDocument/2006/relationships/image" Target="../media/image17.emf"/><Relationship Id="rId1" Type="http://schemas.openxmlformats.org/officeDocument/2006/relationships/slideLayout" Target="../slideLayouts/slideLayout2.xml"/><Relationship Id="rId4" Type="http://schemas.openxmlformats.org/officeDocument/2006/relationships/image" Target="../media/image19.wmf"/></Relationships>
</file>

<file path=ppt/slides/_rels/slide70.xml.rels><?xml version="1.0" encoding="UTF-8" standalone="yes"?>
<Relationships xmlns="http://schemas.openxmlformats.org/package/2006/relationships"><Relationship Id="rId3" Type="http://schemas.openxmlformats.org/officeDocument/2006/relationships/image" Target="../media/image74.WMF"/><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3.xml"/><Relationship Id="rId4" Type="http://schemas.openxmlformats.org/officeDocument/2006/relationships/image" Target="../media/image78.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8.wmf"/><Relationship Id="rId2" Type="http://schemas.openxmlformats.org/officeDocument/2006/relationships/image" Target="../media/image17.emf"/><Relationship Id="rId1" Type="http://schemas.openxmlformats.org/officeDocument/2006/relationships/slideLayout" Target="../slideLayouts/slideLayout2.xml"/><Relationship Id="rId4" Type="http://schemas.openxmlformats.org/officeDocument/2006/relationships/image" Target="../media/image19.wmf"/></Relationships>
</file>

<file path=ppt/slides/_rels/slide80.xml.rels><?xml version="1.0" encoding="UTF-8" standalone="yes"?>
<Relationships xmlns="http://schemas.openxmlformats.org/package/2006/relationships"><Relationship Id="rId2" Type="http://schemas.openxmlformats.org/officeDocument/2006/relationships/image" Target="../media/image81.jpg"/><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image" Target="../media/image81.jpg"/><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20.WMF"/><Relationship Id="rId1" Type="http://schemas.openxmlformats.org/officeDocument/2006/relationships/slideLayout" Target="../slideLayouts/slideLayout8.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正方形/長方形 95">
            <a:extLst>
              <a:ext uri="{FF2B5EF4-FFF2-40B4-BE49-F238E27FC236}">
                <a16:creationId xmlns:a16="http://schemas.microsoft.com/office/drawing/2014/main" id="{3D127B23-BDD6-4A83-A8DE-92191E4B2193}"/>
              </a:ext>
            </a:extLst>
          </p:cNvPr>
          <p:cNvSpPr/>
          <p:nvPr/>
        </p:nvSpPr>
        <p:spPr>
          <a:xfrm>
            <a:off x="-3750" y="3932453"/>
            <a:ext cx="12192001" cy="2939401"/>
          </a:xfrm>
          <a:prstGeom prst="rect">
            <a:avLst/>
          </a:prstGeom>
          <a:gradFill flip="none" rotWithShape="1">
            <a:gsLst>
              <a:gs pos="0">
                <a:schemeClr val="accent2">
                  <a:lumMod val="20000"/>
                  <a:lumOff val="80000"/>
                </a:schemeClr>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7" name="正方形/長方形 96">
            <a:extLst>
              <a:ext uri="{FF2B5EF4-FFF2-40B4-BE49-F238E27FC236}">
                <a16:creationId xmlns:a16="http://schemas.microsoft.com/office/drawing/2014/main" id="{D8684E09-686A-40F9-A7F3-D9FA981B86EF}"/>
              </a:ext>
            </a:extLst>
          </p:cNvPr>
          <p:cNvSpPr/>
          <p:nvPr/>
        </p:nvSpPr>
        <p:spPr>
          <a:xfrm>
            <a:off x="-2" y="0"/>
            <a:ext cx="12192001" cy="2911008"/>
          </a:xfrm>
          <a:prstGeom prst="rect">
            <a:avLst/>
          </a:prstGeom>
          <a:gradFill flip="none" rotWithShape="1">
            <a:gsLst>
              <a:gs pos="0">
                <a:schemeClr val="bg1"/>
              </a:gs>
              <a:gs pos="100000">
                <a:schemeClr val="accent6">
                  <a:lumMod val="40000"/>
                  <a:lumOff val="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5" name="テキスト ボックス 94"/>
          <p:cNvSpPr txBox="1"/>
          <p:nvPr/>
        </p:nvSpPr>
        <p:spPr>
          <a:xfrm>
            <a:off x="3516922" y="83994"/>
            <a:ext cx="6496833" cy="561692"/>
          </a:xfrm>
          <a:prstGeom prst="rect">
            <a:avLst/>
          </a:prstGeom>
          <a:solidFill>
            <a:schemeClr val="accent1">
              <a:lumMod val="20000"/>
              <a:lumOff val="80000"/>
            </a:schemeClr>
          </a:solidFill>
          <a:ln w="28575">
            <a:solidFill>
              <a:srgbClr val="0000FF"/>
            </a:solidFill>
          </a:ln>
        </p:spPr>
        <p:txBody>
          <a:bodyPr wrap="square" rtlCol="0">
            <a:spAutoFit/>
          </a:bodyPr>
          <a:lstStyle/>
          <a:p>
            <a:r>
              <a:rPr kumimoji="1" lang="en-US" altLang="ja-JP" sz="1050" b="1" dirty="0"/>
              <a:t>【GitHub </a:t>
            </a:r>
            <a:r>
              <a:rPr kumimoji="1" lang="ja-JP" altLang="en-US" sz="1050" b="1" dirty="0"/>
              <a:t>の </a:t>
            </a:r>
            <a:r>
              <a:rPr kumimoji="1" lang="en-US" altLang="ja-JP" sz="1050" b="1" dirty="0"/>
              <a:t>Web </a:t>
            </a:r>
            <a:r>
              <a:rPr kumimoji="1" lang="ja-JP" altLang="en-US" sz="1050" b="1" dirty="0"/>
              <a:t>ページ上でこのドキュメントを </a:t>
            </a:r>
            <a:r>
              <a:rPr lang="en-US" altLang="ja-JP" sz="1050" b="1" dirty="0"/>
              <a:t>PDF </a:t>
            </a:r>
            <a:r>
              <a:rPr lang="ja-JP" altLang="en-US" sz="1050" b="1" dirty="0"/>
              <a:t>形式で表示されている方へ</a:t>
            </a:r>
            <a:r>
              <a:rPr lang="en-US" altLang="ja-JP" sz="1050" b="1" dirty="0"/>
              <a:t>】</a:t>
            </a:r>
          </a:p>
          <a:p>
            <a:r>
              <a:rPr lang="en-US" altLang="ja-JP" sz="1000" b="1" dirty="0"/>
              <a:t>GitHub </a:t>
            </a:r>
            <a:r>
              <a:rPr lang="ja-JP" altLang="en-US" sz="1000" b="1" dirty="0"/>
              <a:t>上では、すべてのページが表示されず、また、文字列のコピー </a:t>
            </a:r>
            <a:r>
              <a:rPr lang="en-US" altLang="ja-JP" sz="1000" b="1" dirty="0"/>
              <a:t>&amp; </a:t>
            </a:r>
            <a:r>
              <a:rPr lang="ja-JP" altLang="en-US" sz="1000" b="1" dirty="0"/>
              <a:t>ペーストもできないため、不便です。そこで、この </a:t>
            </a:r>
            <a:r>
              <a:rPr lang="en-US" altLang="ja-JP" sz="1000" b="1" dirty="0"/>
              <a:t>PDF </a:t>
            </a:r>
            <a:r>
              <a:rPr lang="ja-JP" altLang="en-US" sz="1000" b="1" dirty="0"/>
              <a:t>の右上の </a:t>
            </a:r>
            <a:r>
              <a:rPr lang="en-US" altLang="ja-JP" sz="1000" b="1" dirty="0"/>
              <a:t>GitHub </a:t>
            </a:r>
            <a:r>
              <a:rPr lang="ja-JP" altLang="en-US" sz="1000" b="1" dirty="0"/>
              <a:t>の 「</a:t>
            </a:r>
            <a:r>
              <a:rPr lang="en-US" altLang="ja-JP" sz="1000" b="1" dirty="0"/>
              <a:t>Download</a:t>
            </a:r>
            <a:r>
              <a:rPr lang="ja-JP" altLang="en-US" sz="1000" b="1" dirty="0"/>
              <a:t>」 ボタンをクリックし、</a:t>
            </a:r>
            <a:r>
              <a:rPr lang="en-US" altLang="ja-JP" sz="1000" b="1" dirty="0"/>
              <a:t>PDF </a:t>
            </a:r>
            <a:r>
              <a:rPr lang="ja-JP" altLang="en-US" sz="1000" b="1" dirty="0"/>
              <a:t>そのものをダウンロードして表示されることをお勧めします。</a:t>
            </a:r>
            <a:endParaRPr kumimoji="1" lang="ja-JP" altLang="en-US" sz="1000" b="1" dirty="0"/>
          </a:p>
        </p:txBody>
      </p:sp>
      <p:sp>
        <p:nvSpPr>
          <p:cNvPr id="4" name="スライド番号プレースホルダー 3"/>
          <p:cNvSpPr>
            <a:spLocks noGrp="1"/>
          </p:cNvSpPr>
          <p:nvPr>
            <p:ph type="sldNum" sz="quarter" idx="12"/>
          </p:nvPr>
        </p:nvSpPr>
        <p:spPr/>
        <p:txBody>
          <a:bodyPr/>
          <a:lstStyle/>
          <a:p>
            <a:fld id="{63DCA85F-F225-44A4-AEA8-9083CAE61796}" type="slidenum">
              <a:rPr kumimoji="1" lang="ja-JP" altLang="en-US" smtClean="0"/>
              <a:t>1</a:t>
            </a:fld>
            <a:endParaRPr kumimoji="1" lang="ja-JP" altLang="en-US" dirty="0"/>
          </a:p>
        </p:txBody>
      </p:sp>
      <p:sp>
        <p:nvSpPr>
          <p:cNvPr id="111" name="タイトル 1"/>
          <p:cNvSpPr txBox="1">
            <a:spLocks/>
          </p:cNvSpPr>
          <p:nvPr/>
        </p:nvSpPr>
        <p:spPr>
          <a:xfrm>
            <a:off x="282022" y="1462086"/>
            <a:ext cx="11628425" cy="1271681"/>
          </a:xfrm>
          <a:prstGeom prst="rect">
            <a:avLst/>
          </a:prstGeom>
          <a:solidFill>
            <a:srgbClr val="FFFFCC"/>
          </a:solidFill>
          <a:ln w="38100">
            <a:solidFill>
              <a:srgbClr val="92D050"/>
            </a:solidFill>
          </a:ln>
        </p:spPr>
        <p:txBody>
          <a:bodyPr vert="horz" lIns="91440" tIns="45720" rIns="91440" bIns="45720" rtlCol="0" anchor="ctr">
            <a:normAutofit/>
          </a:bodyPr>
          <a:lstStyle>
            <a:lvl1pPr algn="ctr" defTabSz="914400" rtl="0" eaLnBrk="1" latinLnBrk="0" hangingPunct="1">
              <a:lnSpc>
                <a:spcPct val="90000"/>
              </a:lnSpc>
              <a:spcBef>
                <a:spcPct val="0"/>
              </a:spcBef>
              <a:buNone/>
              <a:defRPr kumimoji="1" sz="6000" kern="1200">
                <a:solidFill>
                  <a:schemeClr val="tx1"/>
                </a:solidFill>
                <a:latin typeface="+mj-lt"/>
                <a:ea typeface="+mj-ea"/>
                <a:cs typeface="+mj-cs"/>
              </a:defRPr>
            </a:lvl1pPr>
          </a:lstStyle>
          <a:p>
            <a:pPr>
              <a:lnSpc>
                <a:spcPct val="100000"/>
              </a:lnSpc>
            </a:pPr>
            <a:r>
              <a:rPr lang="en-US" altLang="ja-JP" sz="3600" b="1" dirty="0">
                <a:latin typeface="+mn-ea"/>
              </a:rPr>
              <a:t>NTT</a:t>
            </a:r>
            <a:r>
              <a:rPr lang="ja-JP" altLang="en-US" sz="3600" b="1" dirty="0">
                <a:latin typeface="+mn-ea"/>
              </a:rPr>
              <a:t>東日本 </a:t>
            </a:r>
            <a:r>
              <a:rPr lang="en-US" altLang="ja-JP" sz="3600" b="1" dirty="0">
                <a:latin typeface="+mn-ea"/>
              </a:rPr>
              <a:t>– IPA</a:t>
            </a:r>
            <a:r>
              <a:rPr lang="ja-JP" altLang="en-US" sz="3600" b="1" dirty="0">
                <a:latin typeface="+mn-ea"/>
              </a:rPr>
              <a:t> シン・テレワークシステム</a:t>
            </a:r>
            <a:br>
              <a:rPr lang="en-US" altLang="ja-JP" sz="3600" b="1" dirty="0">
                <a:latin typeface="+mn-ea"/>
              </a:rPr>
            </a:br>
            <a:r>
              <a:rPr lang="ja-JP" altLang="en-US" sz="3600" b="1" dirty="0">
                <a:latin typeface="+mn-ea"/>
              </a:rPr>
              <a:t>プライベート版 構築マニュアル </a:t>
            </a:r>
            <a:r>
              <a:rPr lang="en-US" altLang="ja-JP" sz="3600" b="1" u="sng" dirty="0">
                <a:solidFill>
                  <a:schemeClr val="accent2">
                    <a:lumMod val="75000"/>
                  </a:schemeClr>
                </a:solidFill>
                <a:latin typeface="+mn-ea"/>
              </a:rPr>
              <a:t>(</a:t>
            </a:r>
            <a:r>
              <a:rPr lang="ja-JP" altLang="en-US" sz="3600" b="1" u="sng" dirty="0">
                <a:solidFill>
                  <a:schemeClr val="accent2">
                    <a:lumMod val="75000"/>
                  </a:schemeClr>
                </a:solidFill>
                <a:latin typeface="+mn-ea"/>
              </a:rPr>
              <a:t>スタンドアロン版</a:t>
            </a:r>
            <a:r>
              <a:rPr lang="en-US" altLang="ja-JP" sz="3600" b="1" u="sng" dirty="0">
                <a:solidFill>
                  <a:schemeClr val="accent2">
                    <a:lumMod val="75000"/>
                  </a:schemeClr>
                </a:solidFill>
                <a:latin typeface="+mn-ea"/>
              </a:rPr>
              <a:t>)</a:t>
            </a:r>
            <a:endParaRPr lang="ja-JP" altLang="en-US" sz="3600" u="sng" dirty="0">
              <a:solidFill>
                <a:schemeClr val="accent2">
                  <a:lumMod val="75000"/>
                </a:schemeClr>
              </a:solidFill>
            </a:endParaRPr>
          </a:p>
        </p:txBody>
      </p:sp>
      <p:sp>
        <p:nvSpPr>
          <p:cNvPr id="112" name="正方形/長方形 111">
            <a:extLst>
              <a:ext uri="{FF2B5EF4-FFF2-40B4-BE49-F238E27FC236}">
                <a16:creationId xmlns:a16="http://schemas.microsoft.com/office/drawing/2014/main" id="{1972D522-B0A5-4E15-A7B5-E02E250570A9}"/>
              </a:ext>
            </a:extLst>
          </p:cNvPr>
          <p:cNvSpPr/>
          <p:nvPr/>
        </p:nvSpPr>
        <p:spPr>
          <a:xfrm>
            <a:off x="2733519" y="4672141"/>
            <a:ext cx="3771430" cy="584775"/>
          </a:xfrm>
          <a:prstGeom prst="rect">
            <a:avLst/>
          </a:prstGeom>
          <a:solidFill>
            <a:srgbClr val="FFC000"/>
          </a:solidFill>
        </p:spPr>
        <p:txBody>
          <a:bodyPr wrap="square">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a:r>
              <a:rPr lang="en-US" altLang="ja-JP" sz="3200" b="1" dirty="0">
                <a:latin typeface="Consolas" panose="020B0609020204030204" pitchFamily="49" charset="0"/>
              </a:rPr>
              <a:t>beta8preview8</a:t>
            </a:r>
            <a:endParaRPr lang="ja-JP" altLang="en-US" b="1" dirty="0">
              <a:latin typeface="Consolas" panose="020B0609020204030204" pitchFamily="49" charset="0"/>
            </a:endParaRPr>
          </a:p>
        </p:txBody>
      </p:sp>
      <p:pic>
        <p:nvPicPr>
          <p:cNvPr id="113" name="図 112"/>
          <p:cNvPicPr>
            <a:picLocks noChangeAspect="1"/>
          </p:cNvPicPr>
          <p:nvPr/>
        </p:nvPicPr>
        <p:blipFill>
          <a:blip r:embed="rId2"/>
          <a:stretch>
            <a:fillRect/>
          </a:stretch>
        </p:blipFill>
        <p:spPr>
          <a:xfrm>
            <a:off x="2826883" y="5756878"/>
            <a:ext cx="3084272" cy="1230318"/>
          </a:xfrm>
          <a:prstGeom prst="rect">
            <a:avLst/>
          </a:prstGeom>
        </p:spPr>
      </p:pic>
      <p:sp>
        <p:nvSpPr>
          <p:cNvPr id="114" name="テキスト ボックス 113"/>
          <p:cNvSpPr txBox="1"/>
          <p:nvPr/>
        </p:nvSpPr>
        <p:spPr>
          <a:xfrm>
            <a:off x="5967330" y="6213613"/>
            <a:ext cx="3505827" cy="615553"/>
          </a:xfrm>
          <a:prstGeom prst="rect">
            <a:avLst/>
          </a:prstGeom>
          <a:noFill/>
        </p:spPr>
        <p:txBody>
          <a:bodyPr wrap="square" rtlCol="0">
            <a:spAutoFit/>
          </a:bodyPr>
          <a:lstStyle/>
          <a:p>
            <a:pPr algn="dist"/>
            <a:r>
              <a:rPr kumimoji="1" lang="ja-JP" altLang="en-US" sz="1600" b="1" dirty="0"/>
              <a:t>産業サイバーセキュリティセンター</a:t>
            </a:r>
          </a:p>
          <a:p>
            <a:pPr algn="dist"/>
            <a:r>
              <a:rPr kumimoji="1" lang="ja-JP" altLang="en-US" b="1" dirty="0"/>
              <a:t>サイバー技術研究室 </a:t>
            </a:r>
            <a:endParaRPr kumimoji="1" lang="en-US" altLang="ja-JP" b="1" dirty="0"/>
          </a:p>
        </p:txBody>
      </p:sp>
      <p:pic>
        <p:nvPicPr>
          <p:cNvPr id="115" name="図 114"/>
          <p:cNvPicPr>
            <a:picLocks noChangeAspect="1"/>
          </p:cNvPicPr>
          <p:nvPr/>
        </p:nvPicPr>
        <p:blipFill>
          <a:blip r:embed="rId3"/>
          <a:stretch>
            <a:fillRect/>
          </a:stretch>
        </p:blipFill>
        <p:spPr>
          <a:xfrm>
            <a:off x="5989061" y="5756878"/>
            <a:ext cx="3282757" cy="463293"/>
          </a:xfrm>
          <a:prstGeom prst="rect">
            <a:avLst/>
          </a:prstGeom>
        </p:spPr>
      </p:pic>
      <p:sp>
        <p:nvSpPr>
          <p:cNvPr id="116" name="テキスト ボックス 115"/>
          <p:cNvSpPr txBox="1"/>
          <p:nvPr/>
        </p:nvSpPr>
        <p:spPr>
          <a:xfrm>
            <a:off x="1157418" y="4702919"/>
            <a:ext cx="1674164" cy="523220"/>
          </a:xfrm>
          <a:prstGeom prst="rect">
            <a:avLst/>
          </a:prstGeom>
          <a:noFill/>
        </p:spPr>
        <p:txBody>
          <a:bodyPr wrap="square" rtlCol="0">
            <a:spAutoFit/>
          </a:bodyPr>
          <a:lstStyle/>
          <a:p>
            <a:r>
              <a:rPr kumimoji="1" lang="ja-JP" altLang="en-US" sz="2800" dirty="0"/>
              <a:t>バージョン</a:t>
            </a:r>
            <a:r>
              <a:rPr kumimoji="1" lang="en-US" altLang="ja-JP" sz="2800" dirty="0"/>
              <a:t>:</a:t>
            </a:r>
            <a:endParaRPr kumimoji="1" lang="ja-JP" altLang="en-US" sz="2800" dirty="0"/>
          </a:p>
        </p:txBody>
      </p:sp>
      <p:sp>
        <p:nvSpPr>
          <p:cNvPr id="117" name="テキスト ボックス 116"/>
          <p:cNvSpPr txBox="1"/>
          <p:nvPr/>
        </p:nvSpPr>
        <p:spPr>
          <a:xfrm>
            <a:off x="1776185" y="5277096"/>
            <a:ext cx="4350391" cy="523220"/>
          </a:xfrm>
          <a:prstGeom prst="rect">
            <a:avLst/>
          </a:prstGeom>
          <a:noFill/>
        </p:spPr>
        <p:txBody>
          <a:bodyPr wrap="square" rtlCol="0">
            <a:spAutoFit/>
          </a:bodyPr>
          <a:lstStyle/>
          <a:p>
            <a:r>
              <a:rPr kumimoji="1" lang="ja-JP" altLang="en-US" sz="2800" dirty="0"/>
              <a:t>日付</a:t>
            </a:r>
            <a:r>
              <a:rPr kumimoji="1" lang="en-US" altLang="ja-JP" sz="2800" dirty="0"/>
              <a:t>:</a:t>
            </a:r>
            <a:r>
              <a:rPr kumimoji="1" lang="ja-JP" altLang="en-US" sz="2800" b="1" dirty="0"/>
              <a:t>   </a:t>
            </a:r>
            <a:r>
              <a:rPr kumimoji="1" lang="en-US" altLang="ja-JP" sz="2800" b="1" dirty="0"/>
              <a:t>2022/07/21  (</a:t>
            </a:r>
            <a:r>
              <a:rPr kumimoji="1" lang="ja-JP" altLang="en-US" sz="2800" b="1" dirty="0"/>
              <a:t>登</a:t>
            </a:r>
            <a:r>
              <a:rPr kumimoji="1" lang="en-US" altLang="ja-JP" sz="2800" b="1" dirty="0"/>
              <a:t>)</a:t>
            </a:r>
            <a:endParaRPr kumimoji="1" lang="ja-JP" altLang="en-US" sz="2800" b="1" dirty="0"/>
          </a:p>
        </p:txBody>
      </p:sp>
      <p:pic>
        <p:nvPicPr>
          <p:cNvPr id="118" name="図 117"/>
          <p:cNvPicPr>
            <a:picLocks noChangeAspect="1"/>
          </p:cNvPicPr>
          <p:nvPr/>
        </p:nvPicPr>
        <p:blipFill>
          <a:blip r:embed="rId4"/>
          <a:stretch>
            <a:fillRect/>
          </a:stretch>
        </p:blipFill>
        <p:spPr>
          <a:xfrm>
            <a:off x="3789105" y="2906349"/>
            <a:ext cx="3962673" cy="1668881"/>
          </a:xfrm>
          <a:prstGeom prst="rect">
            <a:avLst/>
          </a:prstGeom>
        </p:spPr>
      </p:pic>
      <p:sp>
        <p:nvSpPr>
          <p:cNvPr id="119" name="角丸四角形 118"/>
          <p:cNvSpPr/>
          <p:nvPr/>
        </p:nvSpPr>
        <p:spPr>
          <a:xfrm>
            <a:off x="9271818" y="3113094"/>
            <a:ext cx="1720586" cy="922282"/>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t>開発中</a:t>
            </a:r>
            <a:endParaRPr lang="ja-JP" altLang="en-US" sz="2400" b="1" dirty="0"/>
          </a:p>
          <a:p>
            <a:pPr algn="ctr"/>
            <a:r>
              <a:rPr lang="en-US" altLang="ja-JP" sz="2400" b="1" dirty="0"/>
              <a:t>(</a:t>
            </a:r>
            <a:r>
              <a:rPr lang="ja-JP" altLang="en-US" sz="2400" b="1" dirty="0"/>
              <a:t>未完成</a:t>
            </a:r>
            <a:r>
              <a:rPr lang="en-US" altLang="ja-JP" sz="2400" b="1" dirty="0"/>
              <a:t>)</a:t>
            </a:r>
            <a:endParaRPr kumimoji="1" lang="ja-JP" altLang="en-US" sz="2400" b="1" dirty="0"/>
          </a:p>
        </p:txBody>
      </p:sp>
      <p:sp>
        <p:nvSpPr>
          <p:cNvPr id="120" name="テキスト ボックス 119"/>
          <p:cNvSpPr txBox="1"/>
          <p:nvPr/>
        </p:nvSpPr>
        <p:spPr>
          <a:xfrm>
            <a:off x="6671527" y="4700799"/>
            <a:ext cx="1674164" cy="769441"/>
          </a:xfrm>
          <a:prstGeom prst="rect">
            <a:avLst/>
          </a:prstGeom>
          <a:noFill/>
        </p:spPr>
        <p:txBody>
          <a:bodyPr wrap="square" rtlCol="0">
            <a:spAutoFit/>
          </a:bodyPr>
          <a:lstStyle/>
          <a:p>
            <a:r>
              <a:rPr kumimoji="1" lang="en-US" altLang="ja-JP" sz="2800" dirty="0"/>
              <a:t>.NET SDK:</a:t>
            </a:r>
          </a:p>
          <a:p>
            <a:pPr algn="ctr"/>
            <a:r>
              <a:rPr lang="en-US" altLang="ja-JP" sz="1600" dirty="0"/>
              <a:t>(</a:t>
            </a:r>
            <a:r>
              <a:rPr lang="ja-JP" altLang="en-US" sz="1600" dirty="0"/>
              <a:t>必要バージョン</a:t>
            </a:r>
            <a:r>
              <a:rPr lang="en-US" altLang="ja-JP" sz="1600" dirty="0"/>
              <a:t>)</a:t>
            </a:r>
            <a:endParaRPr kumimoji="1" lang="ja-JP" altLang="en-US" sz="1600" dirty="0"/>
          </a:p>
        </p:txBody>
      </p:sp>
      <p:sp>
        <p:nvSpPr>
          <p:cNvPr id="121" name="正方形/長方形 120">
            <a:extLst>
              <a:ext uri="{FF2B5EF4-FFF2-40B4-BE49-F238E27FC236}">
                <a16:creationId xmlns:a16="http://schemas.microsoft.com/office/drawing/2014/main" id="{1972D522-B0A5-4E15-A7B5-E02E250570A9}"/>
              </a:ext>
            </a:extLst>
          </p:cNvPr>
          <p:cNvSpPr/>
          <p:nvPr/>
        </p:nvSpPr>
        <p:spPr>
          <a:xfrm>
            <a:off x="8345690" y="4672141"/>
            <a:ext cx="2249927" cy="584775"/>
          </a:xfrm>
          <a:prstGeom prst="rect">
            <a:avLst/>
          </a:prstGeom>
          <a:solidFill>
            <a:schemeClr val="accent4">
              <a:lumMod val="40000"/>
              <a:lumOff val="60000"/>
            </a:schemeClr>
          </a:solidFill>
        </p:spPr>
        <p:txBody>
          <a:bodyPr wrap="square">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a:r>
              <a:rPr lang="en-US" altLang="ja-JP" sz="3200" b="1" dirty="0">
                <a:latin typeface="Consolas" panose="020B0609020204030204" pitchFamily="49" charset="0"/>
              </a:rPr>
              <a:t>6.0.106</a:t>
            </a:r>
            <a:endParaRPr lang="ja-JP" altLang="en-US" b="1" dirty="0">
              <a:latin typeface="Consolas" panose="020B0609020204030204" pitchFamily="49" charset="0"/>
            </a:endParaRPr>
          </a:p>
        </p:txBody>
      </p:sp>
      <p:pic>
        <p:nvPicPr>
          <p:cNvPr id="122" name="図 121"/>
          <p:cNvPicPr>
            <a:picLocks noChangeAspect="1"/>
          </p:cNvPicPr>
          <p:nvPr/>
        </p:nvPicPr>
        <p:blipFill>
          <a:blip r:embed="rId5"/>
          <a:stretch>
            <a:fillRect/>
          </a:stretch>
        </p:blipFill>
        <p:spPr>
          <a:xfrm>
            <a:off x="10007665" y="67024"/>
            <a:ext cx="2028825" cy="685800"/>
          </a:xfrm>
          <a:prstGeom prst="rect">
            <a:avLst/>
          </a:prstGeom>
          <a:ln>
            <a:noFill/>
          </a:ln>
          <a:effectLst>
            <a:softEdge rad="112500"/>
          </a:effectLst>
        </p:spPr>
      </p:pic>
      <p:sp>
        <p:nvSpPr>
          <p:cNvPr id="123" name="角丸四角形 122"/>
          <p:cNvSpPr/>
          <p:nvPr/>
        </p:nvSpPr>
        <p:spPr>
          <a:xfrm>
            <a:off x="10386645" y="203200"/>
            <a:ext cx="883139" cy="336062"/>
          </a:xfrm>
          <a:prstGeom prst="roundRect">
            <a:avLst/>
          </a:prstGeom>
          <a:noFill/>
          <a:ln w="28575">
            <a:solidFill>
              <a:srgbClr val="0000F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5" name="テキスト ボックス 124"/>
          <p:cNvSpPr txBox="1"/>
          <p:nvPr/>
        </p:nvSpPr>
        <p:spPr>
          <a:xfrm>
            <a:off x="10195365" y="675094"/>
            <a:ext cx="1848874" cy="707886"/>
          </a:xfrm>
          <a:prstGeom prst="rect">
            <a:avLst/>
          </a:prstGeom>
          <a:noFill/>
        </p:spPr>
        <p:txBody>
          <a:bodyPr wrap="square" rtlCol="0">
            <a:spAutoFit/>
          </a:bodyPr>
          <a:lstStyle/>
          <a:p>
            <a:r>
              <a:rPr kumimoji="1" lang="en-US" altLang="ja-JP" sz="1000" b="1" dirty="0">
                <a:solidFill>
                  <a:srgbClr val="0000FF"/>
                </a:solidFill>
              </a:rPr>
              <a:t>GitHub </a:t>
            </a:r>
            <a:r>
              <a:rPr kumimoji="1" lang="ja-JP" altLang="en-US" sz="1000" b="1" dirty="0">
                <a:solidFill>
                  <a:srgbClr val="0000FF"/>
                </a:solidFill>
              </a:rPr>
              <a:t>上の </a:t>
            </a:r>
            <a:r>
              <a:rPr kumimoji="1" lang="en-US" altLang="ja-JP" sz="1000" b="1" dirty="0">
                <a:solidFill>
                  <a:srgbClr val="0000FF"/>
                </a:solidFill>
              </a:rPr>
              <a:t>Download </a:t>
            </a:r>
            <a:r>
              <a:rPr kumimoji="1" lang="ja-JP" altLang="en-US" sz="1000" b="1" dirty="0">
                <a:solidFill>
                  <a:srgbClr val="0000FF"/>
                </a:solidFill>
              </a:rPr>
              <a:t>をクリックすると、</a:t>
            </a:r>
            <a:r>
              <a:rPr kumimoji="1" lang="en-US" altLang="ja-JP" sz="1000" b="1" dirty="0">
                <a:solidFill>
                  <a:srgbClr val="0000FF"/>
                </a:solidFill>
              </a:rPr>
              <a:t>PDF </a:t>
            </a:r>
            <a:r>
              <a:rPr kumimoji="1" lang="ja-JP" altLang="en-US" sz="1000" b="1" dirty="0">
                <a:solidFill>
                  <a:srgbClr val="0000FF"/>
                </a:solidFill>
              </a:rPr>
              <a:t>がダウンロードされ、文字列のコピー </a:t>
            </a:r>
            <a:r>
              <a:rPr kumimoji="1" lang="en-US" altLang="ja-JP" sz="1000" b="1" dirty="0">
                <a:solidFill>
                  <a:srgbClr val="0000FF"/>
                </a:solidFill>
              </a:rPr>
              <a:t>&amp;</a:t>
            </a:r>
            <a:r>
              <a:rPr kumimoji="1" lang="ja-JP" altLang="en-US" sz="1000" b="1" dirty="0">
                <a:solidFill>
                  <a:srgbClr val="0000FF"/>
                </a:solidFill>
              </a:rPr>
              <a:t> ペーストが可能になり、とても快適です。</a:t>
            </a:r>
          </a:p>
        </p:txBody>
      </p:sp>
      <p:pic>
        <p:nvPicPr>
          <p:cNvPr id="127" name="図 12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410878" y="3291396"/>
            <a:ext cx="896513" cy="1118331"/>
          </a:xfrm>
          <a:prstGeom prst="rect">
            <a:avLst/>
          </a:prstGeom>
        </p:spPr>
      </p:pic>
      <p:grpSp>
        <p:nvGrpSpPr>
          <p:cNvPr id="128" name="Group 82"/>
          <p:cNvGrpSpPr>
            <a:grpSpLocks noChangeAspect="1"/>
          </p:cNvGrpSpPr>
          <p:nvPr/>
        </p:nvGrpSpPr>
        <p:grpSpPr bwMode="auto">
          <a:xfrm flipH="1">
            <a:off x="100752" y="3204701"/>
            <a:ext cx="1828461" cy="3719972"/>
            <a:chOff x="6422" y="1669"/>
            <a:chExt cx="928" cy="1888"/>
          </a:xfrm>
        </p:grpSpPr>
        <p:sp>
          <p:nvSpPr>
            <p:cNvPr id="129" name="AutoShape 81"/>
            <p:cNvSpPr>
              <a:spLocks noChangeAspect="1" noChangeArrowheads="1" noTextEdit="1"/>
            </p:cNvSpPr>
            <p:nvPr/>
          </p:nvSpPr>
          <p:spPr bwMode="auto">
            <a:xfrm>
              <a:off x="6422" y="1669"/>
              <a:ext cx="928" cy="1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nvGrpSpPr>
            <p:cNvPr id="130" name="Group 152"/>
            <p:cNvGrpSpPr>
              <a:grpSpLocks/>
            </p:cNvGrpSpPr>
            <p:nvPr/>
          </p:nvGrpSpPr>
          <p:grpSpPr bwMode="auto">
            <a:xfrm>
              <a:off x="6427" y="1674"/>
              <a:ext cx="918" cy="1807"/>
              <a:chOff x="6427" y="1674"/>
              <a:chExt cx="918" cy="1807"/>
            </a:xfrm>
          </p:grpSpPr>
          <p:grpSp>
            <p:nvGrpSpPr>
              <p:cNvPr id="131" name="Group 89"/>
              <p:cNvGrpSpPr>
                <a:grpSpLocks/>
              </p:cNvGrpSpPr>
              <p:nvPr/>
            </p:nvGrpSpPr>
            <p:grpSpPr bwMode="auto">
              <a:xfrm>
                <a:off x="6852" y="3268"/>
                <a:ext cx="354" cy="213"/>
                <a:chOff x="6852" y="3268"/>
                <a:chExt cx="354" cy="213"/>
              </a:xfrm>
            </p:grpSpPr>
            <p:sp>
              <p:nvSpPr>
                <p:cNvPr id="194" name="Freeform 83"/>
                <p:cNvSpPr>
                  <a:spLocks/>
                </p:cNvSpPr>
                <p:nvPr/>
              </p:nvSpPr>
              <p:spPr bwMode="auto">
                <a:xfrm>
                  <a:off x="6852" y="3268"/>
                  <a:ext cx="354" cy="213"/>
                </a:xfrm>
                <a:custGeom>
                  <a:avLst/>
                  <a:gdLst>
                    <a:gd name="T0" fmla="*/ 247 w 707"/>
                    <a:gd name="T1" fmla="*/ 48 h 427"/>
                    <a:gd name="T2" fmla="*/ 151 w 707"/>
                    <a:gd name="T3" fmla="*/ 124 h 427"/>
                    <a:gd name="T4" fmla="*/ 0 w 707"/>
                    <a:gd name="T5" fmla="*/ 192 h 427"/>
                    <a:gd name="T6" fmla="*/ 0 w 707"/>
                    <a:gd name="T7" fmla="*/ 241 h 427"/>
                    <a:gd name="T8" fmla="*/ 82 w 707"/>
                    <a:gd name="T9" fmla="*/ 268 h 427"/>
                    <a:gd name="T10" fmla="*/ 220 w 707"/>
                    <a:gd name="T11" fmla="*/ 261 h 427"/>
                    <a:gd name="T12" fmla="*/ 364 w 707"/>
                    <a:gd name="T13" fmla="*/ 234 h 427"/>
                    <a:gd name="T14" fmla="*/ 460 w 707"/>
                    <a:gd name="T15" fmla="*/ 213 h 427"/>
                    <a:gd name="T16" fmla="*/ 440 w 707"/>
                    <a:gd name="T17" fmla="*/ 316 h 427"/>
                    <a:gd name="T18" fmla="*/ 419 w 707"/>
                    <a:gd name="T19" fmla="*/ 365 h 427"/>
                    <a:gd name="T20" fmla="*/ 426 w 707"/>
                    <a:gd name="T21" fmla="*/ 399 h 427"/>
                    <a:gd name="T22" fmla="*/ 536 w 707"/>
                    <a:gd name="T23" fmla="*/ 427 h 427"/>
                    <a:gd name="T24" fmla="*/ 653 w 707"/>
                    <a:gd name="T25" fmla="*/ 365 h 427"/>
                    <a:gd name="T26" fmla="*/ 680 w 707"/>
                    <a:gd name="T27" fmla="*/ 303 h 427"/>
                    <a:gd name="T28" fmla="*/ 680 w 707"/>
                    <a:gd name="T29" fmla="*/ 247 h 427"/>
                    <a:gd name="T30" fmla="*/ 707 w 707"/>
                    <a:gd name="T31" fmla="*/ 206 h 427"/>
                    <a:gd name="T32" fmla="*/ 694 w 707"/>
                    <a:gd name="T33" fmla="*/ 0 h 427"/>
                    <a:gd name="T34" fmla="*/ 247 w 707"/>
                    <a:gd name="T35" fmla="*/ 48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7" h="427">
                      <a:moveTo>
                        <a:pt x="247" y="48"/>
                      </a:moveTo>
                      <a:lnTo>
                        <a:pt x="151" y="124"/>
                      </a:lnTo>
                      <a:lnTo>
                        <a:pt x="0" y="192"/>
                      </a:lnTo>
                      <a:lnTo>
                        <a:pt x="0" y="241"/>
                      </a:lnTo>
                      <a:lnTo>
                        <a:pt x="82" y="268"/>
                      </a:lnTo>
                      <a:lnTo>
                        <a:pt x="220" y="261"/>
                      </a:lnTo>
                      <a:lnTo>
                        <a:pt x="364" y="234"/>
                      </a:lnTo>
                      <a:lnTo>
                        <a:pt x="460" y="213"/>
                      </a:lnTo>
                      <a:lnTo>
                        <a:pt x="440" y="316"/>
                      </a:lnTo>
                      <a:lnTo>
                        <a:pt x="419" y="365"/>
                      </a:lnTo>
                      <a:lnTo>
                        <a:pt x="426" y="399"/>
                      </a:lnTo>
                      <a:lnTo>
                        <a:pt x="536" y="427"/>
                      </a:lnTo>
                      <a:lnTo>
                        <a:pt x="653" y="365"/>
                      </a:lnTo>
                      <a:lnTo>
                        <a:pt x="680" y="303"/>
                      </a:lnTo>
                      <a:lnTo>
                        <a:pt x="680" y="247"/>
                      </a:lnTo>
                      <a:lnTo>
                        <a:pt x="707" y="206"/>
                      </a:lnTo>
                      <a:lnTo>
                        <a:pt x="694" y="0"/>
                      </a:lnTo>
                      <a:lnTo>
                        <a:pt x="247" y="48"/>
                      </a:lnTo>
                      <a:close/>
                    </a:path>
                  </a:pathLst>
                </a:custGeom>
                <a:solidFill>
                  <a:srgbClr val="404040"/>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grpSp>
              <p:nvGrpSpPr>
                <p:cNvPr id="195" name="Group 88"/>
                <p:cNvGrpSpPr>
                  <a:grpSpLocks/>
                </p:cNvGrpSpPr>
                <p:nvPr/>
              </p:nvGrpSpPr>
              <p:grpSpPr bwMode="auto">
                <a:xfrm>
                  <a:off x="6861" y="3312"/>
                  <a:ext cx="316" cy="146"/>
                  <a:chOff x="6861" y="3312"/>
                  <a:chExt cx="316" cy="146"/>
                </a:xfrm>
              </p:grpSpPr>
              <p:sp>
                <p:nvSpPr>
                  <p:cNvPr id="196" name="Freeform 84"/>
                  <p:cNvSpPr>
                    <a:spLocks/>
                  </p:cNvSpPr>
                  <p:nvPr/>
                </p:nvSpPr>
                <p:spPr bwMode="auto">
                  <a:xfrm>
                    <a:off x="6861" y="3334"/>
                    <a:ext cx="111" cy="36"/>
                  </a:xfrm>
                  <a:custGeom>
                    <a:avLst/>
                    <a:gdLst>
                      <a:gd name="T0" fmla="*/ 0 w 222"/>
                      <a:gd name="T1" fmla="*/ 65 h 71"/>
                      <a:gd name="T2" fmla="*/ 116 w 222"/>
                      <a:gd name="T3" fmla="*/ 71 h 71"/>
                      <a:gd name="T4" fmla="*/ 222 w 222"/>
                      <a:gd name="T5" fmla="*/ 43 h 71"/>
                      <a:gd name="T6" fmla="*/ 138 w 222"/>
                      <a:gd name="T7" fmla="*/ 0 h 71"/>
                      <a:gd name="T8" fmla="*/ 0 w 222"/>
                      <a:gd name="T9" fmla="*/ 65 h 71"/>
                    </a:gdLst>
                    <a:ahLst/>
                    <a:cxnLst>
                      <a:cxn ang="0">
                        <a:pos x="T0" y="T1"/>
                      </a:cxn>
                      <a:cxn ang="0">
                        <a:pos x="T2" y="T3"/>
                      </a:cxn>
                      <a:cxn ang="0">
                        <a:pos x="T4" y="T5"/>
                      </a:cxn>
                      <a:cxn ang="0">
                        <a:pos x="T6" y="T7"/>
                      </a:cxn>
                      <a:cxn ang="0">
                        <a:pos x="T8" y="T9"/>
                      </a:cxn>
                    </a:cxnLst>
                    <a:rect l="0" t="0" r="r" b="b"/>
                    <a:pathLst>
                      <a:path w="222" h="71">
                        <a:moveTo>
                          <a:pt x="0" y="65"/>
                        </a:moveTo>
                        <a:lnTo>
                          <a:pt x="116" y="71"/>
                        </a:lnTo>
                        <a:lnTo>
                          <a:pt x="222" y="43"/>
                        </a:lnTo>
                        <a:lnTo>
                          <a:pt x="138" y="0"/>
                        </a:lnTo>
                        <a:lnTo>
                          <a:pt x="0" y="65"/>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97" name="Freeform 85"/>
                  <p:cNvSpPr>
                    <a:spLocks/>
                  </p:cNvSpPr>
                  <p:nvPr/>
                </p:nvSpPr>
                <p:spPr bwMode="auto">
                  <a:xfrm>
                    <a:off x="6935" y="3312"/>
                    <a:ext cx="121" cy="39"/>
                  </a:xfrm>
                  <a:custGeom>
                    <a:avLst/>
                    <a:gdLst>
                      <a:gd name="T0" fmla="*/ 50 w 243"/>
                      <a:gd name="T1" fmla="*/ 0 h 78"/>
                      <a:gd name="T2" fmla="*/ 0 w 243"/>
                      <a:gd name="T3" fmla="*/ 40 h 78"/>
                      <a:gd name="T4" fmla="*/ 72 w 243"/>
                      <a:gd name="T5" fmla="*/ 78 h 78"/>
                      <a:gd name="T6" fmla="*/ 129 w 243"/>
                      <a:gd name="T7" fmla="*/ 68 h 78"/>
                      <a:gd name="T8" fmla="*/ 192 w 243"/>
                      <a:gd name="T9" fmla="*/ 50 h 78"/>
                      <a:gd name="T10" fmla="*/ 243 w 243"/>
                      <a:gd name="T11" fmla="*/ 37 h 78"/>
                      <a:gd name="T12" fmla="*/ 130 w 243"/>
                      <a:gd name="T13" fmla="*/ 27 h 78"/>
                      <a:gd name="T14" fmla="*/ 50 w 243"/>
                      <a:gd name="T15" fmla="*/ 0 h 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78">
                        <a:moveTo>
                          <a:pt x="50" y="0"/>
                        </a:moveTo>
                        <a:lnTo>
                          <a:pt x="0" y="40"/>
                        </a:lnTo>
                        <a:lnTo>
                          <a:pt x="72" y="78"/>
                        </a:lnTo>
                        <a:lnTo>
                          <a:pt x="129" y="68"/>
                        </a:lnTo>
                        <a:lnTo>
                          <a:pt x="192" y="50"/>
                        </a:lnTo>
                        <a:lnTo>
                          <a:pt x="243" y="37"/>
                        </a:lnTo>
                        <a:lnTo>
                          <a:pt x="130" y="27"/>
                        </a:lnTo>
                        <a:lnTo>
                          <a:pt x="5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98" name="Freeform 86"/>
                  <p:cNvSpPr>
                    <a:spLocks/>
                  </p:cNvSpPr>
                  <p:nvPr/>
                </p:nvSpPr>
                <p:spPr bwMode="auto">
                  <a:xfrm>
                    <a:off x="7071" y="3389"/>
                    <a:ext cx="106" cy="69"/>
                  </a:xfrm>
                  <a:custGeom>
                    <a:avLst/>
                    <a:gdLst>
                      <a:gd name="T0" fmla="*/ 31 w 212"/>
                      <a:gd name="T1" fmla="*/ 39 h 137"/>
                      <a:gd name="T2" fmla="*/ 24 w 212"/>
                      <a:gd name="T3" fmla="*/ 77 h 137"/>
                      <a:gd name="T4" fmla="*/ 0 w 212"/>
                      <a:gd name="T5" fmla="*/ 118 h 137"/>
                      <a:gd name="T6" fmla="*/ 62 w 212"/>
                      <a:gd name="T7" fmla="*/ 135 h 137"/>
                      <a:gd name="T8" fmla="*/ 120 w 212"/>
                      <a:gd name="T9" fmla="*/ 137 h 137"/>
                      <a:gd name="T10" fmla="*/ 174 w 212"/>
                      <a:gd name="T11" fmla="*/ 111 h 137"/>
                      <a:gd name="T12" fmla="*/ 199 w 212"/>
                      <a:gd name="T13" fmla="*/ 80 h 137"/>
                      <a:gd name="T14" fmla="*/ 212 w 212"/>
                      <a:gd name="T15" fmla="*/ 11 h 137"/>
                      <a:gd name="T16" fmla="*/ 151 w 212"/>
                      <a:gd name="T17" fmla="*/ 25 h 137"/>
                      <a:gd name="T18" fmla="*/ 88 w 212"/>
                      <a:gd name="T19" fmla="*/ 24 h 137"/>
                      <a:gd name="T20" fmla="*/ 37 w 212"/>
                      <a:gd name="T21" fmla="*/ 0 h 137"/>
                      <a:gd name="T22" fmla="*/ 31 w 212"/>
                      <a:gd name="T23" fmla="*/ 39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2" h="137">
                        <a:moveTo>
                          <a:pt x="31" y="39"/>
                        </a:moveTo>
                        <a:lnTo>
                          <a:pt x="24" y="77"/>
                        </a:lnTo>
                        <a:lnTo>
                          <a:pt x="0" y="118"/>
                        </a:lnTo>
                        <a:lnTo>
                          <a:pt x="62" y="135"/>
                        </a:lnTo>
                        <a:lnTo>
                          <a:pt x="120" y="137"/>
                        </a:lnTo>
                        <a:lnTo>
                          <a:pt x="174" y="111"/>
                        </a:lnTo>
                        <a:lnTo>
                          <a:pt x="199" y="80"/>
                        </a:lnTo>
                        <a:lnTo>
                          <a:pt x="212" y="11"/>
                        </a:lnTo>
                        <a:lnTo>
                          <a:pt x="151" y="25"/>
                        </a:lnTo>
                        <a:lnTo>
                          <a:pt x="88" y="24"/>
                        </a:lnTo>
                        <a:lnTo>
                          <a:pt x="37" y="0"/>
                        </a:lnTo>
                        <a:lnTo>
                          <a:pt x="31" y="39"/>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99" name="Freeform 87"/>
                  <p:cNvSpPr>
                    <a:spLocks/>
                  </p:cNvSpPr>
                  <p:nvPr/>
                </p:nvSpPr>
                <p:spPr bwMode="auto">
                  <a:xfrm>
                    <a:off x="7091" y="3348"/>
                    <a:ext cx="84" cy="50"/>
                  </a:xfrm>
                  <a:custGeom>
                    <a:avLst/>
                    <a:gdLst>
                      <a:gd name="T0" fmla="*/ 0 w 170"/>
                      <a:gd name="T1" fmla="*/ 76 h 101"/>
                      <a:gd name="T2" fmla="*/ 45 w 170"/>
                      <a:gd name="T3" fmla="*/ 98 h 101"/>
                      <a:gd name="T4" fmla="*/ 118 w 170"/>
                      <a:gd name="T5" fmla="*/ 101 h 101"/>
                      <a:gd name="T6" fmla="*/ 170 w 170"/>
                      <a:gd name="T7" fmla="*/ 90 h 101"/>
                      <a:gd name="T8" fmla="*/ 165 w 170"/>
                      <a:gd name="T9" fmla="*/ 39 h 101"/>
                      <a:gd name="T10" fmla="*/ 165 w 170"/>
                      <a:gd name="T11" fmla="*/ 0 h 101"/>
                      <a:gd name="T12" fmla="*/ 132 w 170"/>
                      <a:gd name="T13" fmla="*/ 17 h 101"/>
                      <a:gd name="T14" fmla="*/ 31 w 170"/>
                      <a:gd name="T15" fmla="*/ 32 h 101"/>
                      <a:gd name="T16" fmla="*/ 14 w 170"/>
                      <a:gd name="T17" fmla="*/ 22 h 101"/>
                      <a:gd name="T18" fmla="*/ 0 w 170"/>
                      <a:gd name="T19" fmla="*/ 76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0" h="101">
                        <a:moveTo>
                          <a:pt x="0" y="76"/>
                        </a:moveTo>
                        <a:lnTo>
                          <a:pt x="45" y="98"/>
                        </a:lnTo>
                        <a:lnTo>
                          <a:pt x="118" y="101"/>
                        </a:lnTo>
                        <a:lnTo>
                          <a:pt x="170" y="90"/>
                        </a:lnTo>
                        <a:lnTo>
                          <a:pt x="165" y="39"/>
                        </a:lnTo>
                        <a:lnTo>
                          <a:pt x="165" y="0"/>
                        </a:lnTo>
                        <a:lnTo>
                          <a:pt x="132" y="17"/>
                        </a:lnTo>
                        <a:lnTo>
                          <a:pt x="31" y="32"/>
                        </a:lnTo>
                        <a:lnTo>
                          <a:pt x="14" y="22"/>
                        </a:lnTo>
                        <a:lnTo>
                          <a:pt x="0" y="76"/>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grpSp>
          <p:grpSp>
            <p:nvGrpSpPr>
              <p:cNvPr id="132" name="Group 109"/>
              <p:cNvGrpSpPr>
                <a:grpSpLocks/>
              </p:cNvGrpSpPr>
              <p:nvPr/>
            </p:nvGrpSpPr>
            <p:grpSpPr bwMode="auto">
              <a:xfrm>
                <a:off x="6561" y="1862"/>
                <a:ext cx="784" cy="1497"/>
                <a:chOff x="6561" y="1862"/>
                <a:chExt cx="784" cy="1497"/>
              </a:xfrm>
            </p:grpSpPr>
            <p:sp>
              <p:nvSpPr>
                <p:cNvPr id="175" name="Freeform 90"/>
                <p:cNvSpPr>
                  <a:spLocks/>
                </p:cNvSpPr>
                <p:nvPr/>
              </p:nvSpPr>
              <p:spPr bwMode="auto">
                <a:xfrm>
                  <a:off x="6561" y="1887"/>
                  <a:ext cx="784" cy="1472"/>
                </a:xfrm>
                <a:custGeom>
                  <a:avLst/>
                  <a:gdLst>
                    <a:gd name="T0" fmla="*/ 0 w 1569"/>
                    <a:gd name="T1" fmla="*/ 332 h 2944"/>
                    <a:gd name="T2" fmla="*/ 76 w 1569"/>
                    <a:gd name="T3" fmla="*/ 300 h 2944"/>
                    <a:gd name="T4" fmla="*/ 102 w 1569"/>
                    <a:gd name="T5" fmla="*/ 225 h 2944"/>
                    <a:gd name="T6" fmla="*/ 116 w 1569"/>
                    <a:gd name="T7" fmla="*/ 206 h 2944"/>
                    <a:gd name="T8" fmla="*/ 384 w 1569"/>
                    <a:gd name="T9" fmla="*/ 389 h 2944"/>
                    <a:gd name="T10" fmla="*/ 418 w 1569"/>
                    <a:gd name="T11" fmla="*/ 382 h 2944"/>
                    <a:gd name="T12" fmla="*/ 452 w 1569"/>
                    <a:gd name="T13" fmla="*/ 369 h 2944"/>
                    <a:gd name="T14" fmla="*/ 573 w 1569"/>
                    <a:gd name="T15" fmla="*/ 227 h 2944"/>
                    <a:gd name="T16" fmla="*/ 623 w 1569"/>
                    <a:gd name="T17" fmla="*/ 152 h 2944"/>
                    <a:gd name="T18" fmla="*/ 678 w 1569"/>
                    <a:gd name="T19" fmla="*/ 97 h 2944"/>
                    <a:gd name="T20" fmla="*/ 788 w 1569"/>
                    <a:gd name="T21" fmla="*/ 69 h 2944"/>
                    <a:gd name="T22" fmla="*/ 1170 w 1569"/>
                    <a:gd name="T23" fmla="*/ 0 h 2944"/>
                    <a:gd name="T24" fmla="*/ 1281 w 1569"/>
                    <a:gd name="T25" fmla="*/ 86 h 2944"/>
                    <a:gd name="T26" fmla="*/ 1435 w 1569"/>
                    <a:gd name="T27" fmla="*/ 148 h 2944"/>
                    <a:gd name="T28" fmla="*/ 1466 w 1569"/>
                    <a:gd name="T29" fmla="*/ 293 h 2944"/>
                    <a:gd name="T30" fmla="*/ 1528 w 1569"/>
                    <a:gd name="T31" fmla="*/ 536 h 2944"/>
                    <a:gd name="T32" fmla="*/ 1569 w 1569"/>
                    <a:gd name="T33" fmla="*/ 777 h 2944"/>
                    <a:gd name="T34" fmla="*/ 1548 w 1569"/>
                    <a:gd name="T35" fmla="*/ 1053 h 2944"/>
                    <a:gd name="T36" fmla="*/ 1435 w 1569"/>
                    <a:gd name="T37" fmla="*/ 1226 h 2944"/>
                    <a:gd name="T38" fmla="*/ 1380 w 1569"/>
                    <a:gd name="T39" fmla="*/ 1509 h 2944"/>
                    <a:gd name="T40" fmla="*/ 1319 w 1569"/>
                    <a:gd name="T41" fmla="*/ 2465 h 2944"/>
                    <a:gd name="T42" fmla="*/ 1305 w 1569"/>
                    <a:gd name="T43" fmla="*/ 2768 h 2944"/>
                    <a:gd name="T44" fmla="*/ 1182 w 1569"/>
                    <a:gd name="T45" fmla="*/ 2930 h 2944"/>
                    <a:gd name="T46" fmla="*/ 1048 w 1569"/>
                    <a:gd name="T47" fmla="*/ 2872 h 2944"/>
                    <a:gd name="T48" fmla="*/ 876 w 1569"/>
                    <a:gd name="T49" fmla="*/ 2865 h 2944"/>
                    <a:gd name="T50" fmla="*/ 773 w 1569"/>
                    <a:gd name="T51" fmla="*/ 2741 h 2944"/>
                    <a:gd name="T52" fmla="*/ 699 w 1569"/>
                    <a:gd name="T53" fmla="*/ 2100 h 2944"/>
                    <a:gd name="T54" fmla="*/ 624 w 1569"/>
                    <a:gd name="T55" fmla="*/ 1406 h 2944"/>
                    <a:gd name="T56" fmla="*/ 683 w 1569"/>
                    <a:gd name="T57" fmla="*/ 785 h 2944"/>
                    <a:gd name="T58" fmla="*/ 514 w 1569"/>
                    <a:gd name="T59" fmla="*/ 665 h 2944"/>
                    <a:gd name="T60" fmla="*/ 396 w 1569"/>
                    <a:gd name="T61" fmla="*/ 678 h 2944"/>
                    <a:gd name="T62" fmla="*/ 202 w 1569"/>
                    <a:gd name="T63" fmla="*/ 541 h 2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69" h="2944">
                      <a:moveTo>
                        <a:pt x="4" y="348"/>
                      </a:moveTo>
                      <a:lnTo>
                        <a:pt x="0" y="332"/>
                      </a:lnTo>
                      <a:lnTo>
                        <a:pt x="35" y="331"/>
                      </a:lnTo>
                      <a:lnTo>
                        <a:pt x="76" y="300"/>
                      </a:lnTo>
                      <a:lnTo>
                        <a:pt x="102" y="255"/>
                      </a:lnTo>
                      <a:lnTo>
                        <a:pt x="102" y="225"/>
                      </a:lnTo>
                      <a:lnTo>
                        <a:pt x="98" y="212"/>
                      </a:lnTo>
                      <a:lnTo>
                        <a:pt x="116" y="206"/>
                      </a:lnTo>
                      <a:lnTo>
                        <a:pt x="370" y="393"/>
                      </a:lnTo>
                      <a:lnTo>
                        <a:pt x="384" y="389"/>
                      </a:lnTo>
                      <a:lnTo>
                        <a:pt x="418" y="400"/>
                      </a:lnTo>
                      <a:lnTo>
                        <a:pt x="418" y="382"/>
                      </a:lnTo>
                      <a:lnTo>
                        <a:pt x="449" y="382"/>
                      </a:lnTo>
                      <a:lnTo>
                        <a:pt x="452" y="369"/>
                      </a:lnTo>
                      <a:lnTo>
                        <a:pt x="497" y="317"/>
                      </a:lnTo>
                      <a:lnTo>
                        <a:pt x="573" y="227"/>
                      </a:lnTo>
                      <a:lnTo>
                        <a:pt x="592" y="207"/>
                      </a:lnTo>
                      <a:lnTo>
                        <a:pt x="623" y="152"/>
                      </a:lnTo>
                      <a:lnTo>
                        <a:pt x="647" y="117"/>
                      </a:lnTo>
                      <a:lnTo>
                        <a:pt x="678" y="97"/>
                      </a:lnTo>
                      <a:lnTo>
                        <a:pt x="736" y="76"/>
                      </a:lnTo>
                      <a:lnTo>
                        <a:pt x="788" y="69"/>
                      </a:lnTo>
                      <a:lnTo>
                        <a:pt x="843" y="35"/>
                      </a:lnTo>
                      <a:lnTo>
                        <a:pt x="1170" y="0"/>
                      </a:lnTo>
                      <a:lnTo>
                        <a:pt x="1185" y="38"/>
                      </a:lnTo>
                      <a:lnTo>
                        <a:pt x="1281" y="86"/>
                      </a:lnTo>
                      <a:lnTo>
                        <a:pt x="1388" y="117"/>
                      </a:lnTo>
                      <a:lnTo>
                        <a:pt x="1435" y="148"/>
                      </a:lnTo>
                      <a:lnTo>
                        <a:pt x="1453" y="179"/>
                      </a:lnTo>
                      <a:lnTo>
                        <a:pt x="1466" y="293"/>
                      </a:lnTo>
                      <a:lnTo>
                        <a:pt x="1491" y="409"/>
                      </a:lnTo>
                      <a:lnTo>
                        <a:pt x="1528" y="536"/>
                      </a:lnTo>
                      <a:lnTo>
                        <a:pt x="1562" y="667"/>
                      </a:lnTo>
                      <a:lnTo>
                        <a:pt x="1569" y="777"/>
                      </a:lnTo>
                      <a:lnTo>
                        <a:pt x="1555" y="922"/>
                      </a:lnTo>
                      <a:lnTo>
                        <a:pt x="1548" y="1053"/>
                      </a:lnTo>
                      <a:lnTo>
                        <a:pt x="1510" y="1240"/>
                      </a:lnTo>
                      <a:lnTo>
                        <a:pt x="1435" y="1226"/>
                      </a:lnTo>
                      <a:lnTo>
                        <a:pt x="1442" y="1460"/>
                      </a:lnTo>
                      <a:lnTo>
                        <a:pt x="1380" y="1509"/>
                      </a:lnTo>
                      <a:lnTo>
                        <a:pt x="1351" y="2114"/>
                      </a:lnTo>
                      <a:lnTo>
                        <a:pt x="1319" y="2465"/>
                      </a:lnTo>
                      <a:lnTo>
                        <a:pt x="1299" y="2679"/>
                      </a:lnTo>
                      <a:lnTo>
                        <a:pt x="1305" y="2768"/>
                      </a:lnTo>
                      <a:lnTo>
                        <a:pt x="1299" y="2868"/>
                      </a:lnTo>
                      <a:lnTo>
                        <a:pt x="1182" y="2930"/>
                      </a:lnTo>
                      <a:lnTo>
                        <a:pt x="1089" y="2944"/>
                      </a:lnTo>
                      <a:lnTo>
                        <a:pt x="1048" y="2872"/>
                      </a:lnTo>
                      <a:lnTo>
                        <a:pt x="993" y="2872"/>
                      </a:lnTo>
                      <a:lnTo>
                        <a:pt x="876" y="2865"/>
                      </a:lnTo>
                      <a:lnTo>
                        <a:pt x="790" y="2834"/>
                      </a:lnTo>
                      <a:lnTo>
                        <a:pt x="773" y="2741"/>
                      </a:lnTo>
                      <a:lnTo>
                        <a:pt x="777" y="2662"/>
                      </a:lnTo>
                      <a:lnTo>
                        <a:pt x="699" y="2100"/>
                      </a:lnTo>
                      <a:lnTo>
                        <a:pt x="700" y="1502"/>
                      </a:lnTo>
                      <a:lnTo>
                        <a:pt x="624" y="1406"/>
                      </a:lnTo>
                      <a:lnTo>
                        <a:pt x="693" y="901"/>
                      </a:lnTo>
                      <a:lnTo>
                        <a:pt x="683" y="785"/>
                      </a:lnTo>
                      <a:lnTo>
                        <a:pt x="686" y="551"/>
                      </a:lnTo>
                      <a:lnTo>
                        <a:pt x="514" y="665"/>
                      </a:lnTo>
                      <a:lnTo>
                        <a:pt x="458" y="682"/>
                      </a:lnTo>
                      <a:lnTo>
                        <a:pt x="396" y="678"/>
                      </a:lnTo>
                      <a:lnTo>
                        <a:pt x="290" y="630"/>
                      </a:lnTo>
                      <a:lnTo>
                        <a:pt x="202" y="541"/>
                      </a:lnTo>
                      <a:lnTo>
                        <a:pt x="4" y="348"/>
                      </a:lnTo>
                      <a:close/>
                    </a:path>
                  </a:pathLst>
                </a:custGeom>
                <a:solidFill>
                  <a:srgbClr val="606060"/>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176" name="Freeform 91"/>
                <p:cNvSpPr>
                  <a:spLocks/>
                </p:cNvSpPr>
                <p:nvPr/>
              </p:nvSpPr>
              <p:spPr bwMode="auto">
                <a:xfrm>
                  <a:off x="7000" y="1862"/>
                  <a:ext cx="143" cy="373"/>
                </a:xfrm>
                <a:custGeom>
                  <a:avLst/>
                  <a:gdLst>
                    <a:gd name="T0" fmla="*/ 0 w 286"/>
                    <a:gd name="T1" fmla="*/ 149 h 745"/>
                    <a:gd name="T2" fmla="*/ 0 w 286"/>
                    <a:gd name="T3" fmla="*/ 283 h 745"/>
                    <a:gd name="T4" fmla="*/ 7 w 286"/>
                    <a:gd name="T5" fmla="*/ 497 h 745"/>
                    <a:gd name="T6" fmla="*/ 52 w 286"/>
                    <a:gd name="T7" fmla="*/ 683 h 745"/>
                    <a:gd name="T8" fmla="*/ 69 w 286"/>
                    <a:gd name="T9" fmla="*/ 745 h 745"/>
                    <a:gd name="T10" fmla="*/ 90 w 286"/>
                    <a:gd name="T11" fmla="*/ 572 h 745"/>
                    <a:gd name="T12" fmla="*/ 121 w 286"/>
                    <a:gd name="T13" fmla="*/ 397 h 745"/>
                    <a:gd name="T14" fmla="*/ 165 w 286"/>
                    <a:gd name="T15" fmla="*/ 283 h 745"/>
                    <a:gd name="T16" fmla="*/ 207 w 286"/>
                    <a:gd name="T17" fmla="*/ 194 h 745"/>
                    <a:gd name="T18" fmla="*/ 227 w 286"/>
                    <a:gd name="T19" fmla="*/ 163 h 745"/>
                    <a:gd name="T20" fmla="*/ 286 w 286"/>
                    <a:gd name="T21" fmla="*/ 63 h 745"/>
                    <a:gd name="T22" fmla="*/ 269 w 286"/>
                    <a:gd name="T23" fmla="*/ 0 h 745"/>
                    <a:gd name="T24" fmla="*/ 4 w 286"/>
                    <a:gd name="T25" fmla="*/ 56 h 745"/>
                    <a:gd name="T26" fmla="*/ 0 w 286"/>
                    <a:gd name="T27" fmla="*/ 149 h 7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6" h="745">
                      <a:moveTo>
                        <a:pt x="0" y="149"/>
                      </a:moveTo>
                      <a:lnTo>
                        <a:pt x="0" y="283"/>
                      </a:lnTo>
                      <a:lnTo>
                        <a:pt x="7" y="497"/>
                      </a:lnTo>
                      <a:lnTo>
                        <a:pt x="52" y="683"/>
                      </a:lnTo>
                      <a:lnTo>
                        <a:pt x="69" y="745"/>
                      </a:lnTo>
                      <a:lnTo>
                        <a:pt x="90" y="572"/>
                      </a:lnTo>
                      <a:lnTo>
                        <a:pt x="121" y="397"/>
                      </a:lnTo>
                      <a:lnTo>
                        <a:pt x="165" y="283"/>
                      </a:lnTo>
                      <a:lnTo>
                        <a:pt x="207" y="194"/>
                      </a:lnTo>
                      <a:lnTo>
                        <a:pt x="227" y="163"/>
                      </a:lnTo>
                      <a:lnTo>
                        <a:pt x="286" y="63"/>
                      </a:lnTo>
                      <a:lnTo>
                        <a:pt x="269" y="0"/>
                      </a:lnTo>
                      <a:lnTo>
                        <a:pt x="4" y="56"/>
                      </a:lnTo>
                      <a:lnTo>
                        <a:pt x="0" y="149"/>
                      </a:lnTo>
                      <a:close/>
                    </a:path>
                  </a:pathLst>
                </a:custGeom>
                <a:solidFill>
                  <a:srgbClr val="C0C0C0"/>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177" name="Freeform 92"/>
                <p:cNvSpPr>
                  <a:spLocks/>
                </p:cNvSpPr>
                <p:nvPr/>
              </p:nvSpPr>
              <p:spPr bwMode="auto">
                <a:xfrm>
                  <a:off x="7009" y="1956"/>
                  <a:ext cx="55" cy="258"/>
                </a:xfrm>
                <a:custGeom>
                  <a:avLst/>
                  <a:gdLst>
                    <a:gd name="T0" fmla="*/ 57 w 109"/>
                    <a:gd name="T1" fmla="*/ 7 h 516"/>
                    <a:gd name="T2" fmla="*/ 44 w 109"/>
                    <a:gd name="T3" fmla="*/ 43 h 516"/>
                    <a:gd name="T4" fmla="*/ 50 w 109"/>
                    <a:gd name="T5" fmla="*/ 82 h 516"/>
                    <a:gd name="T6" fmla="*/ 23 w 109"/>
                    <a:gd name="T7" fmla="*/ 162 h 516"/>
                    <a:gd name="T8" fmla="*/ 3 w 109"/>
                    <a:gd name="T9" fmla="*/ 229 h 516"/>
                    <a:gd name="T10" fmla="*/ 0 w 109"/>
                    <a:gd name="T11" fmla="*/ 291 h 516"/>
                    <a:gd name="T12" fmla="*/ 9 w 109"/>
                    <a:gd name="T13" fmla="*/ 344 h 516"/>
                    <a:gd name="T14" fmla="*/ 47 w 109"/>
                    <a:gd name="T15" fmla="*/ 516 h 516"/>
                    <a:gd name="T16" fmla="*/ 67 w 109"/>
                    <a:gd name="T17" fmla="*/ 351 h 516"/>
                    <a:gd name="T18" fmla="*/ 81 w 109"/>
                    <a:gd name="T19" fmla="*/ 268 h 516"/>
                    <a:gd name="T20" fmla="*/ 81 w 109"/>
                    <a:gd name="T21" fmla="*/ 169 h 516"/>
                    <a:gd name="T22" fmla="*/ 81 w 109"/>
                    <a:gd name="T23" fmla="*/ 79 h 516"/>
                    <a:gd name="T24" fmla="*/ 109 w 109"/>
                    <a:gd name="T25" fmla="*/ 64 h 516"/>
                    <a:gd name="T26" fmla="*/ 99 w 109"/>
                    <a:gd name="T27" fmla="*/ 12 h 516"/>
                    <a:gd name="T28" fmla="*/ 81 w 109"/>
                    <a:gd name="T29" fmla="*/ 0 h 516"/>
                    <a:gd name="T30" fmla="*/ 57 w 109"/>
                    <a:gd name="T31" fmla="*/ 7 h 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9" h="516">
                      <a:moveTo>
                        <a:pt x="57" y="7"/>
                      </a:moveTo>
                      <a:lnTo>
                        <a:pt x="44" y="43"/>
                      </a:lnTo>
                      <a:lnTo>
                        <a:pt x="50" y="82"/>
                      </a:lnTo>
                      <a:lnTo>
                        <a:pt x="23" y="162"/>
                      </a:lnTo>
                      <a:lnTo>
                        <a:pt x="3" y="229"/>
                      </a:lnTo>
                      <a:lnTo>
                        <a:pt x="0" y="291"/>
                      </a:lnTo>
                      <a:lnTo>
                        <a:pt x="9" y="344"/>
                      </a:lnTo>
                      <a:lnTo>
                        <a:pt x="47" y="516"/>
                      </a:lnTo>
                      <a:lnTo>
                        <a:pt x="67" y="351"/>
                      </a:lnTo>
                      <a:lnTo>
                        <a:pt x="81" y="268"/>
                      </a:lnTo>
                      <a:lnTo>
                        <a:pt x="81" y="169"/>
                      </a:lnTo>
                      <a:lnTo>
                        <a:pt x="81" y="79"/>
                      </a:lnTo>
                      <a:lnTo>
                        <a:pt x="109" y="64"/>
                      </a:lnTo>
                      <a:lnTo>
                        <a:pt x="99" y="12"/>
                      </a:lnTo>
                      <a:lnTo>
                        <a:pt x="81" y="0"/>
                      </a:lnTo>
                      <a:lnTo>
                        <a:pt x="57" y="7"/>
                      </a:lnTo>
                      <a:close/>
                    </a:path>
                  </a:pathLst>
                </a:custGeom>
                <a:solidFill>
                  <a:srgbClr val="800000"/>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178" name="Freeform 93"/>
                <p:cNvSpPr>
                  <a:spLocks/>
                </p:cNvSpPr>
                <p:nvPr/>
              </p:nvSpPr>
              <p:spPr bwMode="auto">
                <a:xfrm>
                  <a:off x="6930" y="1913"/>
                  <a:ext cx="108" cy="452"/>
                </a:xfrm>
                <a:custGeom>
                  <a:avLst/>
                  <a:gdLst>
                    <a:gd name="T0" fmla="*/ 99 w 216"/>
                    <a:gd name="T1" fmla="*/ 0 h 904"/>
                    <a:gd name="T2" fmla="*/ 40 w 216"/>
                    <a:gd name="T3" fmla="*/ 34 h 904"/>
                    <a:gd name="T4" fmla="*/ 22 w 216"/>
                    <a:gd name="T5" fmla="*/ 69 h 904"/>
                    <a:gd name="T6" fmla="*/ 0 w 216"/>
                    <a:gd name="T7" fmla="*/ 141 h 904"/>
                    <a:gd name="T8" fmla="*/ 48 w 216"/>
                    <a:gd name="T9" fmla="*/ 168 h 904"/>
                    <a:gd name="T10" fmla="*/ 13 w 216"/>
                    <a:gd name="T11" fmla="*/ 206 h 904"/>
                    <a:gd name="T12" fmla="*/ 27 w 216"/>
                    <a:gd name="T13" fmla="*/ 292 h 904"/>
                    <a:gd name="T14" fmla="*/ 44 w 216"/>
                    <a:gd name="T15" fmla="*/ 375 h 904"/>
                    <a:gd name="T16" fmla="*/ 65 w 216"/>
                    <a:gd name="T17" fmla="*/ 489 h 904"/>
                    <a:gd name="T18" fmla="*/ 82 w 216"/>
                    <a:gd name="T19" fmla="*/ 554 h 904"/>
                    <a:gd name="T20" fmla="*/ 96 w 216"/>
                    <a:gd name="T21" fmla="*/ 637 h 904"/>
                    <a:gd name="T22" fmla="*/ 175 w 216"/>
                    <a:gd name="T23" fmla="*/ 904 h 904"/>
                    <a:gd name="T24" fmla="*/ 216 w 216"/>
                    <a:gd name="T25" fmla="*/ 804 h 904"/>
                    <a:gd name="T26" fmla="*/ 164 w 216"/>
                    <a:gd name="T27" fmla="*/ 582 h 904"/>
                    <a:gd name="T28" fmla="*/ 137 w 216"/>
                    <a:gd name="T29" fmla="*/ 454 h 904"/>
                    <a:gd name="T30" fmla="*/ 127 w 216"/>
                    <a:gd name="T31" fmla="*/ 337 h 904"/>
                    <a:gd name="T32" fmla="*/ 123 w 216"/>
                    <a:gd name="T33" fmla="*/ 193 h 904"/>
                    <a:gd name="T34" fmla="*/ 120 w 216"/>
                    <a:gd name="T35" fmla="*/ 107 h 904"/>
                    <a:gd name="T36" fmla="*/ 130 w 216"/>
                    <a:gd name="T37" fmla="*/ 72 h 904"/>
                    <a:gd name="T38" fmla="*/ 113 w 216"/>
                    <a:gd name="T39" fmla="*/ 41 h 904"/>
                    <a:gd name="T40" fmla="*/ 106 w 216"/>
                    <a:gd name="T41" fmla="*/ 24 h 904"/>
                    <a:gd name="T42" fmla="*/ 99 w 216"/>
                    <a:gd name="T43" fmla="*/ 0 h 9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6" h="904">
                      <a:moveTo>
                        <a:pt x="99" y="0"/>
                      </a:moveTo>
                      <a:lnTo>
                        <a:pt x="40" y="34"/>
                      </a:lnTo>
                      <a:lnTo>
                        <a:pt x="22" y="69"/>
                      </a:lnTo>
                      <a:lnTo>
                        <a:pt x="0" y="141"/>
                      </a:lnTo>
                      <a:lnTo>
                        <a:pt x="48" y="168"/>
                      </a:lnTo>
                      <a:lnTo>
                        <a:pt x="13" y="206"/>
                      </a:lnTo>
                      <a:lnTo>
                        <a:pt x="27" y="292"/>
                      </a:lnTo>
                      <a:lnTo>
                        <a:pt x="44" y="375"/>
                      </a:lnTo>
                      <a:lnTo>
                        <a:pt x="65" y="489"/>
                      </a:lnTo>
                      <a:lnTo>
                        <a:pt x="82" y="554"/>
                      </a:lnTo>
                      <a:lnTo>
                        <a:pt x="96" y="637"/>
                      </a:lnTo>
                      <a:lnTo>
                        <a:pt x="175" y="904"/>
                      </a:lnTo>
                      <a:lnTo>
                        <a:pt x="216" y="804"/>
                      </a:lnTo>
                      <a:lnTo>
                        <a:pt x="164" y="582"/>
                      </a:lnTo>
                      <a:lnTo>
                        <a:pt x="137" y="454"/>
                      </a:lnTo>
                      <a:lnTo>
                        <a:pt x="127" y="337"/>
                      </a:lnTo>
                      <a:lnTo>
                        <a:pt x="123" y="193"/>
                      </a:lnTo>
                      <a:lnTo>
                        <a:pt x="120" y="107"/>
                      </a:lnTo>
                      <a:lnTo>
                        <a:pt x="130" y="72"/>
                      </a:lnTo>
                      <a:lnTo>
                        <a:pt x="113" y="41"/>
                      </a:lnTo>
                      <a:lnTo>
                        <a:pt x="106" y="24"/>
                      </a:lnTo>
                      <a:lnTo>
                        <a:pt x="99"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79" name="Freeform 94"/>
                <p:cNvSpPr>
                  <a:spLocks/>
                </p:cNvSpPr>
                <p:nvPr/>
              </p:nvSpPr>
              <p:spPr bwMode="auto">
                <a:xfrm>
                  <a:off x="7021" y="1901"/>
                  <a:ext cx="154" cy="449"/>
                </a:xfrm>
                <a:custGeom>
                  <a:avLst/>
                  <a:gdLst>
                    <a:gd name="T0" fmla="*/ 254 w 309"/>
                    <a:gd name="T1" fmla="*/ 0 h 897"/>
                    <a:gd name="T2" fmla="*/ 257 w 309"/>
                    <a:gd name="T3" fmla="*/ 17 h 897"/>
                    <a:gd name="T4" fmla="*/ 309 w 309"/>
                    <a:gd name="T5" fmla="*/ 44 h 897"/>
                    <a:gd name="T6" fmla="*/ 288 w 309"/>
                    <a:gd name="T7" fmla="*/ 100 h 897"/>
                    <a:gd name="T8" fmla="*/ 278 w 309"/>
                    <a:gd name="T9" fmla="*/ 165 h 897"/>
                    <a:gd name="T10" fmla="*/ 223 w 309"/>
                    <a:gd name="T11" fmla="*/ 162 h 897"/>
                    <a:gd name="T12" fmla="*/ 271 w 309"/>
                    <a:gd name="T13" fmla="*/ 217 h 897"/>
                    <a:gd name="T14" fmla="*/ 230 w 309"/>
                    <a:gd name="T15" fmla="*/ 251 h 897"/>
                    <a:gd name="T16" fmla="*/ 182 w 309"/>
                    <a:gd name="T17" fmla="*/ 330 h 897"/>
                    <a:gd name="T18" fmla="*/ 151 w 309"/>
                    <a:gd name="T19" fmla="*/ 427 h 897"/>
                    <a:gd name="T20" fmla="*/ 127 w 309"/>
                    <a:gd name="T21" fmla="*/ 533 h 897"/>
                    <a:gd name="T22" fmla="*/ 106 w 309"/>
                    <a:gd name="T23" fmla="*/ 644 h 897"/>
                    <a:gd name="T24" fmla="*/ 55 w 309"/>
                    <a:gd name="T25" fmla="*/ 897 h 897"/>
                    <a:gd name="T26" fmla="*/ 0 w 309"/>
                    <a:gd name="T27" fmla="*/ 794 h 897"/>
                    <a:gd name="T28" fmla="*/ 51 w 309"/>
                    <a:gd name="T29" fmla="*/ 625 h 897"/>
                    <a:gd name="T30" fmla="*/ 61 w 309"/>
                    <a:gd name="T31" fmla="*/ 526 h 897"/>
                    <a:gd name="T32" fmla="*/ 79 w 309"/>
                    <a:gd name="T33" fmla="*/ 420 h 897"/>
                    <a:gd name="T34" fmla="*/ 96 w 309"/>
                    <a:gd name="T35" fmla="*/ 330 h 897"/>
                    <a:gd name="T36" fmla="*/ 127 w 309"/>
                    <a:gd name="T37" fmla="*/ 234 h 897"/>
                    <a:gd name="T38" fmla="*/ 165 w 309"/>
                    <a:gd name="T39" fmla="*/ 158 h 897"/>
                    <a:gd name="T40" fmla="*/ 213 w 309"/>
                    <a:gd name="T41" fmla="*/ 79 h 897"/>
                    <a:gd name="T42" fmla="*/ 254 w 309"/>
                    <a:gd name="T43" fmla="*/ 0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9" h="897">
                      <a:moveTo>
                        <a:pt x="254" y="0"/>
                      </a:moveTo>
                      <a:lnTo>
                        <a:pt x="257" y="17"/>
                      </a:lnTo>
                      <a:lnTo>
                        <a:pt x="309" y="44"/>
                      </a:lnTo>
                      <a:lnTo>
                        <a:pt x="288" y="100"/>
                      </a:lnTo>
                      <a:lnTo>
                        <a:pt x="278" y="165"/>
                      </a:lnTo>
                      <a:lnTo>
                        <a:pt x="223" y="162"/>
                      </a:lnTo>
                      <a:lnTo>
                        <a:pt x="271" y="217"/>
                      </a:lnTo>
                      <a:lnTo>
                        <a:pt x="230" y="251"/>
                      </a:lnTo>
                      <a:lnTo>
                        <a:pt x="182" y="330"/>
                      </a:lnTo>
                      <a:lnTo>
                        <a:pt x="151" y="427"/>
                      </a:lnTo>
                      <a:lnTo>
                        <a:pt x="127" y="533"/>
                      </a:lnTo>
                      <a:lnTo>
                        <a:pt x="106" y="644"/>
                      </a:lnTo>
                      <a:lnTo>
                        <a:pt x="55" y="897"/>
                      </a:lnTo>
                      <a:lnTo>
                        <a:pt x="0" y="794"/>
                      </a:lnTo>
                      <a:lnTo>
                        <a:pt x="51" y="625"/>
                      </a:lnTo>
                      <a:lnTo>
                        <a:pt x="61" y="526"/>
                      </a:lnTo>
                      <a:lnTo>
                        <a:pt x="79" y="420"/>
                      </a:lnTo>
                      <a:lnTo>
                        <a:pt x="96" y="330"/>
                      </a:lnTo>
                      <a:lnTo>
                        <a:pt x="127" y="234"/>
                      </a:lnTo>
                      <a:lnTo>
                        <a:pt x="165" y="158"/>
                      </a:lnTo>
                      <a:lnTo>
                        <a:pt x="213" y="79"/>
                      </a:lnTo>
                      <a:lnTo>
                        <a:pt x="254"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80" name="Freeform 95"/>
                <p:cNvSpPr>
                  <a:spLocks/>
                </p:cNvSpPr>
                <p:nvPr/>
              </p:nvSpPr>
              <p:spPr bwMode="auto">
                <a:xfrm>
                  <a:off x="7019" y="1925"/>
                  <a:ext cx="253" cy="734"/>
                </a:xfrm>
                <a:custGeom>
                  <a:avLst/>
                  <a:gdLst>
                    <a:gd name="T0" fmla="*/ 320 w 505"/>
                    <a:gd name="T1" fmla="*/ 0 h 1469"/>
                    <a:gd name="T2" fmla="*/ 306 w 505"/>
                    <a:gd name="T3" fmla="*/ 62 h 1469"/>
                    <a:gd name="T4" fmla="*/ 306 w 505"/>
                    <a:gd name="T5" fmla="*/ 120 h 1469"/>
                    <a:gd name="T6" fmla="*/ 292 w 505"/>
                    <a:gd name="T7" fmla="*/ 131 h 1469"/>
                    <a:gd name="T8" fmla="*/ 251 w 505"/>
                    <a:gd name="T9" fmla="*/ 124 h 1469"/>
                    <a:gd name="T10" fmla="*/ 272 w 505"/>
                    <a:gd name="T11" fmla="*/ 144 h 1469"/>
                    <a:gd name="T12" fmla="*/ 285 w 505"/>
                    <a:gd name="T13" fmla="*/ 165 h 1469"/>
                    <a:gd name="T14" fmla="*/ 282 w 505"/>
                    <a:gd name="T15" fmla="*/ 179 h 1469"/>
                    <a:gd name="T16" fmla="*/ 261 w 505"/>
                    <a:gd name="T17" fmla="*/ 186 h 1469"/>
                    <a:gd name="T18" fmla="*/ 223 w 505"/>
                    <a:gd name="T19" fmla="*/ 248 h 1469"/>
                    <a:gd name="T20" fmla="*/ 199 w 505"/>
                    <a:gd name="T21" fmla="*/ 286 h 1469"/>
                    <a:gd name="T22" fmla="*/ 179 w 505"/>
                    <a:gd name="T23" fmla="*/ 355 h 1469"/>
                    <a:gd name="T24" fmla="*/ 158 w 505"/>
                    <a:gd name="T25" fmla="*/ 437 h 1469"/>
                    <a:gd name="T26" fmla="*/ 141 w 505"/>
                    <a:gd name="T27" fmla="*/ 537 h 1469"/>
                    <a:gd name="T28" fmla="*/ 110 w 505"/>
                    <a:gd name="T29" fmla="*/ 605 h 1469"/>
                    <a:gd name="T30" fmla="*/ 72 w 505"/>
                    <a:gd name="T31" fmla="*/ 677 h 1469"/>
                    <a:gd name="T32" fmla="*/ 4 w 505"/>
                    <a:gd name="T33" fmla="*/ 839 h 1469"/>
                    <a:gd name="T34" fmla="*/ 0 w 505"/>
                    <a:gd name="T35" fmla="*/ 973 h 1469"/>
                    <a:gd name="T36" fmla="*/ 11 w 505"/>
                    <a:gd name="T37" fmla="*/ 1270 h 1469"/>
                    <a:gd name="T38" fmla="*/ 47 w 505"/>
                    <a:gd name="T39" fmla="*/ 1469 h 1469"/>
                    <a:gd name="T40" fmla="*/ 172 w 505"/>
                    <a:gd name="T41" fmla="*/ 1468 h 1469"/>
                    <a:gd name="T42" fmla="*/ 378 w 505"/>
                    <a:gd name="T43" fmla="*/ 1451 h 1469"/>
                    <a:gd name="T44" fmla="*/ 505 w 505"/>
                    <a:gd name="T45" fmla="*/ 1377 h 1469"/>
                    <a:gd name="T46" fmla="*/ 488 w 505"/>
                    <a:gd name="T47" fmla="*/ 1111 h 1469"/>
                    <a:gd name="T48" fmla="*/ 359 w 505"/>
                    <a:gd name="T49" fmla="*/ 1086 h 1469"/>
                    <a:gd name="T50" fmla="*/ 365 w 505"/>
                    <a:gd name="T51" fmla="*/ 1019 h 1469"/>
                    <a:gd name="T52" fmla="*/ 399 w 505"/>
                    <a:gd name="T53" fmla="*/ 831 h 1469"/>
                    <a:gd name="T54" fmla="*/ 409 w 505"/>
                    <a:gd name="T55" fmla="*/ 690 h 1469"/>
                    <a:gd name="T56" fmla="*/ 409 w 505"/>
                    <a:gd name="T57" fmla="*/ 641 h 1469"/>
                    <a:gd name="T58" fmla="*/ 388 w 505"/>
                    <a:gd name="T59" fmla="*/ 607 h 1469"/>
                    <a:gd name="T60" fmla="*/ 402 w 505"/>
                    <a:gd name="T61" fmla="*/ 590 h 1469"/>
                    <a:gd name="T62" fmla="*/ 388 w 505"/>
                    <a:gd name="T63" fmla="*/ 542 h 1469"/>
                    <a:gd name="T64" fmla="*/ 364 w 505"/>
                    <a:gd name="T65" fmla="*/ 442 h 1469"/>
                    <a:gd name="T66" fmla="*/ 347 w 505"/>
                    <a:gd name="T67" fmla="*/ 368 h 1469"/>
                    <a:gd name="T68" fmla="*/ 320 w 505"/>
                    <a:gd name="T69" fmla="*/ 317 h 1469"/>
                    <a:gd name="T70" fmla="*/ 347 w 505"/>
                    <a:gd name="T71" fmla="*/ 334 h 1469"/>
                    <a:gd name="T72" fmla="*/ 347 w 505"/>
                    <a:gd name="T73" fmla="*/ 268 h 1469"/>
                    <a:gd name="T74" fmla="*/ 361 w 505"/>
                    <a:gd name="T75" fmla="*/ 196 h 1469"/>
                    <a:gd name="T76" fmla="*/ 388 w 505"/>
                    <a:gd name="T77" fmla="*/ 138 h 1469"/>
                    <a:gd name="T78" fmla="*/ 419 w 505"/>
                    <a:gd name="T79" fmla="*/ 96 h 1469"/>
                    <a:gd name="T80" fmla="*/ 443 w 505"/>
                    <a:gd name="T81" fmla="*/ 69 h 1469"/>
                    <a:gd name="T82" fmla="*/ 464 w 505"/>
                    <a:gd name="T83" fmla="*/ 52 h 1469"/>
                    <a:gd name="T84" fmla="*/ 426 w 505"/>
                    <a:gd name="T85" fmla="*/ 38 h 1469"/>
                    <a:gd name="T86" fmla="*/ 378 w 505"/>
                    <a:gd name="T87" fmla="*/ 24 h 1469"/>
                    <a:gd name="T88" fmla="*/ 320 w 505"/>
                    <a:gd name="T89" fmla="*/ 0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05" h="1469">
                      <a:moveTo>
                        <a:pt x="320" y="0"/>
                      </a:moveTo>
                      <a:lnTo>
                        <a:pt x="306" y="62"/>
                      </a:lnTo>
                      <a:lnTo>
                        <a:pt x="306" y="120"/>
                      </a:lnTo>
                      <a:lnTo>
                        <a:pt x="292" y="131"/>
                      </a:lnTo>
                      <a:lnTo>
                        <a:pt x="251" y="124"/>
                      </a:lnTo>
                      <a:lnTo>
                        <a:pt x="272" y="144"/>
                      </a:lnTo>
                      <a:lnTo>
                        <a:pt x="285" y="165"/>
                      </a:lnTo>
                      <a:lnTo>
                        <a:pt x="282" y="179"/>
                      </a:lnTo>
                      <a:lnTo>
                        <a:pt x="261" y="186"/>
                      </a:lnTo>
                      <a:lnTo>
                        <a:pt x="223" y="248"/>
                      </a:lnTo>
                      <a:lnTo>
                        <a:pt x="199" y="286"/>
                      </a:lnTo>
                      <a:lnTo>
                        <a:pt x="179" y="355"/>
                      </a:lnTo>
                      <a:lnTo>
                        <a:pt x="158" y="437"/>
                      </a:lnTo>
                      <a:lnTo>
                        <a:pt x="141" y="537"/>
                      </a:lnTo>
                      <a:lnTo>
                        <a:pt x="110" y="605"/>
                      </a:lnTo>
                      <a:lnTo>
                        <a:pt x="72" y="677"/>
                      </a:lnTo>
                      <a:lnTo>
                        <a:pt x="4" y="839"/>
                      </a:lnTo>
                      <a:lnTo>
                        <a:pt x="0" y="973"/>
                      </a:lnTo>
                      <a:lnTo>
                        <a:pt x="11" y="1270"/>
                      </a:lnTo>
                      <a:lnTo>
                        <a:pt x="47" y="1469"/>
                      </a:lnTo>
                      <a:lnTo>
                        <a:pt x="172" y="1468"/>
                      </a:lnTo>
                      <a:lnTo>
                        <a:pt x="378" y="1451"/>
                      </a:lnTo>
                      <a:lnTo>
                        <a:pt x="505" y="1377"/>
                      </a:lnTo>
                      <a:lnTo>
                        <a:pt x="488" y="1111"/>
                      </a:lnTo>
                      <a:lnTo>
                        <a:pt x="359" y="1086"/>
                      </a:lnTo>
                      <a:lnTo>
                        <a:pt x="365" y="1019"/>
                      </a:lnTo>
                      <a:lnTo>
                        <a:pt x="399" y="831"/>
                      </a:lnTo>
                      <a:lnTo>
                        <a:pt x="409" y="690"/>
                      </a:lnTo>
                      <a:lnTo>
                        <a:pt x="409" y="641"/>
                      </a:lnTo>
                      <a:lnTo>
                        <a:pt x="388" y="607"/>
                      </a:lnTo>
                      <a:lnTo>
                        <a:pt x="402" y="590"/>
                      </a:lnTo>
                      <a:lnTo>
                        <a:pt x="388" y="542"/>
                      </a:lnTo>
                      <a:lnTo>
                        <a:pt x="364" y="442"/>
                      </a:lnTo>
                      <a:lnTo>
                        <a:pt x="347" y="368"/>
                      </a:lnTo>
                      <a:lnTo>
                        <a:pt x="320" y="317"/>
                      </a:lnTo>
                      <a:lnTo>
                        <a:pt x="347" y="334"/>
                      </a:lnTo>
                      <a:lnTo>
                        <a:pt x="347" y="268"/>
                      </a:lnTo>
                      <a:lnTo>
                        <a:pt x="361" y="196"/>
                      </a:lnTo>
                      <a:lnTo>
                        <a:pt x="388" y="138"/>
                      </a:lnTo>
                      <a:lnTo>
                        <a:pt x="419" y="96"/>
                      </a:lnTo>
                      <a:lnTo>
                        <a:pt x="443" y="69"/>
                      </a:lnTo>
                      <a:lnTo>
                        <a:pt x="464" y="52"/>
                      </a:lnTo>
                      <a:lnTo>
                        <a:pt x="426" y="38"/>
                      </a:lnTo>
                      <a:lnTo>
                        <a:pt x="378" y="24"/>
                      </a:lnTo>
                      <a:lnTo>
                        <a:pt x="320"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81" name="Freeform 96"/>
                <p:cNvSpPr>
                  <a:spLocks/>
                </p:cNvSpPr>
                <p:nvPr/>
              </p:nvSpPr>
              <p:spPr bwMode="auto">
                <a:xfrm>
                  <a:off x="7198" y="1952"/>
                  <a:ext cx="141" cy="543"/>
                </a:xfrm>
                <a:custGeom>
                  <a:avLst/>
                  <a:gdLst>
                    <a:gd name="T0" fmla="*/ 117 w 282"/>
                    <a:gd name="T1" fmla="*/ 0 h 1086"/>
                    <a:gd name="T2" fmla="*/ 69 w 282"/>
                    <a:gd name="T3" fmla="*/ 52 h 1086"/>
                    <a:gd name="T4" fmla="*/ 35 w 282"/>
                    <a:gd name="T5" fmla="*/ 103 h 1086"/>
                    <a:gd name="T6" fmla="*/ 11 w 282"/>
                    <a:gd name="T7" fmla="*/ 148 h 1086"/>
                    <a:gd name="T8" fmla="*/ 4 w 282"/>
                    <a:gd name="T9" fmla="*/ 193 h 1086"/>
                    <a:gd name="T10" fmla="*/ 0 w 282"/>
                    <a:gd name="T11" fmla="*/ 234 h 1086"/>
                    <a:gd name="T12" fmla="*/ 4 w 282"/>
                    <a:gd name="T13" fmla="*/ 279 h 1086"/>
                    <a:gd name="T14" fmla="*/ 14 w 282"/>
                    <a:gd name="T15" fmla="*/ 308 h 1086"/>
                    <a:gd name="T16" fmla="*/ 28 w 282"/>
                    <a:gd name="T17" fmla="*/ 387 h 1086"/>
                    <a:gd name="T18" fmla="*/ 42 w 282"/>
                    <a:gd name="T19" fmla="*/ 459 h 1086"/>
                    <a:gd name="T20" fmla="*/ 62 w 282"/>
                    <a:gd name="T21" fmla="*/ 523 h 1086"/>
                    <a:gd name="T22" fmla="*/ 152 w 282"/>
                    <a:gd name="T23" fmla="*/ 545 h 1086"/>
                    <a:gd name="T24" fmla="*/ 62 w 282"/>
                    <a:gd name="T25" fmla="*/ 552 h 1086"/>
                    <a:gd name="T26" fmla="*/ 73 w 282"/>
                    <a:gd name="T27" fmla="*/ 569 h 1086"/>
                    <a:gd name="T28" fmla="*/ 128 w 282"/>
                    <a:gd name="T29" fmla="*/ 583 h 1086"/>
                    <a:gd name="T30" fmla="*/ 186 w 282"/>
                    <a:gd name="T31" fmla="*/ 611 h 1086"/>
                    <a:gd name="T32" fmla="*/ 103 w 282"/>
                    <a:gd name="T33" fmla="*/ 604 h 1086"/>
                    <a:gd name="T34" fmla="*/ 66 w 282"/>
                    <a:gd name="T35" fmla="*/ 600 h 1086"/>
                    <a:gd name="T36" fmla="*/ 73 w 282"/>
                    <a:gd name="T37" fmla="*/ 635 h 1086"/>
                    <a:gd name="T38" fmla="*/ 66 w 282"/>
                    <a:gd name="T39" fmla="*/ 704 h 1086"/>
                    <a:gd name="T40" fmla="*/ 55 w 282"/>
                    <a:gd name="T41" fmla="*/ 810 h 1086"/>
                    <a:gd name="T42" fmla="*/ 10 w 282"/>
                    <a:gd name="T43" fmla="*/ 1024 h 1086"/>
                    <a:gd name="T44" fmla="*/ 70 w 282"/>
                    <a:gd name="T45" fmla="*/ 1025 h 1086"/>
                    <a:gd name="T46" fmla="*/ 147 w 282"/>
                    <a:gd name="T47" fmla="*/ 1031 h 1086"/>
                    <a:gd name="T48" fmla="*/ 191 w 282"/>
                    <a:gd name="T49" fmla="*/ 1051 h 1086"/>
                    <a:gd name="T50" fmla="*/ 228 w 282"/>
                    <a:gd name="T51" fmla="*/ 1086 h 1086"/>
                    <a:gd name="T52" fmla="*/ 255 w 282"/>
                    <a:gd name="T53" fmla="*/ 914 h 1086"/>
                    <a:gd name="T54" fmla="*/ 258 w 282"/>
                    <a:gd name="T55" fmla="*/ 769 h 1086"/>
                    <a:gd name="T56" fmla="*/ 282 w 282"/>
                    <a:gd name="T57" fmla="*/ 614 h 1086"/>
                    <a:gd name="T58" fmla="*/ 272 w 282"/>
                    <a:gd name="T59" fmla="*/ 535 h 1086"/>
                    <a:gd name="T60" fmla="*/ 244 w 282"/>
                    <a:gd name="T61" fmla="*/ 428 h 1086"/>
                    <a:gd name="T62" fmla="*/ 210 w 282"/>
                    <a:gd name="T63" fmla="*/ 308 h 1086"/>
                    <a:gd name="T64" fmla="*/ 193 w 282"/>
                    <a:gd name="T65" fmla="*/ 225 h 1086"/>
                    <a:gd name="T66" fmla="*/ 182 w 282"/>
                    <a:gd name="T67" fmla="*/ 165 h 1086"/>
                    <a:gd name="T68" fmla="*/ 172 w 282"/>
                    <a:gd name="T69" fmla="*/ 100 h 1086"/>
                    <a:gd name="T70" fmla="*/ 169 w 282"/>
                    <a:gd name="T71" fmla="*/ 55 h 1086"/>
                    <a:gd name="T72" fmla="*/ 155 w 282"/>
                    <a:gd name="T73" fmla="*/ 28 h 1086"/>
                    <a:gd name="T74" fmla="*/ 117 w 282"/>
                    <a:gd name="T75" fmla="*/ 0 h 10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2" h="1086">
                      <a:moveTo>
                        <a:pt x="117" y="0"/>
                      </a:moveTo>
                      <a:lnTo>
                        <a:pt x="69" y="52"/>
                      </a:lnTo>
                      <a:lnTo>
                        <a:pt x="35" y="103"/>
                      </a:lnTo>
                      <a:lnTo>
                        <a:pt x="11" y="148"/>
                      </a:lnTo>
                      <a:lnTo>
                        <a:pt x="4" y="193"/>
                      </a:lnTo>
                      <a:lnTo>
                        <a:pt x="0" y="234"/>
                      </a:lnTo>
                      <a:lnTo>
                        <a:pt x="4" y="279"/>
                      </a:lnTo>
                      <a:lnTo>
                        <a:pt x="14" y="308"/>
                      </a:lnTo>
                      <a:lnTo>
                        <a:pt x="28" y="387"/>
                      </a:lnTo>
                      <a:lnTo>
                        <a:pt x="42" y="459"/>
                      </a:lnTo>
                      <a:lnTo>
                        <a:pt x="62" y="523"/>
                      </a:lnTo>
                      <a:lnTo>
                        <a:pt x="152" y="545"/>
                      </a:lnTo>
                      <a:lnTo>
                        <a:pt x="62" y="552"/>
                      </a:lnTo>
                      <a:lnTo>
                        <a:pt x="73" y="569"/>
                      </a:lnTo>
                      <a:lnTo>
                        <a:pt x="128" y="583"/>
                      </a:lnTo>
                      <a:lnTo>
                        <a:pt x="186" y="611"/>
                      </a:lnTo>
                      <a:lnTo>
                        <a:pt x="103" y="604"/>
                      </a:lnTo>
                      <a:lnTo>
                        <a:pt x="66" y="600"/>
                      </a:lnTo>
                      <a:lnTo>
                        <a:pt x="73" y="635"/>
                      </a:lnTo>
                      <a:lnTo>
                        <a:pt x="66" y="704"/>
                      </a:lnTo>
                      <a:lnTo>
                        <a:pt x="55" y="810"/>
                      </a:lnTo>
                      <a:lnTo>
                        <a:pt x="10" y="1024"/>
                      </a:lnTo>
                      <a:lnTo>
                        <a:pt x="70" y="1025"/>
                      </a:lnTo>
                      <a:lnTo>
                        <a:pt x="147" y="1031"/>
                      </a:lnTo>
                      <a:lnTo>
                        <a:pt x="191" y="1051"/>
                      </a:lnTo>
                      <a:lnTo>
                        <a:pt x="228" y="1086"/>
                      </a:lnTo>
                      <a:lnTo>
                        <a:pt x="255" y="914"/>
                      </a:lnTo>
                      <a:lnTo>
                        <a:pt x="258" y="769"/>
                      </a:lnTo>
                      <a:lnTo>
                        <a:pt x="282" y="614"/>
                      </a:lnTo>
                      <a:lnTo>
                        <a:pt x="272" y="535"/>
                      </a:lnTo>
                      <a:lnTo>
                        <a:pt x="244" y="428"/>
                      </a:lnTo>
                      <a:lnTo>
                        <a:pt x="210" y="308"/>
                      </a:lnTo>
                      <a:lnTo>
                        <a:pt x="193" y="225"/>
                      </a:lnTo>
                      <a:lnTo>
                        <a:pt x="182" y="165"/>
                      </a:lnTo>
                      <a:lnTo>
                        <a:pt x="172" y="100"/>
                      </a:lnTo>
                      <a:lnTo>
                        <a:pt x="169" y="55"/>
                      </a:lnTo>
                      <a:lnTo>
                        <a:pt x="155" y="28"/>
                      </a:lnTo>
                      <a:lnTo>
                        <a:pt x="117"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82" name="Freeform 97"/>
                <p:cNvSpPr>
                  <a:spLocks/>
                </p:cNvSpPr>
                <p:nvPr/>
              </p:nvSpPr>
              <p:spPr bwMode="auto">
                <a:xfrm>
                  <a:off x="6567" y="1935"/>
                  <a:ext cx="354" cy="287"/>
                </a:xfrm>
                <a:custGeom>
                  <a:avLst/>
                  <a:gdLst>
                    <a:gd name="T0" fmla="*/ 706 w 706"/>
                    <a:gd name="T1" fmla="*/ 0 h 574"/>
                    <a:gd name="T2" fmla="*/ 683 w 706"/>
                    <a:gd name="T3" fmla="*/ 64 h 574"/>
                    <a:gd name="T4" fmla="*/ 670 w 706"/>
                    <a:gd name="T5" fmla="*/ 153 h 574"/>
                    <a:gd name="T6" fmla="*/ 670 w 706"/>
                    <a:gd name="T7" fmla="*/ 229 h 574"/>
                    <a:gd name="T8" fmla="*/ 666 w 706"/>
                    <a:gd name="T9" fmla="*/ 329 h 574"/>
                    <a:gd name="T10" fmla="*/ 673 w 706"/>
                    <a:gd name="T11" fmla="*/ 370 h 574"/>
                    <a:gd name="T12" fmla="*/ 673 w 706"/>
                    <a:gd name="T13" fmla="*/ 432 h 574"/>
                    <a:gd name="T14" fmla="*/ 501 w 706"/>
                    <a:gd name="T15" fmla="*/ 552 h 574"/>
                    <a:gd name="T16" fmla="*/ 417 w 706"/>
                    <a:gd name="T17" fmla="*/ 574 h 574"/>
                    <a:gd name="T18" fmla="*/ 362 w 706"/>
                    <a:gd name="T19" fmla="*/ 554 h 574"/>
                    <a:gd name="T20" fmla="*/ 286 w 706"/>
                    <a:gd name="T21" fmla="*/ 519 h 574"/>
                    <a:gd name="T22" fmla="*/ 172 w 706"/>
                    <a:gd name="T23" fmla="*/ 404 h 574"/>
                    <a:gd name="T24" fmla="*/ 80 w 706"/>
                    <a:gd name="T25" fmla="*/ 323 h 574"/>
                    <a:gd name="T26" fmla="*/ 57 w 706"/>
                    <a:gd name="T27" fmla="*/ 299 h 574"/>
                    <a:gd name="T28" fmla="*/ 0 w 706"/>
                    <a:gd name="T29" fmla="*/ 247 h 574"/>
                    <a:gd name="T30" fmla="*/ 23 w 706"/>
                    <a:gd name="T31" fmla="*/ 245 h 574"/>
                    <a:gd name="T32" fmla="*/ 51 w 706"/>
                    <a:gd name="T33" fmla="*/ 233 h 574"/>
                    <a:gd name="T34" fmla="*/ 80 w 706"/>
                    <a:gd name="T35" fmla="*/ 204 h 574"/>
                    <a:gd name="T36" fmla="*/ 103 w 706"/>
                    <a:gd name="T37" fmla="*/ 153 h 574"/>
                    <a:gd name="T38" fmla="*/ 98 w 706"/>
                    <a:gd name="T39" fmla="*/ 120 h 574"/>
                    <a:gd name="T40" fmla="*/ 323 w 706"/>
                    <a:gd name="T41" fmla="*/ 287 h 574"/>
                    <a:gd name="T42" fmla="*/ 330 w 706"/>
                    <a:gd name="T43" fmla="*/ 322 h 574"/>
                    <a:gd name="T44" fmla="*/ 336 w 706"/>
                    <a:gd name="T45" fmla="*/ 387 h 574"/>
                    <a:gd name="T46" fmla="*/ 347 w 706"/>
                    <a:gd name="T47" fmla="*/ 322 h 574"/>
                    <a:gd name="T48" fmla="*/ 357 w 706"/>
                    <a:gd name="T49" fmla="*/ 311 h 574"/>
                    <a:gd name="T50" fmla="*/ 398 w 706"/>
                    <a:gd name="T51" fmla="*/ 311 h 574"/>
                    <a:gd name="T52" fmla="*/ 405 w 706"/>
                    <a:gd name="T53" fmla="*/ 349 h 574"/>
                    <a:gd name="T54" fmla="*/ 443 w 706"/>
                    <a:gd name="T55" fmla="*/ 394 h 574"/>
                    <a:gd name="T56" fmla="*/ 422 w 706"/>
                    <a:gd name="T57" fmla="*/ 353 h 574"/>
                    <a:gd name="T58" fmla="*/ 419 w 706"/>
                    <a:gd name="T59" fmla="*/ 305 h 574"/>
                    <a:gd name="T60" fmla="*/ 436 w 706"/>
                    <a:gd name="T61" fmla="*/ 298 h 574"/>
                    <a:gd name="T62" fmla="*/ 460 w 706"/>
                    <a:gd name="T63" fmla="*/ 318 h 574"/>
                    <a:gd name="T64" fmla="*/ 501 w 706"/>
                    <a:gd name="T65" fmla="*/ 342 h 574"/>
                    <a:gd name="T66" fmla="*/ 484 w 706"/>
                    <a:gd name="T67" fmla="*/ 315 h 574"/>
                    <a:gd name="T68" fmla="*/ 457 w 706"/>
                    <a:gd name="T69" fmla="*/ 287 h 574"/>
                    <a:gd name="T70" fmla="*/ 488 w 706"/>
                    <a:gd name="T71" fmla="*/ 249 h 574"/>
                    <a:gd name="T72" fmla="*/ 512 w 706"/>
                    <a:gd name="T73" fmla="*/ 243 h 574"/>
                    <a:gd name="T74" fmla="*/ 560 w 706"/>
                    <a:gd name="T75" fmla="*/ 163 h 574"/>
                    <a:gd name="T76" fmla="*/ 577 w 706"/>
                    <a:gd name="T77" fmla="*/ 146 h 574"/>
                    <a:gd name="T78" fmla="*/ 622 w 706"/>
                    <a:gd name="T79" fmla="*/ 167 h 574"/>
                    <a:gd name="T80" fmla="*/ 604 w 706"/>
                    <a:gd name="T81" fmla="*/ 139 h 574"/>
                    <a:gd name="T82" fmla="*/ 594 w 706"/>
                    <a:gd name="T83" fmla="*/ 112 h 574"/>
                    <a:gd name="T84" fmla="*/ 611 w 706"/>
                    <a:gd name="T85" fmla="*/ 81 h 574"/>
                    <a:gd name="T86" fmla="*/ 628 w 706"/>
                    <a:gd name="T87" fmla="*/ 91 h 574"/>
                    <a:gd name="T88" fmla="*/ 632 w 706"/>
                    <a:gd name="T89" fmla="*/ 60 h 574"/>
                    <a:gd name="T90" fmla="*/ 652 w 706"/>
                    <a:gd name="T91" fmla="*/ 22 h 574"/>
                    <a:gd name="T92" fmla="*/ 706 w 706"/>
                    <a:gd name="T93" fmla="*/ 0 h 5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06" h="574">
                      <a:moveTo>
                        <a:pt x="706" y="0"/>
                      </a:moveTo>
                      <a:lnTo>
                        <a:pt x="683" y="64"/>
                      </a:lnTo>
                      <a:lnTo>
                        <a:pt x="670" y="153"/>
                      </a:lnTo>
                      <a:lnTo>
                        <a:pt x="670" y="229"/>
                      </a:lnTo>
                      <a:lnTo>
                        <a:pt x="666" y="329"/>
                      </a:lnTo>
                      <a:lnTo>
                        <a:pt x="673" y="370"/>
                      </a:lnTo>
                      <a:lnTo>
                        <a:pt x="673" y="432"/>
                      </a:lnTo>
                      <a:lnTo>
                        <a:pt x="501" y="552"/>
                      </a:lnTo>
                      <a:lnTo>
                        <a:pt x="417" y="574"/>
                      </a:lnTo>
                      <a:lnTo>
                        <a:pt x="362" y="554"/>
                      </a:lnTo>
                      <a:lnTo>
                        <a:pt x="286" y="519"/>
                      </a:lnTo>
                      <a:lnTo>
                        <a:pt x="172" y="404"/>
                      </a:lnTo>
                      <a:lnTo>
                        <a:pt x="80" y="323"/>
                      </a:lnTo>
                      <a:lnTo>
                        <a:pt x="57" y="299"/>
                      </a:lnTo>
                      <a:lnTo>
                        <a:pt x="0" y="247"/>
                      </a:lnTo>
                      <a:lnTo>
                        <a:pt x="23" y="245"/>
                      </a:lnTo>
                      <a:lnTo>
                        <a:pt x="51" y="233"/>
                      </a:lnTo>
                      <a:lnTo>
                        <a:pt x="80" y="204"/>
                      </a:lnTo>
                      <a:lnTo>
                        <a:pt x="103" y="153"/>
                      </a:lnTo>
                      <a:lnTo>
                        <a:pt x="98" y="120"/>
                      </a:lnTo>
                      <a:lnTo>
                        <a:pt x="323" y="287"/>
                      </a:lnTo>
                      <a:lnTo>
                        <a:pt x="330" y="322"/>
                      </a:lnTo>
                      <a:lnTo>
                        <a:pt x="336" y="387"/>
                      </a:lnTo>
                      <a:lnTo>
                        <a:pt x="347" y="322"/>
                      </a:lnTo>
                      <a:lnTo>
                        <a:pt x="357" y="311"/>
                      </a:lnTo>
                      <a:lnTo>
                        <a:pt x="398" y="311"/>
                      </a:lnTo>
                      <a:lnTo>
                        <a:pt x="405" y="349"/>
                      </a:lnTo>
                      <a:lnTo>
                        <a:pt x="443" y="394"/>
                      </a:lnTo>
                      <a:lnTo>
                        <a:pt x="422" y="353"/>
                      </a:lnTo>
                      <a:lnTo>
                        <a:pt x="419" y="305"/>
                      </a:lnTo>
                      <a:lnTo>
                        <a:pt x="436" y="298"/>
                      </a:lnTo>
                      <a:lnTo>
                        <a:pt x="460" y="318"/>
                      </a:lnTo>
                      <a:lnTo>
                        <a:pt x="501" y="342"/>
                      </a:lnTo>
                      <a:lnTo>
                        <a:pt x="484" y="315"/>
                      </a:lnTo>
                      <a:lnTo>
                        <a:pt x="457" y="287"/>
                      </a:lnTo>
                      <a:lnTo>
                        <a:pt x="488" y="249"/>
                      </a:lnTo>
                      <a:lnTo>
                        <a:pt x="512" y="243"/>
                      </a:lnTo>
                      <a:lnTo>
                        <a:pt x="560" y="163"/>
                      </a:lnTo>
                      <a:lnTo>
                        <a:pt x="577" y="146"/>
                      </a:lnTo>
                      <a:lnTo>
                        <a:pt x="622" y="167"/>
                      </a:lnTo>
                      <a:lnTo>
                        <a:pt x="604" y="139"/>
                      </a:lnTo>
                      <a:lnTo>
                        <a:pt x="594" y="112"/>
                      </a:lnTo>
                      <a:lnTo>
                        <a:pt x="611" y="81"/>
                      </a:lnTo>
                      <a:lnTo>
                        <a:pt x="628" y="91"/>
                      </a:lnTo>
                      <a:lnTo>
                        <a:pt x="632" y="60"/>
                      </a:lnTo>
                      <a:lnTo>
                        <a:pt x="652" y="22"/>
                      </a:lnTo>
                      <a:lnTo>
                        <a:pt x="706"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83" name="Freeform 98"/>
                <p:cNvSpPr>
                  <a:spLocks/>
                </p:cNvSpPr>
                <p:nvPr/>
              </p:nvSpPr>
              <p:spPr bwMode="auto">
                <a:xfrm>
                  <a:off x="6883" y="1930"/>
                  <a:ext cx="145" cy="724"/>
                </a:xfrm>
                <a:custGeom>
                  <a:avLst/>
                  <a:gdLst>
                    <a:gd name="T0" fmla="*/ 120 w 288"/>
                    <a:gd name="T1" fmla="*/ 0 h 1450"/>
                    <a:gd name="T2" fmla="*/ 96 w 288"/>
                    <a:gd name="T3" fmla="*/ 53 h 1450"/>
                    <a:gd name="T4" fmla="*/ 69 w 288"/>
                    <a:gd name="T5" fmla="*/ 111 h 1450"/>
                    <a:gd name="T6" fmla="*/ 117 w 288"/>
                    <a:gd name="T7" fmla="*/ 135 h 1450"/>
                    <a:gd name="T8" fmla="*/ 82 w 288"/>
                    <a:gd name="T9" fmla="*/ 187 h 1450"/>
                    <a:gd name="T10" fmla="*/ 96 w 288"/>
                    <a:gd name="T11" fmla="*/ 211 h 1450"/>
                    <a:gd name="T12" fmla="*/ 120 w 288"/>
                    <a:gd name="T13" fmla="*/ 352 h 1450"/>
                    <a:gd name="T14" fmla="*/ 148 w 288"/>
                    <a:gd name="T15" fmla="*/ 476 h 1450"/>
                    <a:gd name="T16" fmla="*/ 178 w 288"/>
                    <a:gd name="T17" fmla="*/ 590 h 1450"/>
                    <a:gd name="T18" fmla="*/ 288 w 288"/>
                    <a:gd name="T19" fmla="*/ 823 h 1450"/>
                    <a:gd name="T20" fmla="*/ 223 w 288"/>
                    <a:gd name="T21" fmla="*/ 1450 h 1450"/>
                    <a:gd name="T22" fmla="*/ 71 w 288"/>
                    <a:gd name="T23" fmla="*/ 1412 h 1450"/>
                    <a:gd name="T24" fmla="*/ 0 w 288"/>
                    <a:gd name="T25" fmla="*/ 1318 h 1450"/>
                    <a:gd name="T26" fmla="*/ 65 w 288"/>
                    <a:gd name="T27" fmla="*/ 816 h 1450"/>
                    <a:gd name="T28" fmla="*/ 48 w 288"/>
                    <a:gd name="T29" fmla="*/ 580 h 1450"/>
                    <a:gd name="T30" fmla="*/ 51 w 288"/>
                    <a:gd name="T31" fmla="*/ 487 h 1450"/>
                    <a:gd name="T32" fmla="*/ 58 w 288"/>
                    <a:gd name="T33" fmla="*/ 380 h 1450"/>
                    <a:gd name="T34" fmla="*/ 45 w 288"/>
                    <a:gd name="T35" fmla="*/ 311 h 1450"/>
                    <a:gd name="T36" fmla="*/ 45 w 288"/>
                    <a:gd name="T37" fmla="*/ 211 h 1450"/>
                    <a:gd name="T38" fmla="*/ 48 w 288"/>
                    <a:gd name="T39" fmla="*/ 146 h 1450"/>
                    <a:gd name="T40" fmla="*/ 55 w 288"/>
                    <a:gd name="T41" fmla="*/ 77 h 1450"/>
                    <a:gd name="T42" fmla="*/ 54 w 288"/>
                    <a:gd name="T43" fmla="*/ 25 h 1450"/>
                    <a:gd name="T44" fmla="*/ 75 w 288"/>
                    <a:gd name="T45" fmla="*/ 5 h 1450"/>
                    <a:gd name="T46" fmla="*/ 120 w 288"/>
                    <a:gd name="T47" fmla="*/ 0 h 14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88" h="1450">
                      <a:moveTo>
                        <a:pt x="120" y="0"/>
                      </a:moveTo>
                      <a:lnTo>
                        <a:pt x="96" y="53"/>
                      </a:lnTo>
                      <a:lnTo>
                        <a:pt x="69" y="111"/>
                      </a:lnTo>
                      <a:lnTo>
                        <a:pt x="117" y="135"/>
                      </a:lnTo>
                      <a:lnTo>
                        <a:pt x="82" y="187"/>
                      </a:lnTo>
                      <a:lnTo>
                        <a:pt x="96" y="211"/>
                      </a:lnTo>
                      <a:lnTo>
                        <a:pt x="120" y="352"/>
                      </a:lnTo>
                      <a:lnTo>
                        <a:pt x="148" y="476"/>
                      </a:lnTo>
                      <a:lnTo>
                        <a:pt x="178" y="590"/>
                      </a:lnTo>
                      <a:lnTo>
                        <a:pt x="288" y="823"/>
                      </a:lnTo>
                      <a:lnTo>
                        <a:pt x="223" y="1450"/>
                      </a:lnTo>
                      <a:lnTo>
                        <a:pt x="71" y="1412"/>
                      </a:lnTo>
                      <a:lnTo>
                        <a:pt x="0" y="1318"/>
                      </a:lnTo>
                      <a:lnTo>
                        <a:pt x="65" y="816"/>
                      </a:lnTo>
                      <a:lnTo>
                        <a:pt x="48" y="580"/>
                      </a:lnTo>
                      <a:lnTo>
                        <a:pt x="51" y="487"/>
                      </a:lnTo>
                      <a:lnTo>
                        <a:pt x="58" y="380"/>
                      </a:lnTo>
                      <a:lnTo>
                        <a:pt x="45" y="311"/>
                      </a:lnTo>
                      <a:lnTo>
                        <a:pt x="45" y="211"/>
                      </a:lnTo>
                      <a:lnTo>
                        <a:pt x="48" y="146"/>
                      </a:lnTo>
                      <a:lnTo>
                        <a:pt x="55" y="77"/>
                      </a:lnTo>
                      <a:lnTo>
                        <a:pt x="54" y="25"/>
                      </a:lnTo>
                      <a:lnTo>
                        <a:pt x="75" y="5"/>
                      </a:lnTo>
                      <a:lnTo>
                        <a:pt x="120"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84" name="Freeform 99"/>
                <p:cNvSpPr>
                  <a:spLocks/>
                </p:cNvSpPr>
                <p:nvPr/>
              </p:nvSpPr>
              <p:spPr bwMode="auto">
                <a:xfrm>
                  <a:off x="7051" y="1873"/>
                  <a:ext cx="87" cy="126"/>
                </a:xfrm>
                <a:custGeom>
                  <a:avLst/>
                  <a:gdLst>
                    <a:gd name="T0" fmla="*/ 0 w 175"/>
                    <a:gd name="T1" fmla="*/ 152 h 253"/>
                    <a:gd name="T2" fmla="*/ 31 w 175"/>
                    <a:gd name="T3" fmla="*/ 177 h 253"/>
                    <a:gd name="T4" fmla="*/ 33 w 175"/>
                    <a:gd name="T5" fmla="*/ 205 h 253"/>
                    <a:gd name="T6" fmla="*/ 37 w 175"/>
                    <a:gd name="T7" fmla="*/ 235 h 253"/>
                    <a:gd name="T8" fmla="*/ 54 w 175"/>
                    <a:gd name="T9" fmla="*/ 253 h 253"/>
                    <a:gd name="T10" fmla="*/ 75 w 175"/>
                    <a:gd name="T11" fmla="*/ 219 h 253"/>
                    <a:gd name="T12" fmla="*/ 95 w 175"/>
                    <a:gd name="T13" fmla="*/ 173 h 253"/>
                    <a:gd name="T14" fmla="*/ 114 w 175"/>
                    <a:gd name="T15" fmla="*/ 138 h 253"/>
                    <a:gd name="T16" fmla="*/ 147 w 175"/>
                    <a:gd name="T17" fmla="*/ 90 h 253"/>
                    <a:gd name="T18" fmla="*/ 167 w 175"/>
                    <a:gd name="T19" fmla="*/ 57 h 253"/>
                    <a:gd name="T20" fmla="*/ 175 w 175"/>
                    <a:gd name="T21" fmla="*/ 43 h 253"/>
                    <a:gd name="T22" fmla="*/ 163 w 175"/>
                    <a:gd name="T23" fmla="*/ 0 h 253"/>
                    <a:gd name="T24" fmla="*/ 131 w 175"/>
                    <a:gd name="T25" fmla="*/ 56 h 253"/>
                    <a:gd name="T26" fmla="*/ 103 w 175"/>
                    <a:gd name="T27" fmla="*/ 95 h 253"/>
                    <a:gd name="T28" fmla="*/ 73 w 175"/>
                    <a:gd name="T29" fmla="*/ 124 h 253"/>
                    <a:gd name="T30" fmla="*/ 45 w 175"/>
                    <a:gd name="T31" fmla="*/ 139 h 253"/>
                    <a:gd name="T32" fmla="*/ 0 w 175"/>
                    <a:gd name="T33" fmla="*/ 152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5" h="253">
                      <a:moveTo>
                        <a:pt x="0" y="152"/>
                      </a:moveTo>
                      <a:lnTo>
                        <a:pt x="31" y="177"/>
                      </a:lnTo>
                      <a:lnTo>
                        <a:pt x="33" y="205"/>
                      </a:lnTo>
                      <a:lnTo>
                        <a:pt x="37" y="235"/>
                      </a:lnTo>
                      <a:lnTo>
                        <a:pt x="54" y="253"/>
                      </a:lnTo>
                      <a:lnTo>
                        <a:pt x="75" y="219"/>
                      </a:lnTo>
                      <a:lnTo>
                        <a:pt x="95" y="173"/>
                      </a:lnTo>
                      <a:lnTo>
                        <a:pt x="114" y="138"/>
                      </a:lnTo>
                      <a:lnTo>
                        <a:pt x="147" y="90"/>
                      </a:lnTo>
                      <a:lnTo>
                        <a:pt x="167" y="57"/>
                      </a:lnTo>
                      <a:lnTo>
                        <a:pt x="175" y="43"/>
                      </a:lnTo>
                      <a:lnTo>
                        <a:pt x="163" y="0"/>
                      </a:lnTo>
                      <a:lnTo>
                        <a:pt x="131" y="56"/>
                      </a:lnTo>
                      <a:lnTo>
                        <a:pt x="103" y="95"/>
                      </a:lnTo>
                      <a:lnTo>
                        <a:pt x="73" y="124"/>
                      </a:lnTo>
                      <a:lnTo>
                        <a:pt x="45" y="139"/>
                      </a:lnTo>
                      <a:lnTo>
                        <a:pt x="0" y="152"/>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85" name="Freeform 100"/>
                <p:cNvSpPr>
                  <a:spLocks/>
                </p:cNvSpPr>
                <p:nvPr/>
              </p:nvSpPr>
              <p:spPr bwMode="auto">
                <a:xfrm>
                  <a:off x="7006" y="1934"/>
                  <a:ext cx="38" cy="60"/>
                </a:xfrm>
                <a:custGeom>
                  <a:avLst/>
                  <a:gdLst>
                    <a:gd name="T0" fmla="*/ 77 w 77"/>
                    <a:gd name="T1" fmla="*/ 30 h 121"/>
                    <a:gd name="T2" fmla="*/ 54 w 77"/>
                    <a:gd name="T3" fmla="*/ 47 h 121"/>
                    <a:gd name="T4" fmla="*/ 43 w 77"/>
                    <a:gd name="T5" fmla="*/ 71 h 121"/>
                    <a:gd name="T6" fmla="*/ 38 w 77"/>
                    <a:gd name="T7" fmla="*/ 90 h 121"/>
                    <a:gd name="T8" fmla="*/ 34 w 77"/>
                    <a:gd name="T9" fmla="*/ 121 h 121"/>
                    <a:gd name="T10" fmla="*/ 16 w 77"/>
                    <a:gd name="T11" fmla="*/ 102 h 121"/>
                    <a:gd name="T12" fmla="*/ 0 w 77"/>
                    <a:gd name="T13" fmla="*/ 82 h 121"/>
                    <a:gd name="T14" fmla="*/ 0 w 77"/>
                    <a:gd name="T15" fmla="*/ 44 h 121"/>
                    <a:gd name="T16" fmla="*/ 0 w 77"/>
                    <a:gd name="T17" fmla="*/ 2 h 121"/>
                    <a:gd name="T18" fmla="*/ 18 w 77"/>
                    <a:gd name="T19" fmla="*/ 0 h 121"/>
                    <a:gd name="T20" fmla="*/ 48 w 77"/>
                    <a:gd name="T21" fmla="*/ 0 h 121"/>
                    <a:gd name="T22" fmla="*/ 77 w 77"/>
                    <a:gd name="T23" fmla="*/ 3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21">
                      <a:moveTo>
                        <a:pt x="77" y="30"/>
                      </a:moveTo>
                      <a:lnTo>
                        <a:pt x="54" y="47"/>
                      </a:lnTo>
                      <a:lnTo>
                        <a:pt x="43" y="71"/>
                      </a:lnTo>
                      <a:lnTo>
                        <a:pt x="38" y="90"/>
                      </a:lnTo>
                      <a:lnTo>
                        <a:pt x="34" y="121"/>
                      </a:lnTo>
                      <a:lnTo>
                        <a:pt x="16" y="102"/>
                      </a:lnTo>
                      <a:lnTo>
                        <a:pt x="0" y="82"/>
                      </a:lnTo>
                      <a:lnTo>
                        <a:pt x="0" y="44"/>
                      </a:lnTo>
                      <a:lnTo>
                        <a:pt x="0" y="2"/>
                      </a:lnTo>
                      <a:lnTo>
                        <a:pt x="18" y="0"/>
                      </a:lnTo>
                      <a:lnTo>
                        <a:pt x="48" y="0"/>
                      </a:lnTo>
                      <a:lnTo>
                        <a:pt x="77" y="3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86" name="Freeform 101"/>
                <p:cNvSpPr>
                  <a:spLocks/>
                </p:cNvSpPr>
                <p:nvPr/>
              </p:nvSpPr>
              <p:spPr bwMode="auto">
                <a:xfrm>
                  <a:off x="7053" y="1993"/>
                  <a:ext cx="23" cy="82"/>
                </a:xfrm>
                <a:custGeom>
                  <a:avLst/>
                  <a:gdLst>
                    <a:gd name="T0" fmla="*/ 45 w 45"/>
                    <a:gd name="T1" fmla="*/ 21 h 163"/>
                    <a:gd name="T2" fmla="*/ 27 w 45"/>
                    <a:gd name="T3" fmla="*/ 0 h 163"/>
                    <a:gd name="T4" fmla="*/ 1 w 45"/>
                    <a:gd name="T5" fmla="*/ 12 h 163"/>
                    <a:gd name="T6" fmla="*/ 1 w 45"/>
                    <a:gd name="T7" fmla="*/ 59 h 163"/>
                    <a:gd name="T8" fmla="*/ 0 w 45"/>
                    <a:gd name="T9" fmla="*/ 112 h 163"/>
                    <a:gd name="T10" fmla="*/ 0 w 45"/>
                    <a:gd name="T11" fmla="*/ 163 h 163"/>
                    <a:gd name="T12" fmla="*/ 4 w 45"/>
                    <a:gd name="T13" fmla="*/ 126 h 163"/>
                    <a:gd name="T14" fmla="*/ 21 w 45"/>
                    <a:gd name="T15" fmla="*/ 84 h 163"/>
                    <a:gd name="T16" fmla="*/ 45 w 45"/>
                    <a:gd name="T17" fmla="*/ 21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163">
                      <a:moveTo>
                        <a:pt x="45" y="21"/>
                      </a:moveTo>
                      <a:lnTo>
                        <a:pt x="27" y="0"/>
                      </a:lnTo>
                      <a:lnTo>
                        <a:pt x="1" y="12"/>
                      </a:lnTo>
                      <a:lnTo>
                        <a:pt x="1" y="59"/>
                      </a:lnTo>
                      <a:lnTo>
                        <a:pt x="0" y="112"/>
                      </a:lnTo>
                      <a:lnTo>
                        <a:pt x="0" y="163"/>
                      </a:lnTo>
                      <a:lnTo>
                        <a:pt x="4" y="126"/>
                      </a:lnTo>
                      <a:lnTo>
                        <a:pt x="21" y="84"/>
                      </a:lnTo>
                      <a:lnTo>
                        <a:pt x="45" y="21"/>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87" name="Freeform 102"/>
                <p:cNvSpPr>
                  <a:spLocks/>
                </p:cNvSpPr>
                <p:nvPr/>
              </p:nvSpPr>
              <p:spPr bwMode="auto">
                <a:xfrm>
                  <a:off x="7004" y="1978"/>
                  <a:ext cx="23" cy="89"/>
                </a:xfrm>
                <a:custGeom>
                  <a:avLst/>
                  <a:gdLst>
                    <a:gd name="T0" fmla="*/ 3 w 45"/>
                    <a:gd name="T1" fmla="*/ 0 h 180"/>
                    <a:gd name="T2" fmla="*/ 24 w 45"/>
                    <a:gd name="T3" fmla="*/ 31 h 180"/>
                    <a:gd name="T4" fmla="*/ 37 w 45"/>
                    <a:gd name="T5" fmla="*/ 39 h 180"/>
                    <a:gd name="T6" fmla="*/ 45 w 45"/>
                    <a:gd name="T7" fmla="*/ 43 h 180"/>
                    <a:gd name="T8" fmla="*/ 35 w 45"/>
                    <a:gd name="T9" fmla="*/ 74 h 180"/>
                    <a:gd name="T10" fmla="*/ 23 w 45"/>
                    <a:gd name="T11" fmla="*/ 118 h 180"/>
                    <a:gd name="T12" fmla="*/ 7 w 45"/>
                    <a:gd name="T13" fmla="*/ 180 h 180"/>
                    <a:gd name="T14" fmla="*/ 6 w 45"/>
                    <a:gd name="T15" fmla="*/ 160 h 180"/>
                    <a:gd name="T16" fmla="*/ 3 w 45"/>
                    <a:gd name="T17" fmla="*/ 112 h 180"/>
                    <a:gd name="T18" fmla="*/ 0 w 45"/>
                    <a:gd name="T19" fmla="*/ 57 h 180"/>
                    <a:gd name="T20" fmla="*/ 3 w 45"/>
                    <a:gd name="T21"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180">
                      <a:moveTo>
                        <a:pt x="3" y="0"/>
                      </a:moveTo>
                      <a:lnTo>
                        <a:pt x="24" y="31"/>
                      </a:lnTo>
                      <a:lnTo>
                        <a:pt x="37" y="39"/>
                      </a:lnTo>
                      <a:lnTo>
                        <a:pt x="45" y="43"/>
                      </a:lnTo>
                      <a:lnTo>
                        <a:pt x="35" y="74"/>
                      </a:lnTo>
                      <a:lnTo>
                        <a:pt x="23" y="118"/>
                      </a:lnTo>
                      <a:lnTo>
                        <a:pt x="7" y="180"/>
                      </a:lnTo>
                      <a:lnTo>
                        <a:pt x="6" y="160"/>
                      </a:lnTo>
                      <a:lnTo>
                        <a:pt x="3" y="112"/>
                      </a:lnTo>
                      <a:lnTo>
                        <a:pt x="0" y="57"/>
                      </a:lnTo>
                      <a:lnTo>
                        <a:pt x="3"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88" name="Freeform 103"/>
                <p:cNvSpPr>
                  <a:spLocks/>
                </p:cNvSpPr>
                <p:nvPr/>
              </p:nvSpPr>
              <p:spPr bwMode="auto">
                <a:xfrm>
                  <a:off x="7243" y="2075"/>
                  <a:ext cx="48" cy="78"/>
                </a:xfrm>
                <a:custGeom>
                  <a:avLst/>
                  <a:gdLst>
                    <a:gd name="T0" fmla="*/ 96 w 96"/>
                    <a:gd name="T1" fmla="*/ 0 h 155"/>
                    <a:gd name="T2" fmla="*/ 48 w 96"/>
                    <a:gd name="T3" fmla="*/ 99 h 155"/>
                    <a:gd name="T4" fmla="*/ 0 w 96"/>
                    <a:gd name="T5" fmla="*/ 155 h 155"/>
                    <a:gd name="T6" fmla="*/ 34 w 96"/>
                    <a:gd name="T7" fmla="*/ 89 h 155"/>
                    <a:gd name="T8" fmla="*/ 51 w 96"/>
                    <a:gd name="T9" fmla="*/ 62 h 155"/>
                    <a:gd name="T10" fmla="*/ 96 w 96"/>
                    <a:gd name="T11" fmla="*/ 0 h 155"/>
                  </a:gdLst>
                  <a:ahLst/>
                  <a:cxnLst>
                    <a:cxn ang="0">
                      <a:pos x="T0" y="T1"/>
                    </a:cxn>
                    <a:cxn ang="0">
                      <a:pos x="T2" y="T3"/>
                    </a:cxn>
                    <a:cxn ang="0">
                      <a:pos x="T4" y="T5"/>
                    </a:cxn>
                    <a:cxn ang="0">
                      <a:pos x="T6" y="T7"/>
                    </a:cxn>
                    <a:cxn ang="0">
                      <a:pos x="T8" y="T9"/>
                    </a:cxn>
                    <a:cxn ang="0">
                      <a:pos x="T10" y="T11"/>
                    </a:cxn>
                  </a:cxnLst>
                  <a:rect l="0" t="0" r="r" b="b"/>
                  <a:pathLst>
                    <a:path w="96" h="155">
                      <a:moveTo>
                        <a:pt x="96" y="0"/>
                      </a:moveTo>
                      <a:lnTo>
                        <a:pt x="48" y="99"/>
                      </a:lnTo>
                      <a:lnTo>
                        <a:pt x="0" y="155"/>
                      </a:lnTo>
                      <a:lnTo>
                        <a:pt x="34" y="89"/>
                      </a:lnTo>
                      <a:lnTo>
                        <a:pt x="51" y="62"/>
                      </a:lnTo>
                      <a:lnTo>
                        <a:pt x="96"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89" name="Oval 104"/>
                <p:cNvSpPr>
                  <a:spLocks noChangeArrowheads="1"/>
                </p:cNvSpPr>
                <p:nvPr/>
              </p:nvSpPr>
              <p:spPr bwMode="auto">
                <a:xfrm>
                  <a:off x="7021" y="2313"/>
                  <a:ext cx="17" cy="21"/>
                </a:xfrm>
                <a:prstGeom prst="ellipse">
                  <a:avLst/>
                </a:pr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90" name="Oval 105"/>
                <p:cNvSpPr>
                  <a:spLocks noChangeArrowheads="1"/>
                </p:cNvSpPr>
                <p:nvPr/>
              </p:nvSpPr>
              <p:spPr bwMode="auto">
                <a:xfrm>
                  <a:off x="7021" y="2382"/>
                  <a:ext cx="17" cy="21"/>
                </a:xfrm>
                <a:prstGeom prst="ellipse">
                  <a:avLst/>
                </a:pr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91" name="Freeform 106"/>
                <p:cNvSpPr>
                  <a:spLocks/>
                </p:cNvSpPr>
                <p:nvPr/>
              </p:nvSpPr>
              <p:spPr bwMode="auto">
                <a:xfrm>
                  <a:off x="6916" y="2489"/>
                  <a:ext cx="327" cy="856"/>
                </a:xfrm>
                <a:custGeom>
                  <a:avLst/>
                  <a:gdLst>
                    <a:gd name="T0" fmla="*/ 214 w 654"/>
                    <a:gd name="T1" fmla="*/ 562 h 1712"/>
                    <a:gd name="T2" fmla="*/ 276 w 654"/>
                    <a:gd name="T3" fmla="*/ 1010 h 1712"/>
                    <a:gd name="T4" fmla="*/ 297 w 654"/>
                    <a:gd name="T5" fmla="*/ 1203 h 1712"/>
                    <a:gd name="T6" fmla="*/ 352 w 654"/>
                    <a:gd name="T7" fmla="*/ 1533 h 1712"/>
                    <a:gd name="T8" fmla="*/ 345 w 654"/>
                    <a:gd name="T9" fmla="*/ 1623 h 1712"/>
                    <a:gd name="T10" fmla="*/ 379 w 654"/>
                    <a:gd name="T11" fmla="*/ 1712 h 1712"/>
                    <a:gd name="T12" fmla="*/ 448 w 654"/>
                    <a:gd name="T13" fmla="*/ 1712 h 1712"/>
                    <a:gd name="T14" fmla="*/ 565 w 654"/>
                    <a:gd name="T15" fmla="*/ 1664 h 1712"/>
                    <a:gd name="T16" fmla="*/ 585 w 654"/>
                    <a:gd name="T17" fmla="*/ 1533 h 1712"/>
                    <a:gd name="T18" fmla="*/ 530 w 654"/>
                    <a:gd name="T19" fmla="*/ 1533 h 1712"/>
                    <a:gd name="T20" fmla="*/ 448 w 654"/>
                    <a:gd name="T21" fmla="*/ 1513 h 1712"/>
                    <a:gd name="T22" fmla="*/ 537 w 654"/>
                    <a:gd name="T23" fmla="*/ 1513 h 1712"/>
                    <a:gd name="T24" fmla="*/ 578 w 654"/>
                    <a:gd name="T25" fmla="*/ 1499 h 1712"/>
                    <a:gd name="T26" fmla="*/ 592 w 654"/>
                    <a:gd name="T27" fmla="*/ 1196 h 1712"/>
                    <a:gd name="T28" fmla="*/ 620 w 654"/>
                    <a:gd name="T29" fmla="*/ 934 h 1712"/>
                    <a:gd name="T30" fmla="*/ 631 w 654"/>
                    <a:gd name="T31" fmla="*/ 779 h 1712"/>
                    <a:gd name="T32" fmla="*/ 634 w 654"/>
                    <a:gd name="T33" fmla="*/ 595 h 1712"/>
                    <a:gd name="T34" fmla="*/ 654 w 654"/>
                    <a:gd name="T35" fmla="*/ 328 h 1712"/>
                    <a:gd name="T36" fmla="*/ 555 w 654"/>
                    <a:gd name="T37" fmla="*/ 338 h 1712"/>
                    <a:gd name="T38" fmla="*/ 368 w 654"/>
                    <a:gd name="T39" fmla="*/ 349 h 1712"/>
                    <a:gd name="T40" fmla="*/ 239 w 654"/>
                    <a:gd name="T41" fmla="*/ 349 h 1712"/>
                    <a:gd name="T42" fmla="*/ 206 w 654"/>
                    <a:gd name="T43" fmla="*/ 145 h 1712"/>
                    <a:gd name="T44" fmla="*/ 199 w 654"/>
                    <a:gd name="T45" fmla="*/ 0 h 1712"/>
                    <a:gd name="T46" fmla="*/ 192 w 654"/>
                    <a:gd name="T47" fmla="*/ 108 h 1712"/>
                    <a:gd name="T48" fmla="*/ 167 w 654"/>
                    <a:gd name="T49" fmla="*/ 344 h 1712"/>
                    <a:gd name="T50" fmla="*/ 6 w 654"/>
                    <a:gd name="T51" fmla="*/ 303 h 1712"/>
                    <a:gd name="T52" fmla="*/ 0 w 654"/>
                    <a:gd name="T53" fmla="*/ 475 h 1712"/>
                    <a:gd name="T54" fmla="*/ 15 w 654"/>
                    <a:gd name="T55" fmla="*/ 748 h 1712"/>
                    <a:gd name="T56" fmla="*/ 1 w 654"/>
                    <a:gd name="T57" fmla="*/ 907 h 1712"/>
                    <a:gd name="T58" fmla="*/ 29 w 654"/>
                    <a:gd name="T59" fmla="*/ 1058 h 1712"/>
                    <a:gd name="T60" fmla="*/ 91 w 654"/>
                    <a:gd name="T61" fmla="*/ 1444 h 1712"/>
                    <a:gd name="T62" fmla="*/ 159 w 654"/>
                    <a:gd name="T63" fmla="*/ 1485 h 1712"/>
                    <a:gd name="T64" fmla="*/ 97 w 654"/>
                    <a:gd name="T65" fmla="*/ 1492 h 1712"/>
                    <a:gd name="T66" fmla="*/ 97 w 654"/>
                    <a:gd name="T67" fmla="*/ 1589 h 1712"/>
                    <a:gd name="T68" fmla="*/ 166 w 654"/>
                    <a:gd name="T69" fmla="*/ 1644 h 1712"/>
                    <a:gd name="T70" fmla="*/ 310 w 654"/>
                    <a:gd name="T71" fmla="*/ 1651 h 1712"/>
                    <a:gd name="T72" fmla="*/ 317 w 654"/>
                    <a:gd name="T73" fmla="*/ 1589 h 1712"/>
                    <a:gd name="T74" fmla="*/ 331 w 654"/>
                    <a:gd name="T75" fmla="*/ 1561 h 1712"/>
                    <a:gd name="T76" fmla="*/ 283 w 654"/>
                    <a:gd name="T77" fmla="*/ 1258 h 1712"/>
                    <a:gd name="T78" fmla="*/ 255 w 654"/>
                    <a:gd name="T79" fmla="*/ 1051 h 1712"/>
                    <a:gd name="T80" fmla="*/ 235 w 654"/>
                    <a:gd name="T81" fmla="*/ 872 h 1712"/>
                    <a:gd name="T82" fmla="*/ 214 w 654"/>
                    <a:gd name="T83" fmla="*/ 562 h 1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54" h="1712">
                      <a:moveTo>
                        <a:pt x="214" y="562"/>
                      </a:moveTo>
                      <a:lnTo>
                        <a:pt x="276" y="1010"/>
                      </a:lnTo>
                      <a:lnTo>
                        <a:pt x="297" y="1203"/>
                      </a:lnTo>
                      <a:lnTo>
                        <a:pt x="352" y="1533"/>
                      </a:lnTo>
                      <a:lnTo>
                        <a:pt x="345" y="1623"/>
                      </a:lnTo>
                      <a:lnTo>
                        <a:pt x="379" y="1712"/>
                      </a:lnTo>
                      <a:lnTo>
                        <a:pt x="448" y="1712"/>
                      </a:lnTo>
                      <a:lnTo>
                        <a:pt x="565" y="1664"/>
                      </a:lnTo>
                      <a:lnTo>
                        <a:pt x="585" y="1533"/>
                      </a:lnTo>
                      <a:lnTo>
                        <a:pt x="530" y="1533"/>
                      </a:lnTo>
                      <a:lnTo>
                        <a:pt x="448" y="1513"/>
                      </a:lnTo>
                      <a:lnTo>
                        <a:pt x="537" y="1513"/>
                      </a:lnTo>
                      <a:lnTo>
                        <a:pt x="578" y="1499"/>
                      </a:lnTo>
                      <a:lnTo>
                        <a:pt x="592" y="1196"/>
                      </a:lnTo>
                      <a:lnTo>
                        <a:pt x="620" y="934"/>
                      </a:lnTo>
                      <a:lnTo>
                        <a:pt x="631" y="779"/>
                      </a:lnTo>
                      <a:lnTo>
                        <a:pt x="634" y="595"/>
                      </a:lnTo>
                      <a:lnTo>
                        <a:pt x="654" y="328"/>
                      </a:lnTo>
                      <a:lnTo>
                        <a:pt x="555" y="338"/>
                      </a:lnTo>
                      <a:lnTo>
                        <a:pt x="368" y="349"/>
                      </a:lnTo>
                      <a:lnTo>
                        <a:pt x="239" y="349"/>
                      </a:lnTo>
                      <a:lnTo>
                        <a:pt x="206" y="145"/>
                      </a:lnTo>
                      <a:lnTo>
                        <a:pt x="199" y="0"/>
                      </a:lnTo>
                      <a:lnTo>
                        <a:pt x="192" y="108"/>
                      </a:lnTo>
                      <a:lnTo>
                        <a:pt x="167" y="344"/>
                      </a:lnTo>
                      <a:lnTo>
                        <a:pt x="6" y="303"/>
                      </a:lnTo>
                      <a:lnTo>
                        <a:pt x="0" y="475"/>
                      </a:lnTo>
                      <a:lnTo>
                        <a:pt x="15" y="748"/>
                      </a:lnTo>
                      <a:lnTo>
                        <a:pt x="1" y="907"/>
                      </a:lnTo>
                      <a:lnTo>
                        <a:pt x="29" y="1058"/>
                      </a:lnTo>
                      <a:lnTo>
                        <a:pt x="91" y="1444"/>
                      </a:lnTo>
                      <a:lnTo>
                        <a:pt x="159" y="1485"/>
                      </a:lnTo>
                      <a:lnTo>
                        <a:pt x="97" y="1492"/>
                      </a:lnTo>
                      <a:lnTo>
                        <a:pt x="97" y="1589"/>
                      </a:lnTo>
                      <a:lnTo>
                        <a:pt x="166" y="1644"/>
                      </a:lnTo>
                      <a:lnTo>
                        <a:pt x="310" y="1651"/>
                      </a:lnTo>
                      <a:lnTo>
                        <a:pt x="317" y="1589"/>
                      </a:lnTo>
                      <a:lnTo>
                        <a:pt x="331" y="1561"/>
                      </a:lnTo>
                      <a:lnTo>
                        <a:pt x="283" y="1258"/>
                      </a:lnTo>
                      <a:lnTo>
                        <a:pt x="255" y="1051"/>
                      </a:lnTo>
                      <a:lnTo>
                        <a:pt x="235" y="872"/>
                      </a:lnTo>
                      <a:lnTo>
                        <a:pt x="214" y="562"/>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92" name="Freeform 107"/>
                <p:cNvSpPr>
                  <a:spLocks/>
                </p:cNvSpPr>
                <p:nvPr/>
              </p:nvSpPr>
              <p:spPr bwMode="auto">
                <a:xfrm>
                  <a:off x="7021" y="2673"/>
                  <a:ext cx="42" cy="56"/>
                </a:xfrm>
                <a:custGeom>
                  <a:avLst/>
                  <a:gdLst>
                    <a:gd name="T0" fmla="*/ 84 w 84"/>
                    <a:gd name="T1" fmla="*/ 0 h 111"/>
                    <a:gd name="T2" fmla="*/ 12 w 84"/>
                    <a:gd name="T3" fmla="*/ 41 h 111"/>
                    <a:gd name="T4" fmla="*/ 0 w 84"/>
                    <a:gd name="T5" fmla="*/ 111 h 111"/>
                    <a:gd name="T6" fmla="*/ 20 w 84"/>
                    <a:gd name="T7" fmla="*/ 55 h 111"/>
                    <a:gd name="T8" fmla="*/ 84 w 84"/>
                    <a:gd name="T9" fmla="*/ 0 h 111"/>
                  </a:gdLst>
                  <a:ahLst/>
                  <a:cxnLst>
                    <a:cxn ang="0">
                      <a:pos x="T0" y="T1"/>
                    </a:cxn>
                    <a:cxn ang="0">
                      <a:pos x="T2" y="T3"/>
                    </a:cxn>
                    <a:cxn ang="0">
                      <a:pos x="T4" y="T5"/>
                    </a:cxn>
                    <a:cxn ang="0">
                      <a:pos x="T6" y="T7"/>
                    </a:cxn>
                    <a:cxn ang="0">
                      <a:pos x="T8" y="T9"/>
                    </a:cxn>
                  </a:cxnLst>
                  <a:rect l="0" t="0" r="r" b="b"/>
                  <a:pathLst>
                    <a:path w="84" h="111">
                      <a:moveTo>
                        <a:pt x="84" y="0"/>
                      </a:moveTo>
                      <a:lnTo>
                        <a:pt x="12" y="41"/>
                      </a:lnTo>
                      <a:lnTo>
                        <a:pt x="0" y="111"/>
                      </a:lnTo>
                      <a:lnTo>
                        <a:pt x="20" y="55"/>
                      </a:lnTo>
                      <a:lnTo>
                        <a:pt x="84"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93" name="Freeform 108"/>
                <p:cNvSpPr>
                  <a:spLocks/>
                </p:cNvSpPr>
                <p:nvPr/>
              </p:nvSpPr>
              <p:spPr bwMode="auto">
                <a:xfrm>
                  <a:off x="7076" y="2837"/>
                  <a:ext cx="32" cy="404"/>
                </a:xfrm>
                <a:custGeom>
                  <a:avLst/>
                  <a:gdLst>
                    <a:gd name="T0" fmla="*/ 6 w 65"/>
                    <a:gd name="T1" fmla="*/ 0 h 809"/>
                    <a:gd name="T2" fmla="*/ 34 w 65"/>
                    <a:gd name="T3" fmla="*/ 454 h 809"/>
                    <a:gd name="T4" fmla="*/ 65 w 65"/>
                    <a:gd name="T5" fmla="*/ 671 h 809"/>
                    <a:gd name="T6" fmla="*/ 65 w 65"/>
                    <a:gd name="T7" fmla="*/ 809 h 809"/>
                    <a:gd name="T8" fmla="*/ 48 w 65"/>
                    <a:gd name="T9" fmla="*/ 664 h 809"/>
                    <a:gd name="T10" fmla="*/ 24 w 65"/>
                    <a:gd name="T11" fmla="*/ 454 h 809"/>
                    <a:gd name="T12" fmla="*/ 0 w 65"/>
                    <a:gd name="T13" fmla="*/ 210 h 809"/>
                    <a:gd name="T14" fmla="*/ 6 w 65"/>
                    <a:gd name="T15" fmla="*/ 0 h 8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 h="809">
                      <a:moveTo>
                        <a:pt x="6" y="0"/>
                      </a:moveTo>
                      <a:lnTo>
                        <a:pt x="34" y="454"/>
                      </a:lnTo>
                      <a:lnTo>
                        <a:pt x="65" y="671"/>
                      </a:lnTo>
                      <a:lnTo>
                        <a:pt x="65" y="809"/>
                      </a:lnTo>
                      <a:lnTo>
                        <a:pt x="48" y="664"/>
                      </a:lnTo>
                      <a:lnTo>
                        <a:pt x="24" y="454"/>
                      </a:lnTo>
                      <a:lnTo>
                        <a:pt x="0" y="210"/>
                      </a:lnTo>
                      <a:lnTo>
                        <a:pt x="6"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grpSp>
            <p:nvGrpSpPr>
              <p:cNvPr id="133" name="Group 121"/>
              <p:cNvGrpSpPr>
                <a:grpSpLocks/>
              </p:cNvGrpSpPr>
              <p:nvPr/>
            </p:nvGrpSpPr>
            <p:grpSpPr bwMode="auto">
              <a:xfrm>
                <a:off x="6427" y="1938"/>
                <a:ext cx="190" cy="119"/>
                <a:chOff x="6427" y="1938"/>
                <a:chExt cx="190" cy="119"/>
              </a:xfrm>
            </p:grpSpPr>
            <p:grpSp>
              <p:nvGrpSpPr>
                <p:cNvPr id="164" name="Group 119"/>
                <p:cNvGrpSpPr>
                  <a:grpSpLocks/>
                </p:cNvGrpSpPr>
                <p:nvPr/>
              </p:nvGrpSpPr>
              <p:grpSpPr bwMode="auto">
                <a:xfrm>
                  <a:off x="6427" y="1938"/>
                  <a:ext cx="172" cy="105"/>
                  <a:chOff x="6427" y="1938"/>
                  <a:chExt cx="172" cy="105"/>
                </a:xfrm>
              </p:grpSpPr>
              <p:sp>
                <p:nvSpPr>
                  <p:cNvPr id="166" name="Freeform 110"/>
                  <p:cNvSpPr>
                    <a:spLocks/>
                  </p:cNvSpPr>
                  <p:nvPr/>
                </p:nvSpPr>
                <p:spPr bwMode="auto">
                  <a:xfrm>
                    <a:off x="6427" y="1938"/>
                    <a:ext cx="172" cy="105"/>
                  </a:xfrm>
                  <a:custGeom>
                    <a:avLst/>
                    <a:gdLst>
                      <a:gd name="T0" fmla="*/ 325 w 346"/>
                      <a:gd name="T1" fmla="*/ 102 h 211"/>
                      <a:gd name="T2" fmla="*/ 313 w 346"/>
                      <a:gd name="T3" fmla="*/ 76 h 211"/>
                      <a:gd name="T4" fmla="*/ 296 w 346"/>
                      <a:gd name="T5" fmla="*/ 60 h 211"/>
                      <a:gd name="T6" fmla="*/ 251 w 346"/>
                      <a:gd name="T7" fmla="*/ 32 h 211"/>
                      <a:gd name="T8" fmla="*/ 197 w 346"/>
                      <a:gd name="T9" fmla="*/ 12 h 211"/>
                      <a:gd name="T10" fmla="*/ 164 w 346"/>
                      <a:gd name="T11" fmla="*/ 6 h 211"/>
                      <a:gd name="T12" fmla="*/ 140 w 346"/>
                      <a:gd name="T13" fmla="*/ 6 h 211"/>
                      <a:gd name="T14" fmla="*/ 104 w 346"/>
                      <a:gd name="T15" fmla="*/ 0 h 211"/>
                      <a:gd name="T16" fmla="*/ 76 w 346"/>
                      <a:gd name="T17" fmla="*/ 2 h 211"/>
                      <a:gd name="T18" fmla="*/ 44 w 346"/>
                      <a:gd name="T19" fmla="*/ 4 h 211"/>
                      <a:gd name="T20" fmla="*/ 24 w 346"/>
                      <a:gd name="T21" fmla="*/ 10 h 211"/>
                      <a:gd name="T22" fmla="*/ 6 w 346"/>
                      <a:gd name="T23" fmla="*/ 18 h 211"/>
                      <a:gd name="T24" fmla="*/ 0 w 346"/>
                      <a:gd name="T25" fmla="*/ 27 h 211"/>
                      <a:gd name="T26" fmla="*/ 2 w 346"/>
                      <a:gd name="T27" fmla="*/ 38 h 211"/>
                      <a:gd name="T28" fmla="*/ 9 w 346"/>
                      <a:gd name="T29" fmla="*/ 43 h 211"/>
                      <a:gd name="T30" fmla="*/ 28 w 346"/>
                      <a:gd name="T31" fmla="*/ 44 h 211"/>
                      <a:gd name="T32" fmla="*/ 47 w 346"/>
                      <a:gd name="T33" fmla="*/ 39 h 211"/>
                      <a:gd name="T34" fmla="*/ 86 w 346"/>
                      <a:gd name="T35" fmla="*/ 40 h 211"/>
                      <a:gd name="T36" fmla="*/ 108 w 346"/>
                      <a:gd name="T37" fmla="*/ 46 h 211"/>
                      <a:gd name="T38" fmla="*/ 125 w 346"/>
                      <a:gd name="T39" fmla="*/ 58 h 211"/>
                      <a:gd name="T40" fmla="*/ 102 w 346"/>
                      <a:gd name="T41" fmla="*/ 71 h 211"/>
                      <a:gd name="T42" fmla="*/ 96 w 346"/>
                      <a:gd name="T43" fmla="*/ 82 h 211"/>
                      <a:gd name="T44" fmla="*/ 101 w 346"/>
                      <a:gd name="T45" fmla="*/ 95 h 211"/>
                      <a:gd name="T46" fmla="*/ 105 w 346"/>
                      <a:gd name="T47" fmla="*/ 101 h 211"/>
                      <a:gd name="T48" fmla="*/ 99 w 346"/>
                      <a:gd name="T49" fmla="*/ 116 h 211"/>
                      <a:gd name="T50" fmla="*/ 107 w 346"/>
                      <a:gd name="T51" fmla="*/ 132 h 211"/>
                      <a:gd name="T52" fmla="*/ 103 w 346"/>
                      <a:gd name="T53" fmla="*/ 147 h 211"/>
                      <a:gd name="T54" fmla="*/ 112 w 346"/>
                      <a:gd name="T55" fmla="*/ 163 h 211"/>
                      <a:gd name="T56" fmla="*/ 124 w 346"/>
                      <a:gd name="T57" fmla="*/ 191 h 211"/>
                      <a:gd name="T58" fmla="*/ 151 w 346"/>
                      <a:gd name="T59" fmla="*/ 195 h 211"/>
                      <a:gd name="T60" fmla="*/ 185 w 346"/>
                      <a:gd name="T61" fmla="*/ 195 h 211"/>
                      <a:gd name="T62" fmla="*/ 198 w 346"/>
                      <a:gd name="T63" fmla="*/ 184 h 211"/>
                      <a:gd name="T64" fmla="*/ 217 w 346"/>
                      <a:gd name="T65" fmla="*/ 201 h 211"/>
                      <a:gd name="T66" fmla="*/ 251 w 346"/>
                      <a:gd name="T67" fmla="*/ 202 h 211"/>
                      <a:gd name="T68" fmla="*/ 268 w 346"/>
                      <a:gd name="T69" fmla="*/ 208 h 211"/>
                      <a:gd name="T70" fmla="*/ 291 w 346"/>
                      <a:gd name="T71" fmla="*/ 211 h 211"/>
                      <a:gd name="T72" fmla="*/ 315 w 346"/>
                      <a:gd name="T73" fmla="*/ 193 h 211"/>
                      <a:gd name="T74" fmla="*/ 333 w 346"/>
                      <a:gd name="T75" fmla="*/ 175 h 211"/>
                      <a:gd name="T76" fmla="*/ 346 w 346"/>
                      <a:gd name="T77" fmla="*/ 139 h 211"/>
                      <a:gd name="T78" fmla="*/ 331 w 346"/>
                      <a:gd name="T79" fmla="*/ 123 h 211"/>
                      <a:gd name="T80" fmla="*/ 325 w 346"/>
                      <a:gd name="T81" fmla="*/ 102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6" h="211">
                        <a:moveTo>
                          <a:pt x="325" y="102"/>
                        </a:moveTo>
                        <a:lnTo>
                          <a:pt x="313" y="76"/>
                        </a:lnTo>
                        <a:lnTo>
                          <a:pt x="296" y="60"/>
                        </a:lnTo>
                        <a:lnTo>
                          <a:pt x="251" y="32"/>
                        </a:lnTo>
                        <a:lnTo>
                          <a:pt x="197" y="12"/>
                        </a:lnTo>
                        <a:lnTo>
                          <a:pt x="164" y="6"/>
                        </a:lnTo>
                        <a:lnTo>
                          <a:pt x="140" y="6"/>
                        </a:lnTo>
                        <a:lnTo>
                          <a:pt x="104" y="0"/>
                        </a:lnTo>
                        <a:lnTo>
                          <a:pt x="76" y="2"/>
                        </a:lnTo>
                        <a:lnTo>
                          <a:pt x="44" y="4"/>
                        </a:lnTo>
                        <a:lnTo>
                          <a:pt x="24" y="10"/>
                        </a:lnTo>
                        <a:lnTo>
                          <a:pt x="6" y="18"/>
                        </a:lnTo>
                        <a:lnTo>
                          <a:pt x="0" y="27"/>
                        </a:lnTo>
                        <a:lnTo>
                          <a:pt x="2" y="38"/>
                        </a:lnTo>
                        <a:lnTo>
                          <a:pt x="9" y="43"/>
                        </a:lnTo>
                        <a:lnTo>
                          <a:pt x="28" y="44"/>
                        </a:lnTo>
                        <a:lnTo>
                          <a:pt x="47" y="39"/>
                        </a:lnTo>
                        <a:lnTo>
                          <a:pt x="86" y="40"/>
                        </a:lnTo>
                        <a:lnTo>
                          <a:pt x="108" y="46"/>
                        </a:lnTo>
                        <a:lnTo>
                          <a:pt x="125" y="58"/>
                        </a:lnTo>
                        <a:lnTo>
                          <a:pt x="102" y="71"/>
                        </a:lnTo>
                        <a:lnTo>
                          <a:pt x="96" y="82"/>
                        </a:lnTo>
                        <a:lnTo>
                          <a:pt x="101" y="95"/>
                        </a:lnTo>
                        <a:lnTo>
                          <a:pt x="105" y="101"/>
                        </a:lnTo>
                        <a:lnTo>
                          <a:pt x="99" y="116"/>
                        </a:lnTo>
                        <a:lnTo>
                          <a:pt x="107" y="132"/>
                        </a:lnTo>
                        <a:lnTo>
                          <a:pt x="103" y="147"/>
                        </a:lnTo>
                        <a:lnTo>
                          <a:pt x="112" y="163"/>
                        </a:lnTo>
                        <a:lnTo>
                          <a:pt x="124" y="191"/>
                        </a:lnTo>
                        <a:lnTo>
                          <a:pt x="151" y="195"/>
                        </a:lnTo>
                        <a:lnTo>
                          <a:pt x="185" y="195"/>
                        </a:lnTo>
                        <a:lnTo>
                          <a:pt x="198" y="184"/>
                        </a:lnTo>
                        <a:lnTo>
                          <a:pt x="217" y="201"/>
                        </a:lnTo>
                        <a:lnTo>
                          <a:pt x="251" y="202"/>
                        </a:lnTo>
                        <a:lnTo>
                          <a:pt x="268" y="208"/>
                        </a:lnTo>
                        <a:lnTo>
                          <a:pt x="291" y="211"/>
                        </a:lnTo>
                        <a:lnTo>
                          <a:pt x="315" y="193"/>
                        </a:lnTo>
                        <a:lnTo>
                          <a:pt x="333" y="175"/>
                        </a:lnTo>
                        <a:lnTo>
                          <a:pt x="346" y="139"/>
                        </a:lnTo>
                        <a:lnTo>
                          <a:pt x="331" y="123"/>
                        </a:lnTo>
                        <a:lnTo>
                          <a:pt x="325" y="102"/>
                        </a:lnTo>
                        <a:close/>
                      </a:path>
                    </a:pathLst>
                  </a:custGeom>
                  <a:solidFill>
                    <a:srgbClr val="FFA040"/>
                  </a:solidFill>
                  <a:ln w="7938">
                    <a:solidFill>
                      <a:srgbClr val="402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167" name="Freeform 111"/>
                  <p:cNvSpPr>
                    <a:spLocks/>
                  </p:cNvSpPr>
                  <p:nvPr/>
                </p:nvSpPr>
                <p:spPr bwMode="auto">
                  <a:xfrm>
                    <a:off x="6494" y="1950"/>
                    <a:ext cx="57" cy="49"/>
                  </a:xfrm>
                  <a:custGeom>
                    <a:avLst/>
                    <a:gdLst>
                      <a:gd name="T0" fmla="*/ 115 w 115"/>
                      <a:gd name="T1" fmla="*/ 36 h 98"/>
                      <a:gd name="T2" fmla="*/ 59 w 115"/>
                      <a:gd name="T3" fmla="*/ 39 h 98"/>
                      <a:gd name="T4" fmla="*/ 47 w 115"/>
                      <a:gd name="T5" fmla="*/ 36 h 98"/>
                      <a:gd name="T6" fmla="*/ 27 w 115"/>
                      <a:gd name="T7" fmla="*/ 38 h 98"/>
                      <a:gd name="T8" fmla="*/ 23 w 115"/>
                      <a:gd name="T9" fmla="*/ 53 h 98"/>
                      <a:gd name="T10" fmla="*/ 4 w 115"/>
                      <a:gd name="T11" fmla="*/ 82 h 98"/>
                      <a:gd name="T12" fmla="*/ 9 w 115"/>
                      <a:gd name="T13" fmla="*/ 94 h 98"/>
                      <a:gd name="T14" fmla="*/ 35 w 115"/>
                      <a:gd name="T15" fmla="*/ 93 h 98"/>
                      <a:gd name="T16" fmla="*/ 45 w 115"/>
                      <a:gd name="T17" fmla="*/ 80 h 98"/>
                      <a:gd name="T18" fmla="*/ 58 w 115"/>
                      <a:gd name="T19" fmla="*/ 72 h 98"/>
                      <a:gd name="T20" fmla="*/ 79 w 115"/>
                      <a:gd name="T21" fmla="*/ 76 h 98"/>
                      <a:gd name="T22" fmla="*/ 83 w 115"/>
                      <a:gd name="T23" fmla="*/ 92 h 98"/>
                      <a:gd name="T24" fmla="*/ 56 w 115"/>
                      <a:gd name="T25" fmla="*/ 80 h 98"/>
                      <a:gd name="T26" fmla="*/ 39 w 115"/>
                      <a:gd name="T27" fmla="*/ 91 h 98"/>
                      <a:gd name="T28" fmla="*/ 21 w 115"/>
                      <a:gd name="T29" fmla="*/ 98 h 98"/>
                      <a:gd name="T30" fmla="*/ 5 w 115"/>
                      <a:gd name="T31" fmla="*/ 96 h 98"/>
                      <a:gd name="T32" fmla="*/ 1 w 115"/>
                      <a:gd name="T33" fmla="*/ 88 h 98"/>
                      <a:gd name="T34" fmla="*/ 0 w 115"/>
                      <a:gd name="T35" fmla="*/ 77 h 98"/>
                      <a:gd name="T36" fmla="*/ 11 w 115"/>
                      <a:gd name="T37" fmla="*/ 66 h 98"/>
                      <a:gd name="T38" fmla="*/ 20 w 115"/>
                      <a:gd name="T39" fmla="*/ 53 h 98"/>
                      <a:gd name="T40" fmla="*/ 21 w 115"/>
                      <a:gd name="T41" fmla="*/ 46 h 98"/>
                      <a:gd name="T42" fmla="*/ 24 w 115"/>
                      <a:gd name="T43" fmla="*/ 33 h 98"/>
                      <a:gd name="T44" fmla="*/ 39 w 115"/>
                      <a:gd name="T45" fmla="*/ 33 h 98"/>
                      <a:gd name="T46" fmla="*/ 67 w 115"/>
                      <a:gd name="T47" fmla="*/ 36 h 98"/>
                      <a:gd name="T48" fmla="*/ 61 w 115"/>
                      <a:gd name="T49" fmla="*/ 15 h 98"/>
                      <a:gd name="T50" fmla="*/ 58 w 115"/>
                      <a:gd name="T51" fmla="*/ 0 h 98"/>
                      <a:gd name="T52" fmla="*/ 62 w 115"/>
                      <a:gd name="T53" fmla="*/ 12 h 98"/>
                      <a:gd name="T54" fmla="*/ 72 w 115"/>
                      <a:gd name="T55" fmla="*/ 34 h 98"/>
                      <a:gd name="T56" fmla="*/ 86 w 115"/>
                      <a:gd name="T57" fmla="*/ 34 h 98"/>
                      <a:gd name="T58" fmla="*/ 102 w 115"/>
                      <a:gd name="T59" fmla="*/ 34 h 98"/>
                      <a:gd name="T60" fmla="*/ 115 w 115"/>
                      <a:gd name="T61" fmla="*/ 3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15" h="98">
                        <a:moveTo>
                          <a:pt x="115" y="36"/>
                        </a:moveTo>
                        <a:lnTo>
                          <a:pt x="59" y="39"/>
                        </a:lnTo>
                        <a:lnTo>
                          <a:pt x="47" y="36"/>
                        </a:lnTo>
                        <a:lnTo>
                          <a:pt x="27" y="38"/>
                        </a:lnTo>
                        <a:lnTo>
                          <a:pt x="23" y="53"/>
                        </a:lnTo>
                        <a:lnTo>
                          <a:pt x="4" y="82"/>
                        </a:lnTo>
                        <a:lnTo>
                          <a:pt x="9" y="94"/>
                        </a:lnTo>
                        <a:lnTo>
                          <a:pt x="35" y="93"/>
                        </a:lnTo>
                        <a:lnTo>
                          <a:pt x="45" y="80"/>
                        </a:lnTo>
                        <a:lnTo>
                          <a:pt x="58" y="72"/>
                        </a:lnTo>
                        <a:lnTo>
                          <a:pt x="79" y="76"/>
                        </a:lnTo>
                        <a:lnTo>
                          <a:pt x="83" y="92"/>
                        </a:lnTo>
                        <a:lnTo>
                          <a:pt x="56" y="80"/>
                        </a:lnTo>
                        <a:lnTo>
                          <a:pt x="39" y="91"/>
                        </a:lnTo>
                        <a:lnTo>
                          <a:pt x="21" y="98"/>
                        </a:lnTo>
                        <a:lnTo>
                          <a:pt x="5" y="96"/>
                        </a:lnTo>
                        <a:lnTo>
                          <a:pt x="1" y="88"/>
                        </a:lnTo>
                        <a:lnTo>
                          <a:pt x="0" y="77"/>
                        </a:lnTo>
                        <a:lnTo>
                          <a:pt x="11" y="66"/>
                        </a:lnTo>
                        <a:lnTo>
                          <a:pt x="20" y="53"/>
                        </a:lnTo>
                        <a:lnTo>
                          <a:pt x="21" y="46"/>
                        </a:lnTo>
                        <a:lnTo>
                          <a:pt x="24" y="33"/>
                        </a:lnTo>
                        <a:lnTo>
                          <a:pt x="39" y="33"/>
                        </a:lnTo>
                        <a:lnTo>
                          <a:pt x="67" y="36"/>
                        </a:lnTo>
                        <a:lnTo>
                          <a:pt x="61" y="15"/>
                        </a:lnTo>
                        <a:lnTo>
                          <a:pt x="58" y="0"/>
                        </a:lnTo>
                        <a:lnTo>
                          <a:pt x="62" y="12"/>
                        </a:lnTo>
                        <a:lnTo>
                          <a:pt x="72" y="34"/>
                        </a:lnTo>
                        <a:lnTo>
                          <a:pt x="86" y="34"/>
                        </a:lnTo>
                        <a:lnTo>
                          <a:pt x="102" y="34"/>
                        </a:lnTo>
                        <a:lnTo>
                          <a:pt x="115" y="36"/>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68" name="Freeform 112"/>
                  <p:cNvSpPr>
                    <a:spLocks/>
                  </p:cNvSpPr>
                  <p:nvPr/>
                </p:nvSpPr>
                <p:spPr bwMode="auto">
                  <a:xfrm>
                    <a:off x="6523" y="1994"/>
                    <a:ext cx="16" cy="36"/>
                  </a:xfrm>
                  <a:custGeom>
                    <a:avLst/>
                    <a:gdLst>
                      <a:gd name="T0" fmla="*/ 0 w 31"/>
                      <a:gd name="T1" fmla="*/ 0 h 72"/>
                      <a:gd name="T2" fmla="*/ 11 w 31"/>
                      <a:gd name="T3" fmla="*/ 6 h 72"/>
                      <a:gd name="T4" fmla="*/ 13 w 31"/>
                      <a:gd name="T5" fmla="*/ 15 h 72"/>
                      <a:gd name="T6" fmla="*/ 12 w 31"/>
                      <a:gd name="T7" fmla="*/ 23 h 72"/>
                      <a:gd name="T8" fmla="*/ 20 w 31"/>
                      <a:gd name="T9" fmla="*/ 25 h 72"/>
                      <a:gd name="T10" fmla="*/ 25 w 31"/>
                      <a:gd name="T11" fmla="*/ 31 h 72"/>
                      <a:gd name="T12" fmla="*/ 25 w 31"/>
                      <a:gd name="T13" fmla="*/ 40 h 72"/>
                      <a:gd name="T14" fmla="*/ 21 w 31"/>
                      <a:gd name="T15" fmla="*/ 44 h 72"/>
                      <a:gd name="T16" fmla="*/ 3 w 31"/>
                      <a:gd name="T17" fmla="*/ 50 h 72"/>
                      <a:gd name="T18" fmla="*/ 7 w 31"/>
                      <a:gd name="T19" fmla="*/ 55 h 72"/>
                      <a:gd name="T20" fmla="*/ 7 w 31"/>
                      <a:gd name="T21" fmla="*/ 62 h 72"/>
                      <a:gd name="T22" fmla="*/ 0 w 31"/>
                      <a:gd name="T23" fmla="*/ 70 h 72"/>
                      <a:gd name="T24" fmla="*/ 10 w 31"/>
                      <a:gd name="T25" fmla="*/ 72 h 72"/>
                      <a:gd name="T26" fmla="*/ 10 w 31"/>
                      <a:gd name="T27" fmla="*/ 60 h 72"/>
                      <a:gd name="T28" fmla="*/ 18 w 31"/>
                      <a:gd name="T29" fmla="*/ 51 h 72"/>
                      <a:gd name="T30" fmla="*/ 27 w 31"/>
                      <a:gd name="T31" fmla="*/ 46 h 72"/>
                      <a:gd name="T32" fmla="*/ 31 w 31"/>
                      <a:gd name="T33" fmla="*/ 33 h 72"/>
                      <a:gd name="T34" fmla="*/ 26 w 31"/>
                      <a:gd name="T35" fmla="*/ 26 h 72"/>
                      <a:gd name="T36" fmla="*/ 17 w 31"/>
                      <a:gd name="T37" fmla="*/ 21 h 72"/>
                      <a:gd name="T38" fmla="*/ 17 w 31"/>
                      <a:gd name="T39" fmla="*/ 12 h 72"/>
                      <a:gd name="T40" fmla="*/ 15 w 31"/>
                      <a:gd name="T41" fmla="*/ 3 h 72"/>
                      <a:gd name="T42" fmla="*/ 0 w 31"/>
                      <a:gd name="T43"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 h="72">
                        <a:moveTo>
                          <a:pt x="0" y="0"/>
                        </a:moveTo>
                        <a:lnTo>
                          <a:pt x="11" y="6"/>
                        </a:lnTo>
                        <a:lnTo>
                          <a:pt x="13" y="15"/>
                        </a:lnTo>
                        <a:lnTo>
                          <a:pt x="12" y="23"/>
                        </a:lnTo>
                        <a:lnTo>
                          <a:pt x="20" y="25"/>
                        </a:lnTo>
                        <a:lnTo>
                          <a:pt x="25" y="31"/>
                        </a:lnTo>
                        <a:lnTo>
                          <a:pt x="25" y="40"/>
                        </a:lnTo>
                        <a:lnTo>
                          <a:pt x="21" y="44"/>
                        </a:lnTo>
                        <a:lnTo>
                          <a:pt x="3" y="50"/>
                        </a:lnTo>
                        <a:lnTo>
                          <a:pt x="7" y="55"/>
                        </a:lnTo>
                        <a:lnTo>
                          <a:pt x="7" y="62"/>
                        </a:lnTo>
                        <a:lnTo>
                          <a:pt x="0" y="70"/>
                        </a:lnTo>
                        <a:lnTo>
                          <a:pt x="10" y="72"/>
                        </a:lnTo>
                        <a:lnTo>
                          <a:pt x="10" y="60"/>
                        </a:lnTo>
                        <a:lnTo>
                          <a:pt x="18" y="51"/>
                        </a:lnTo>
                        <a:lnTo>
                          <a:pt x="27" y="46"/>
                        </a:lnTo>
                        <a:lnTo>
                          <a:pt x="31" y="33"/>
                        </a:lnTo>
                        <a:lnTo>
                          <a:pt x="26" y="26"/>
                        </a:lnTo>
                        <a:lnTo>
                          <a:pt x="17" y="21"/>
                        </a:lnTo>
                        <a:lnTo>
                          <a:pt x="17" y="12"/>
                        </a:lnTo>
                        <a:lnTo>
                          <a:pt x="15" y="3"/>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69" name="Freeform 113"/>
                  <p:cNvSpPr>
                    <a:spLocks/>
                  </p:cNvSpPr>
                  <p:nvPr/>
                </p:nvSpPr>
                <p:spPr bwMode="auto">
                  <a:xfrm>
                    <a:off x="6514" y="1997"/>
                    <a:ext cx="8" cy="8"/>
                  </a:xfrm>
                  <a:custGeom>
                    <a:avLst/>
                    <a:gdLst>
                      <a:gd name="T0" fmla="*/ 7 w 16"/>
                      <a:gd name="T1" fmla="*/ 0 h 17"/>
                      <a:gd name="T2" fmla="*/ 6 w 16"/>
                      <a:gd name="T3" fmla="*/ 6 h 17"/>
                      <a:gd name="T4" fmla="*/ 7 w 16"/>
                      <a:gd name="T5" fmla="*/ 13 h 17"/>
                      <a:gd name="T6" fmla="*/ 16 w 16"/>
                      <a:gd name="T7" fmla="*/ 17 h 17"/>
                      <a:gd name="T8" fmla="*/ 0 w 16"/>
                      <a:gd name="T9" fmla="*/ 14 h 17"/>
                      <a:gd name="T10" fmla="*/ 7 w 16"/>
                      <a:gd name="T11" fmla="*/ 0 h 17"/>
                    </a:gdLst>
                    <a:ahLst/>
                    <a:cxnLst>
                      <a:cxn ang="0">
                        <a:pos x="T0" y="T1"/>
                      </a:cxn>
                      <a:cxn ang="0">
                        <a:pos x="T2" y="T3"/>
                      </a:cxn>
                      <a:cxn ang="0">
                        <a:pos x="T4" y="T5"/>
                      </a:cxn>
                      <a:cxn ang="0">
                        <a:pos x="T6" y="T7"/>
                      </a:cxn>
                      <a:cxn ang="0">
                        <a:pos x="T8" y="T9"/>
                      </a:cxn>
                      <a:cxn ang="0">
                        <a:pos x="T10" y="T11"/>
                      </a:cxn>
                    </a:cxnLst>
                    <a:rect l="0" t="0" r="r" b="b"/>
                    <a:pathLst>
                      <a:path w="16" h="17">
                        <a:moveTo>
                          <a:pt x="7" y="0"/>
                        </a:moveTo>
                        <a:lnTo>
                          <a:pt x="6" y="6"/>
                        </a:lnTo>
                        <a:lnTo>
                          <a:pt x="7" y="13"/>
                        </a:lnTo>
                        <a:lnTo>
                          <a:pt x="16" y="17"/>
                        </a:lnTo>
                        <a:lnTo>
                          <a:pt x="0" y="14"/>
                        </a:lnTo>
                        <a:lnTo>
                          <a:pt x="7"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70" name="Freeform 114"/>
                  <p:cNvSpPr>
                    <a:spLocks/>
                  </p:cNvSpPr>
                  <p:nvPr/>
                </p:nvSpPr>
                <p:spPr bwMode="auto">
                  <a:xfrm>
                    <a:off x="6522" y="2009"/>
                    <a:ext cx="9" cy="7"/>
                  </a:xfrm>
                  <a:custGeom>
                    <a:avLst/>
                    <a:gdLst>
                      <a:gd name="T0" fmla="*/ 4 w 20"/>
                      <a:gd name="T1" fmla="*/ 0 h 12"/>
                      <a:gd name="T2" fmla="*/ 0 w 20"/>
                      <a:gd name="T3" fmla="*/ 5 h 12"/>
                      <a:gd name="T4" fmla="*/ 7 w 20"/>
                      <a:gd name="T5" fmla="*/ 12 h 12"/>
                      <a:gd name="T6" fmla="*/ 11 w 20"/>
                      <a:gd name="T7" fmla="*/ 12 h 12"/>
                      <a:gd name="T8" fmla="*/ 20 w 20"/>
                      <a:gd name="T9" fmla="*/ 12 h 12"/>
                      <a:gd name="T10" fmla="*/ 12 w 20"/>
                      <a:gd name="T11" fmla="*/ 10 h 12"/>
                      <a:gd name="T12" fmla="*/ 4 w 20"/>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20" h="12">
                        <a:moveTo>
                          <a:pt x="4" y="0"/>
                        </a:moveTo>
                        <a:lnTo>
                          <a:pt x="0" y="5"/>
                        </a:lnTo>
                        <a:lnTo>
                          <a:pt x="7" y="12"/>
                        </a:lnTo>
                        <a:lnTo>
                          <a:pt x="11" y="12"/>
                        </a:lnTo>
                        <a:lnTo>
                          <a:pt x="20" y="12"/>
                        </a:lnTo>
                        <a:lnTo>
                          <a:pt x="12" y="10"/>
                        </a:lnTo>
                        <a:lnTo>
                          <a:pt x="4"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71" name="Freeform 115"/>
                  <p:cNvSpPr>
                    <a:spLocks/>
                  </p:cNvSpPr>
                  <p:nvPr/>
                </p:nvSpPr>
                <p:spPr bwMode="auto">
                  <a:xfrm>
                    <a:off x="6520" y="2022"/>
                    <a:ext cx="3" cy="9"/>
                  </a:xfrm>
                  <a:custGeom>
                    <a:avLst/>
                    <a:gdLst>
                      <a:gd name="T0" fmla="*/ 2 w 6"/>
                      <a:gd name="T1" fmla="*/ 0 h 18"/>
                      <a:gd name="T2" fmla="*/ 0 w 6"/>
                      <a:gd name="T3" fmla="*/ 6 h 18"/>
                      <a:gd name="T4" fmla="*/ 2 w 6"/>
                      <a:gd name="T5" fmla="*/ 18 h 18"/>
                      <a:gd name="T6" fmla="*/ 6 w 6"/>
                      <a:gd name="T7" fmla="*/ 12 h 18"/>
                      <a:gd name="T8" fmla="*/ 2 w 6"/>
                      <a:gd name="T9" fmla="*/ 0 h 18"/>
                    </a:gdLst>
                    <a:ahLst/>
                    <a:cxnLst>
                      <a:cxn ang="0">
                        <a:pos x="T0" y="T1"/>
                      </a:cxn>
                      <a:cxn ang="0">
                        <a:pos x="T2" y="T3"/>
                      </a:cxn>
                      <a:cxn ang="0">
                        <a:pos x="T4" y="T5"/>
                      </a:cxn>
                      <a:cxn ang="0">
                        <a:pos x="T6" y="T7"/>
                      </a:cxn>
                      <a:cxn ang="0">
                        <a:pos x="T8" y="T9"/>
                      </a:cxn>
                    </a:cxnLst>
                    <a:rect l="0" t="0" r="r" b="b"/>
                    <a:pathLst>
                      <a:path w="6" h="18">
                        <a:moveTo>
                          <a:pt x="2" y="0"/>
                        </a:moveTo>
                        <a:lnTo>
                          <a:pt x="0" y="6"/>
                        </a:lnTo>
                        <a:lnTo>
                          <a:pt x="2" y="18"/>
                        </a:lnTo>
                        <a:lnTo>
                          <a:pt x="6" y="12"/>
                        </a:lnTo>
                        <a:lnTo>
                          <a:pt x="2"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72" name="Freeform 116"/>
                  <p:cNvSpPr>
                    <a:spLocks/>
                  </p:cNvSpPr>
                  <p:nvPr/>
                </p:nvSpPr>
                <p:spPr bwMode="auto">
                  <a:xfrm>
                    <a:off x="6491" y="2017"/>
                    <a:ext cx="27" cy="5"/>
                  </a:xfrm>
                  <a:custGeom>
                    <a:avLst/>
                    <a:gdLst>
                      <a:gd name="T0" fmla="*/ 54 w 54"/>
                      <a:gd name="T1" fmla="*/ 4 h 10"/>
                      <a:gd name="T2" fmla="*/ 35 w 54"/>
                      <a:gd name="T3" fmla="*/ 4 h 10"/>
                      <a:gd name="T4" fmla="*/ 0 w 54"/>
                      <a:gd name="T5" fmla="*/ 0 h 10"/>
                      <a:gd name="T6" fmla="*/ 16 w 54"/>
                      <a:gd name="T7" fmla="*/ 4 h 10"/>
                      <a:gd name="T8" fmla="*/ 40 w 54"/>
                      <a:gd name="T9" fmla="*/ 10 h 10"/>
                      <a:gd name="T10" fmla="*/ 54 w 54"/>
                      <a:gd name="T11" fmla="*/ 4 h 10"/>
                    </a:gdLst>
                    <a:ahLst/>
                    <a:cxnLst>
                      <a:cxn ang="0">
                        <a:pos x="T0" y="T1"/>
                      </a:cxn>
                      <a:cxn ang="0">
                        <a:pos x="T2" y="T3"/>
                      </a:cxn>
                      <a:cxn ang="0">
                        <a:pos x="T4" y="T5"/>
                      </a:cxn>
                      <a:cxn ang="0">
                        <a:pos x="T6" y="T7"/>
                      </a:cxn>
                      <a:cxn ang="0">
                        <a:pos x="T8" y="T9"/>
                      </a:cxn>
                      <a:cxn ang="0">
                        <a:pos x="T10" y="T11"/>
                      </a:cxn>
                    </a:cxnLst>
                    <a:rect l="0" t="0" r="r" b="b"/>
                    <a:pathLst>
                      <a:path w="54" h="10">
                        <a:moveTo>
                          <a:pt x="54" y="4"/>
                        </a:moveTo>
                        <a:lnTo>
                          <a:pt x="35" y="4"/>
                        </a:lnTo>
                        <a:lnTo>
                          <a:pt x="0" y="0"/>
                        </a:lnTo>
                        <a:lnTo>
                          <a:pt x="16" y="4"/>
                        </a:lnTo>
                        <a:lnTo>
                          <a:pt x="40" y="10"/>
                        </a:lnTo>
                        <a:lnTo>
                          <a:pt x="54" y="4"/>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73" name="Freeform 117"/>
                  <p:cNvSpPr>
                    <a:spLocks/>
                  </p:cNvSpPr>
                  <p:nvPr/>
                </p:nvSpPr>
                <p:spPr bwMode="auto">
                  <a:xfrm>
                    <a:off x="6486" y="2004"/>
                    <a:ext cx="41" cy="7"/>
                  </a:xfrm>
                  <a:custGeom>
                    <a:avLst/>
                    <a:gdLst>
                      <a:gd name="T0" fmla="*/ 84 w 84"/>
                      <a:gd name="T1" fmla="*/ 6 h 14"/>
                      <a:gd name="T2" fmla="*/ 65 w 84"/>
                      <a:gd name="T3" fmla="*/ 11 h 14"/>
                      <a:gd name="T4" fmla="*/ 48 w 84"/>
                      <a:gd name="T5" fmla="*/ 12 h 14"/>
                      <a:gd name="T6" fmla="*/ 25 w 84"/>
                      <a:gd name="T7" fmla="*/ 5 h 14"/>
                      <a:gd name="T8" fmla="*/ 0 w 84"/>
                      <a:gd name="T9" fmla="*/ 0 h 14"/>
                      <a:gd name="T10" fmla="*/ 30 w 84"/>
                      <a:gd name="T11" fmla="*/ 11 h 14"/>
                      <a:gd name="T12" fmla="*/ 50 w 84"/>
                      <a:gd name="T13" fmla="*/ 14 h 14"/>
                      <a:gd name="T14" fmla="*/ 68 w 84"/>
                      <a:gd name="T15" fmla="*/ 14 h 14"/>
                      <a:gd name="T16" fmla="*/ 84 w 84"/>
                      <a:gd name="T17" fmla="*/ 6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14">
                        <a:moveTo>
                          <a:pt x="84" y="6"/>
                        </a:moveTo>
                        <a:lnTo>
                          <a:pt x="65" y="11"/>
                        </a:lnTo>
                        <a:lnTo>
                          <a:pt x="48" y="12"/>
                        </a:lnTo>
                        <a:lnTo>
                          <a:pt x="25" y="5"/>
                        </a:lnTo>
                        <a:lnTo>
                          <a:pt x="0" y="0"/>
                        </a:lnTo>
                        <a:lnTo>
                          <a:pt x="30" y="11"/>
                        </a:lnTo>
                        <a:lnTo>
                          <a:pt x="50" y="14"/>
                        </a:lnTo>
                        <a:lnTo>
                          <a:pt x="68" y="14"/>
                        </a:lnTo>
                        <a:lnTo>
                          <a:pt x="84" y="6"/>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74" name="Freeform 118"/>
                  <p:cNvSpPr>
                    <a:spLocks/>
                  </p:cNvSpPr>
                  <p:nvPr/>
                </p:nvSpPr>
                <p:spPr bwMode="auto">
                  <a:xfrm>
                    <a:off x="6499" y="1983"/>
                    <a:ext cx="12" cy="11"/>
                  </a:xfrm>
                  <a:custGeom>
                    <a:avLst/>
                    <a:gdLst>
                      <a:gd name="T0" fmla="*/ 13 w 22"/>
                      <a:gd name="T1" fmla="*/ 0 h 23"/>
                      <a:gd name="T2" fmla="*/ 19 w 22"/>
                      <a:gd name="T3" fmla="*/ 11 h 23"/>
                      <a:gd name="T4" fmla="*/ 10 w 22"/>
                      <a:gd name="T5" fmla="*/ 19 h 23"/>
                      <a:gd name="T6" fmla="*/ 0 w 22"/>
                      <a:gd name="T7" fmla="*/ 23 h 23"/>
                      <a:gd name="T8" fmla="*/ 10 w 22"/>
                      <a:gd name="T9" fmla="*/ 22 h 23"/>
                      <a:gd name="T10" fmla="*/ 20 w 22"/>
                      <a:gd name="T11" fmla="*/ 17 h 23"/>
                      <a:gd name="T12" fmla="*/ 22 w 22"/>
                      <a:gd name="T13" fmla="*/ 10 h 23"/>
                      <a:gd name="T14" fmla="*/ 13 w 22"/>
                      <a:gd name="T15" fmla="*/ 0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23">
                        <a:moveTo>
                          <a:pt x="13" y="0"/>
                        </a:moveTo>
                        <a:lnTo>
                          <a:pt x="19" y="11"/>
                        </a:lnTo>
                        <a:lnTo>
                          <a:pt x="10" y="19"/>
                        </a:lnTo>
                        <a:lnTo>
                          <a:pt x="0" y="23"/>
                        </a:lnTo>
                        <a:lnTo>
                          <a:pt x="10" y="22"/>
                        </a:lnTo>
                        <a:lnTo>
                          <a:pt x="20" y="17"/>
                        </a:lnTo>
                        <a:lnTo>
                          <a:pt x="22" y="10"/>
                        </a:lnTo>
                        <a:lnTo>
                          <a:pt x="13"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sp>
              <p:nvSpPr>
                <p:cNvPr id="165" name="Freeform 120"/>
                <p:cNvSpPr>
                  <a:spLocks/>
                </p:cNvSpPr>
                <p:nvPr/>
              </p:nvSpPr>
              <p:spPr bwMode="auto">
                <a:xfrm>
                  <a:off x="6559" y="1993"/>
                  <a:ext cx="58" cy="64"/>
                </a:xfrm>
                <a:custGeom>
                  <a:avLst/>
                  <a:gdLst>
                    <a:gd name="T0" fmla="*/ 8 w 114"/>
                    <a:gd name="T1" fmla="*/ 116 h 128"/>
                    <a:gd name="T2" fmla="*/ 22 w 114"/>
                    <a:gd name="T3" fmla="*/ 128 h 128"/>
                    <a:gd name="T4" fmla="*/ 89 w 114"/>
                    <a:gd name="T5" fmla="*/ 96 h 128"/>
                    <a:gd name="T6" fmla="*/ 114 w 114"/>
                    <a:gd name="T7" fmla="*/ 49 h 128"/>
                    <a:gd name="T8" fmla="*/ 110 w 114"/>
                    <a:gd name="T9" fmla="*/ 17 h 128"/>
                    <a:gd name="T10" fmla="*/ 83 w 114"/>
                    <a:gd name="T11" fmla="*/ 0 h 128"/>
                    <a:gd name="T12" fmla="*/ 68 w 114"/>
                    <a:gd name="T13" fmla="*/ 2 h 128"/>
                    <a:gd name="T14" fmla="*/ 74 w 114"/>
                    <a:gd name="T15" fmla="*/ 21 h 128"/>
                    <a:gd name="T16" fmla="*/ 73 w 114"/>
                    <a:gd name="T17" fmla="*/ 38 h 128"/>
                    <a:gd name="T18" fmla="*/ 64 w 114"/>
                    <a:gd name="T19" fmla="*/ 56 h 128"/>
                    <a:gd name="T20" fmla="*/ 42 w 114"/>
                    <a:gd name="T21" fmla="*/ 76 h 128"/>
                    <a:gd name="T22" fmla="*/ 22 w 114"/>
                    <a:gd name="T23" fmla="*/ 96 h 128"/>
                    <a:gd name="T24" fmla="*/ 0 w 114"/>
                    <a:gd name="T25" fmla="*/ 99 h 128"/>
                    <a:gd name="T26" fmla="*/ 2 w 114"/>
                    <a:gd name="T27" fmla="*/ 108 h 128"/>
                    <a:gd name="T28" fmla="*/ 8 w 114"/>
                    <a:gd name="T29" fmla="*/ 116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4" h="128">
                      <a:moveTo>
                        <a:pt x="8" y="116"/>
                      </a:moveTo>
                      <a:lnTo>
                        <a:pt x="22" y="128"/>
                      </a:lnTo>
                      <a:lnTo>
                        <a:pt x="89" y="96"/>
                      </a:lnTo>
                      <a:lnTo>
                        <a:pt x="114" y="49"/>
                      </a:lnTo>
                      <a:lnTo>
                        <a:pt x="110" y="17"/>
                      </a:lnTo>
                      <a:lnTo>
                        <a:pt x="83" y="0"/>
                      </a:lnTo>
                      <a:lnTo>
                        <a:pt x="68" y="2"/>
                      </a:lnTo>
                      <a:lnTo>
                        <a:pt x="74" y="21"/>
                      </a:lnTo>
                      <a:lnTo>
                        <a:pt x="73" y="38"/>
                      </a:lnTo>
                      <a:lnTo>
                        <a:pt x="64" y="56"/>
                      </a:lnTo>
                      <a:lnTo>
                        <a:pt x="42" y="76"/>
                      </a:lnTo>
                      <a:lnTo>
                        <a:pt x="22" y="96"/>
                      </a:lnTo>
                      <a:lnTo>
                        <a:pt x="0" y="99"/>
                      </a:lnTo>
                      <a:lnTo>
                        <a:pt x="2" y="108"/>
                      </a:lnTo>
                      <a:lnTo>
                        <a:pt x="8" y="116"/>
                      </a:lnTo>
                      <a:close/>
                    </a:path>
                  </a:pathLst>
                </a:custGeom>
                <a:solidFill>
                  <a:srgbClr val="E0E0E0"/>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grpSp>
          <p:grpSp>
            <p:nvGrpSpPr>
              <p:cNvPr id="134" name="Group 141"/>
              <p:cNvGrpSpPr>
                <a:grpSpLocks/>
              </p:cNvGrpSpPr>
              <p:nvPr/>
            </p:nvGrpSpPr>
            <p:grpSpPr bwMode="auto">
              <a:xfrm>
                <a:off x="6949" y="1674"/>
                <a:ext cx="193" cy="267"/>
                <a:chOff x="6949" y="1674"/>
                <a:chExt cx="193" cy="267"/>
              </a:xfrm>
            </p:grpSpPr>
            <p:sp>
              <p:nvSpPr>
                <p:cNvPr id="145" name="Freeform 122"/>
                <p:cNvSpPr>
                  <a:spLocks/>
                </p:cNvSpPr>
                <p:nvPr/>
              </p:nvSpPr>
              <p:spPr bwMode="auto">
                <a:xfrm>
                  <a:off x="6954" y="1700"/>
                  <a:ext cx="180" cy="241"/>
                </a:xfrm>
                <a:custGeom>
                  <a:avLst/>
                  <a:gdLst>
                    <a:gd name="T0" fmla="*/ 155 w 360"/>
                    <a:gd name="T1" fmla="*/ 18 h 482"/>
                    <a:gd name="T2" fmla="*/ 74 w 360"/>
                    <a:gd name="T3" fmla="*/ 46 h 482"/>
                    <a:gd name="T4" fmla="*/ 2 w 360"/>
                    <a:gd name="T5" fmla="*/ 89 h 482"/>
                    <a:gd name="T6" fmla="*/ 2 w 360"/>
                    <a:gd name="T7" fmla="*/ 145 h 482"/>
                    <a:gd name="T8" fmla="*/ 0 w 360"/>
                    <a:gd name="T9" fmla="*/ 204 h 482"/>
                    <a:gd name="T10" fmla="*/ 5 w 360"/>
                    <a:gd name="T11" fmla="*/ 220 h 482"/>
                    <a:gd name="T12" fmla="*/ 18 w 360"/>
                    <a:gd name="T13" fmla="*/ 236 h 482"/>
                    <a:gd name="T14" fmla="*/ 26 w 360"/>
                    <a:gd name="T15" fmla="*/ 289 h 482"/>
                    <a:gd name="T16" fmla="*/ 39 w 360"/>
                    <a:gd name="T17" fmla="*/ 331 h 482"/>
                    <a:gd name="T18" fmla="*/ 55 w 360"/>
                    <a:gd name="T19" fmla="*/ 367 h 482"/>
                    <a:gd name="T20" fmla="*/ 65 w 360"/>
                    <a:gd name="T21" fmla="*/ 399 h 482"/>
                    <a:gd name="T22" fmla="*/ 74 w 360"/>
                    <a:gd name="T23" fmla="*/ 420 h 482"/>
                    <a:gd name="T24" fmla="*/ 91 w 360"/>
                    <a:gd name="T25" fmla="*/ 453 h 482"/>
                    <a:gd name="T26" fmla="*/ 122 w 360"/>
                    <a:gd name="T27" fmla="*/ 459 h 482"/>
                    <a:gd name="T28" fmla="*/ 142 w 360"/>
                    <a:gd name="T29" fmla="*/ 457 h 482"/>
                    <a:gd name="T30" fmla="*/ 168 w 360"/>
                    <a:gd name="T31" fmla="*/ 466 h 482"/>
                    <a:gd name="T32" fmla="*/ 198 w 360"/>
                    <a:gd name="T33" fmla="*/ 482 h 482"/>
                    <a:gd name="T34" fmla="*/ 265 w 360"/>
                    <a:gd name="T35" fmla="*/ 453 h 482"/>
                    <a:gd name="T36" fmla="*/ 325 w 360"/>
                    <a:gd name="T37" fmla="*/ 374 h 482"/>
                    <a:gd name="T38" fmla="*/ 350 w 360"/>
                    <a:gd name="T39" fmla="*/ 327 h 482"/>
                    <a:gd name="T40" fmla="*/ 355 w 360"/>
                    <a:gd name="T41" fmla="*/ 303 h 482"/>
                    <a:gd name="T42" fmla="*/ 341 w 360"/>
                    <a:gd name="T43" fmla="*/ 269 h 482"/>
                    <a:gd name="T44" fmla="*/ 357 w 360"/>
                    <a:gd name="T45" fmla="*/ 233 h 482"/>
                    <a:gd name="T46" fmla="*/ 360 w 360"/>
                    <a:gd name="T47" fmla="*/ 190 h 482"/>
                    <a:gd name="T48" fmla="*/ 348 w 360"/>
                    <a:gd name="T49" fmla="*/ 146 h 482"/>
                    <a:gd name="T50" fmla="*/ 325 w 360"/>
                    <a:gd name="T51" fmla="*/ 138 h 482"/>
                    <a:gd name="T52" fmla="*/ 305 w 360"/>
                    <a:gd name="T53" fmla="*/ 149 h 482"/>
                    <a:gd name="T54" fmla="*/ 295 w 360"/>
                    <a:gd name="T55" fmla="*/ 178 h 482"/>
                    <a:gd name="T56" fmla="*/ 293 w 360"/>
                    <a:gd name="T57" fmla="*/ 208 h 482"/>
                    <a:gd name="T58" fmla="*/ 282 w 360"/>
                    <a:gd name="T59" fmla="*/ 243 h 482"/>
                    <a:gd name="T60" fmla="*/ 253 w 360"/>
                    <a:gd name="T61" fmla="*/ 233 h 482"/>
                    <a:gd name="T62" fmla="*/ 249 w 360"/>
                    <a:gd name="T63" fmla="*/ 184 h 482"/>
                    <a:gd name="T64" fmla="*/ 221 w 360"/>
                    <a:gd name="T65" fmla="*/ 131 h 482"/>
                    <a:gd name="T66" fmla="*/ 192 w 360"/>
                    <a:gd name="T67" fmla="*/ 89 h 482"/>
                    <a:gd name="T68" fmla="*/ 182 w 360"/>
                    <a:gd name="T69" fmla="*/ 34 h 482"/>
                    <a:gd name="T70" fmla="*/ 166 w 360"/>
                    <a:gd name="T71" fmla="*/ 28 h 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60" h="482">
                      <a:moveTo>
                        <a:pt x="192" y="0"/>
                      </a:moveTo>
                      <a:lnTo>
                        <a:pt x="155" y="18"/>
                      </a:lnTo>
                      <a:lnTo>
                        <a:pt x="113" y="34"/>
                      </a:lnTo>
                      <a:lnTo>
                        <a:pt x="74" y="46"/>
                      </a:lnTo>
                      <a:lnTo>
                        <a:pt x="32" y="69"/>
                      </a:lnTo>
                      <a:lnTo>
                        <a:pt x="2" y="89"/>
                      </a:lnTo>
                      <a:lnTo>
                        <a:pt x="0" y="112"/>
                      </a:lnTo>
                      <a:lnTo>
                        <a:pt x="2" y="145"/>
                      </a:lnTo>
                      <a:lnTo>
                        <a:pt x="0" y="172"/>
                      </a:lnTo>
                      <a:lnTo>
                        <a:pt x="0" y="204"/>
                      </a:lnTo>
                      <a:lnTo>
                        <a:pt x="2" y="213"/>
                      </a:lnTo>
                      <a:lnTo>
                        <a:pt x="5" y="220"/>
                      </a:lnTo>
                      <a:lnTo>
                        <a:pt x="15" y="226"/>
                      </a:lnTo>
                      <a:lnTo>
                        <a:pt x="18" y="236"/>
                      </a:lnTo>
                      <a:lnTo>
                        <a:pt x="19" y="269"/>
                      </a:lnTo>
                      <a:lnTo>
                        <a:pt x="26" y="289"/>
                      </a:lnTo>
                      <a:lnTo>
                        <a:pt x="34" y="302"/>
                      </a:lnTo>
                      <a:lnTo>
                        <a:pt x="39" y="331"/>
                      </a:lnTo>
                      <a:lnTo>
                        <a:pt x="44" y="345"/>
                      </a:lnTo>
                      <a:lnTo>
                        <a:pt x="55" y="367"/>
                      </a:lnTo>
                      <a:lnTo>
                        <a:pt x="58" y="384"/>
                      </a:lnTo>
                      <a:lnTo>
                        <a:pt x="65" y="399"/>
                      </a:lnTo>
                      <a:lnTo>
                        <a:pt x="71" y="407"/>
                      </a:lnTo>
                      <a:lnTo>
                        <a:pt x="74" y="420"/>
                      </a:lnTo>
                      <a:lnTo>
                        <a:pt x="80" y="440"/>
                      </a:lnTo>
                      <a:lnTo>
                        <a:pt x="91" y="453"/>
                      </a:lnTo>
                      <a:lnTo>
                        <a:pt x="104" y="459"/>
                      </a:lnTo>
                      <a:lnTo>
                        <a:pt x="122" y="459"/>
                      </a:lnTo>
                      <a:lnTo>
                        <a:pt x="136" y="459"/>
                      </a:lnTo>
                      <a:lnTo>
                        <a:pt x="142" y="457"/>
                      </a:lnTo>
                      <a:lnTo>
                        <a:pt x="158" y="456"/>
                      </a:lnTo>
                      <a:lnTo>
                        <a:pt x="168" y="466"/>
                      </a:lnTo>
                      <a:lnTo>
                        <a:pt x="181" y="477"/>
                      </a:lnTo>
                      <a:lnTo>
                        <a:pt x="198" y="482"/>
                      </a:lnTo>
                      <a:lnTo>
                        <a:pt x="234" y="471"/>
                      </a:lnTo>
                      <a:lnTo>
                        <a:pt x="265" y="453"/>
                      </a:lnTo>
                      <a:lnTo>
                        <a:pt x="293" y="422"/>
                      </a:lnTo>
                      <a:lnTo>
                        <a:pt x="325" y="374"/>
                      </a:lnTo>
                      <a:lnTo>
                        <a:pt x="337" y="353"/>
                      </a:lnTo>
                      <a:lnTo>
                        <a:pt x="350" y="327"/>
                      </a:lnTo>
                      <a:lnTo>
                        <a:pt x="355" y="312"/>
                      </a:lnTo>
                      <a:lnTo>
                        <a:pt x="355" y="303"/>
                      </a:lnTo>
                      <a:lnTo>
                        <a:pt x="355" y="289"/>
                      </a:lnTo>
                      <a:lnTo>
                        <a:pt x="341" y="269"/>
                      </a:lnTo>
                      <a:lnTo>
                        <a:pt x="348" y="256"/>
                      </a:lnTo>
                      <a:lnTo>
                        <a:pt x="357" y="233"/>
                      </a:lnTo>
                      <a:lnTo>
                        <a:pt x="360" y="210"/>
                      </a:lnTo>
                      <a:lnTo>
                        <a:pt x="360" y="190"/>
                      </a:lnTo>
                      <a:lnTo>
                        <a:pt x="355" y="164"/>
                      </a:lnTo>
                      <a:lnTo>
                        <a:pt x="348" y="146"/>
                      </a:lnTo>
                      <a:lnTo>
                        <a:pt x="337" y="138"/>
                      </a:lnTo>
                      <a:lnTo>
                        <a:pt x="325" y="138"/>
                      </a:lnTo>
                      <a:lnTo>
                        <a:pt x="315" y="141"/>
                      </a:lnTo>
                      <a:lnTo>
                        <a:pt x="305" y="149"/>
                      </a:lnTo>
                      <a:lnTo>
                        <a:pt x="299" y="168"/>
                      </a:lnTo>
                      <a:lnTo>
                        <a:pt x="295" y="178"/>
                      </a:lnTo>
                      <a:lnTo>
                        <a:pt x="295" y="190"/>
                      </a:lnTo>
                      <a:lnTo>
                        <a:pt x="293" y="208"/>
                      </a:lnTo>
                      <a:lnTo>
                        <a:pt x="293" y="220"/>
                      </a:lnTo>
                      <a:lnTo>
                        <a:pt x="282" y="243"/>
                      </a:lnTo>
                      <a:lnTo>
                        <a:pt x="263" y="247"/>
                      </a:lnTo>
                      <a:lnTo>
                        <a:pt x="253" y="233"/>
                      </a:lnTo>
                      <a:lnTo>
                        <a:pt x="256" y="204"/>
                      </a:lnTo>
                      <a:lnTo>
                        <a:pt x="249" y="184"/>
                      </a:lnTo>
                      <a:lnTo>
                        <a:pt x="230" y="154"/>
                      </a:lnTo>
                      <a:lnTo>
                        <a:pt x="221" y="131"/>
                      </a:lnTo>
                      <a:lnTo>
                        <a:pt x="201" y="103"/>
                      </a:lnTo>
                      <a:lnTo>
                        <a:pt x="192" y="89"/>
                      </a:lnTo>
                      <a:lnTo>
                        <a:pt x="182" y="50"/>
                      </a:lnTo>
                      <a:lnTo>
                        <a:pt x="182" y="34"/>
                      </a:lnTo>
                      <a:lnTo>
                        <a:pt x="184" y="18"/>
                      </a:lnTo>
                      <a:lnTo>
                        <a:pt x="166" y="28"/>
                      </a:lnTo>
                      <a:lnTo>
                        <a:pt x="192" y="0"/>
                      </a:lnTo>
                      <a:close/>
                    </a:path>
                  </a:pathLst>
                </a:custGeom>
                <a:solidFill>
                  <a:srgbClr val="FFA040"/>
                </a:solidFill>
                <a:ln w="7938">
                  <a:solidFill>
                    <a:srgbClr val="402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146" name="Freeform 123"/>
                <p:cNvSpPr>
                  <a:spLocks/>
                </p:cNvSpPr>
                <p:nvPr/>
              </p:nvSpPr>
              <p:spPr bwMode="auto">
                <a:xfrm>
                  <a:off x="6994" y="1904"/>
                  <a:ext cx="32" cy="21"/>
                </a:xfrm>
                <a:custGeom>
                  <a:avLst/>
                  <a:gdLst>
                    <a:gd name="T0" fmla="*/ 0 w 64"/>
                    <a:gd name="T1" fmla="*/ 11 h 41"/>
                    <a:gd name="T2" fmla="*/ 10 w 64"/>
                    <a:gd name="T3" fmla="*/ 1 h 41"/>
                    <a:gd name="T4" fmla="*/ 20 w 64"/>
                    <a:gd name="T5" fmla="*/ 0 h 41"/>
                    <a:gd name="T6" fmla="*/ 40 w 64"/>
                    <a:gd name="T7" fmla="*/ 1 h 41"/>
                    <a:gd name="T8" fmla="*/ 44 w 64"/>
                    <a:gd name="T9" fmla="*/ 2 h 41"/>
                    <a:gd name="T10" fmla="*/ 50 w 64"/>
                    <a:gd name="T11" fmla="*/ 2 h 41"/>
                    <a:gd name="T12" fmla="*/ 58 w 64"/>
                    <a:gd name="T13" fmla="*/ 11 h 41"/>
                    <a:gd name="T14" fmla="*/ 64 w 64"/>
                    <a:gd name="T15" fmla="*/ 24 h 41"/>
                    <a:gd name="T16" fmla="*/ 63 w 64"/>
                    <a:gd name="T17" fmla="*/ 28 h 41"/>
                    <a:gd name="T18" fmla="*/ 55 w 64"/>
                    <a:gd name="T19" fmla="*/ 34 h 41"/>
                    <a:gd name="T20" fmla="*/ 47 w 64"/>
                    <a:gd name="T21" fmla="*/ 29 h 41"/>
                    <a:gd name="T22" fmla="*/ 32 w 64"/>
                    <a:gd name="T23" fmla="*/ 33 h 41"/>
                    <a:gd name="T24" fmla="*/ 24 w 64"/>
                    <a:gd name="T25" fmla="*/ 41 h 41"/>
                    <a:gd name="T26" fmla="*/ 14 w 64"/>
                    <a:gd name="T27" fmla="*/ 40 h 41"/>
                    <a:gd name="T28" fmla="*/ 3 w 64"/>
                    <a:gd name="T29" fmla="*/ 28 h 41"/>
                    <a:gd name="T30" fmla="*/ 0 w 64"/>
                    <a:gd name="T31" fmla="*/ 1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 h="41">
                      <a:moveTo>
                        <a:pt x="0" y="11"/>
                      </a:moveTo>
                      <a:lnTo>
                        <a:pt x="10" y="1"/>
                      </a:lnTo>
                      <a:lnTo>
                        <a:pt x="20" y="0"/>
                      </a:lnTo>
                      <a:lnTo>
                        <a:pt x="40" y="1"/>
                      </a:lnTo>
                      <a:lnTo>
                        <a:pt x="44" y="2"/>
                      </a:lnTo>
                      <a:lnTo>
                        <a:pt x="50" y="2"/>
                      </a:lnTo>
                      <a:lnTo>
                        <a:pt x="58" y="11"/>
                      </a:lnTo>
                      <a:lnTo>
                        <a:pt x="64" y="24"/>
                      </a:lnTo>
                      <a:lnTo>
                        <a:pt x="63" y="28"/>
                      </a:lnTo>
                      <a:lnTo>
                        <a:pt x="55" y="34"/>
                      </a:lnTo>
                      <a:lnTo>
                        <a:pt x="47" y="29"/>
                      </a:lnTo>
                      <a:lnTo>
                        <a:pt x="32" y="33"/>
                      </a:lnTo>
                      <a:lnTo>
                        <a:pt x="24" y="41"/>
                      </a:lnTo>
                      <a:lnTo>
                        <a:pt x="14" y="40"/>
                      </a:lnTo>
                      <a:lnTo>
                        <a:pt x="3" y="28"/>
                      </a:lnTo>
                      <a:lnTo>
                        <a:pt x="0" y="11"/>
                      </a:lnTo>
                      <a:close/>
                    </a:path>
                  </a:pathLst>
                </a:custGeom>
                <a:solidFill>
                  <a:srgbClr val="FFC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47" name="Freeform 124"/>
                <p:cNvSpPr>
                  <a:spLocks/>
                </p:cNvSpPr>
                <p:nvPr/>
              </p:nvSpPr>
              <p:spPr bwMode="auto">
                <a:xfrm>
                  <a:off x="6985" y="1884"/>
                  <a:ext cx="38" cy="19"/>
                </a:xfrm>
                <a:custGeom>
                  <a:avLst/>
                  <a:gdLst>
                    <a:gd name="T0" fmla="*/ 11 w 75"/>
                    <a:gd name="T1" fmla="*/ 37 h 37"/>
                    <a:gd name="T2" fmla="*/ 18 w 75"/>
                    <a:gd name="T3" fmla="*/ 35 h 37"/>
                    <a:gd name="T4" fmla="*/ 10 w 75"/>
                    <a:gd name="T5" fmla="*/ 21 h 37"/>
                    <a:gd name="T6" fmla="*/ 17 w 75"/>
                    <a:gd name="T7" fmla="*/ 19 h 37"/>
                    <a:gd name="T8" fmla="*/ 29 w 75"/>
                    <a:gd name="T9" fmla="*/ 20 h 37"/>
                    <a:gd name="T10" fmla="*/ 37 w 75"/>
                    <a:gd name="T11" fmla="*/ 18 h 37"/>
                    <a:gd name="T12" fmla="*/ 44 w 75"/>
                    <a:gd name="T13" fmla="*/ 14 h 37"/>
                    <a:gd name="T14" fmla="*/ 58 w 75"/>
                    <a:gd name="T15" fmla="*/ 10 h 37"/>
                    <a:gd name="T16" fmla="*/ 64 w 75"/>
                    <a:gd name="T17" fmla="*/ 4 h 37"/>
                    <a:gd name="T18" fmla="*/ 75 w 75"/>
                    <a:gd name="T19" fmla="*/ 0 h 37"/>
                    <a:gd name="T20" fmla="*/ 61 w 75"/>
                    <a:gd name="T21" fmla="*/ 0 h 37"/>
                    <a:gd name="T22" fmla="*/ 50 w 75"/>
                    <a:gd name="T23" fmla="*/ 0 h 37"/>
                    <a:gd name="T24" fmla="*/ 44 w 75"/>
                    <a:gd name="T25" fmla="*/ 3 h 37"/>
                    <a:gd name="T26" fmla="*/ 28 w 75"/>
                    <a:gd name="T27" fmla="*/ 4 h 37"/>
                    <a:gd name="T28" fmla="*/ 21 w 75"/>
                    <a:gd name="T29" fmla="*/ 12 h 37"/>
                    <a:gd name="T30" fmla="*/ 16 w 75"/>
                    <a:gd name="T31" fmla="*/ 4 h 37"/>
                    <a:gd name="T32" fmla="*/ 9 w 75"/>
                    <a:gd name="T33" fmla="*/ 0 h 37"/>
                    <a:gd name="T34" fmla="*/ 2 w 75"/>
                    <a:gd name="T35" fmla="*/ 4 h 37"/>
                    <a:gd name="T36" fmla="*/ 0 w 75"/>
                    <a:gd name="T37" fmla="*/ 10 h 37"/>
                    <a:gd name="T38" fmla="*/ 2 w 75"/>
                    <a:gd name="T39" fmla="*/ 19 h 37"/>
                    <a:gd name="T40" fmla="*/ 3 w 75"/>
                    <a:gd name="T41" fmla="*/ 26 h 37"/>
                    <a:gd name="T42" fmla="*/ 11 w 75"/>
                    <a:gd name="T43"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5" h="37">
                      <a:moveTo>
                        <a:pt x="11" y="37"/>
                      </a:moveTo>
                      <a:lnTo>
                        <a:pt x="18" y="35"/>
                      </a:lnTo>
                      <a:lnTo>
                        <a:pt x="10" y="21"/>
                      </a:lnTo>
                      <a:lnTo>
                        <a:pt x="17" y="19"/>
                      </a:lnTo>
                      <a:lnTo>
                        <a:pt x="29" y="20"/>
                      </a:lnTo>
                      <a:lnTo>
                        <a:pt x="37" y="18"/>
                      </a:lnTo>
                      <a:lnTo>
                        <a:pt x="44" y="14"/>
                      </a:lnTo>
                      <a:lnTo>
                        <a:pt x="58" y="10"/>
                      </a:lnTo>
                      <a:lnTo>
                        <a:pt x="64" y="4"/>
                      </a:lnTo>
                      <a:lnTo>
                        <a:pt x="75" y="0"/>
                      </a:lnTo>
                      <a:lnTo>
                        <a:pt x="61" y="0"/>
                      </a:lnTo>
                      <a:lnTo>
                        <a:pt x="50" y="0"/>
                      </a:lnTo>
                      <a:lnTo>
                        <a:pt x="44" y="3"/>
                      </a:lnTo>
                      <a:lnTo>
                        <a:pt x="28" y="4"/>
                      </a:lnTo>
                      <a:lnTo>
                        <a:pt x="21" y="12"/>
                      </a:lnTo>
                      <a:lnTo>
                        <a:pt x="16" y="4"/>
                      </a:lnTo>
                      <a:lnTo>
                        <a:pt x="9" y="0"/>
                      </a:lnTo>
                      <a:lnTo>
                        <a:pt x="2" y="4"/>
                      </a:lnTo>
                      <a:lnTo>
                        <a:pt x="0" y="10"/>
                      </a:lnTo>
                      <a:lnTo>
                        <a:pt x="2" y="19"/>
                      </a:lnTo>
                      <a:lnTo>
                        <a:pt x="3" y="26"/>
                      </a:lnTo>
                      <a:lnTo>
                        <a:pt x="11" y="37"/>
                      </a:lnTo>
                      <a:close/>
                    </a:path>
                  </a:pathLst>
                </a:custGeom>
                <a:solidFill>
                  <a:srgbClr val="FFC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48" name="Freeform 125"/>
                <p:cNvSpPr>
                  <a:spLocks/>
                </p:cNvSpPr>
                <p:nvPr/>
              </p:nvSpPr>
              <p:spPr bwMode="auto">
                <a:xfrm>
                  <a:off x="6964" y="1808"/>
                  <a:ext cx="108" cy="76"/>
                </a:xfrm>
                <a:custGeom>
                  <a:avLst/>
                  <a:gdLst>
                    <a:gd name="T0" fmla="*/ 30 w 217"/>
                    <a:gd name="T1" fmla="*/ 88 h 151"/>
                    <a:gd name="T2" fmla="*/ 59 w 217"/>
                    <a:gd name="T3" fmla="*/ 81 h 151"/>
                    <a:gd name="T4" fmla="*/ 56 w 217"/>
                    <a:gd name="T5" fmla="*/ 61 h 151"/>
                    <a:gd name="T6" fmla="*/ 60 w 217"/>
                    <a:gd name="T7" fmla="*/ 39 h 151"/>
                    <a:gd name="T8" fmla="*/ 40 w 217"/>
                    <a:gd name="T9" fmla="*/ 0 h 151"/>
                    <a:gd name="T10" fmla="*/ 33 w 217"/>
                    <a:gd name="T11" fmla="*/ 31 h 151"/>
                    <a:gd name="T12" fmla="*/ 32 w 217"/>
                    <a:gd name="T13" fmla="*/ 52 h 151"/>
                    <a:gd name="T14" fmla="*/ 31 w 217"/>
                    <a:gd name="T15" fmla="*/ 45 h 151"/>
                    <a:gd name="T16" fmla="*/ 15 w 217"/>
                    <a:gd name="T17" fmla="*/ 34 h 151"/>
                    <a:gd name="T18" fmla="*/ 6 w 217"/>
                    <a:gd name="T19" fmla="*/ 15 h 151"/>
                    <a:gd name="T20" fmla="*/ 1 w 217"/>
                    <a:gd name="T21" fmla="*/ 42 h 151"/>
                    <a:gd name="T22" fmla="*/ 13 w 217"/>
                    <a:gd name="T23" fmla="*/ 77 h 151"/>
                    <a:gd name="T24" fmla="*/ 20 w 217"/>
                    <a:gd name="T25" fmla="*/ 108 h 151"/>
                    <a:gd name="T26" fmla="*/ 37 w 217"/>
                    <a:gd name="T27" fmla="*/ 148 h 151"/>
                    <a:gd name="T28" fmla="*/ 53 w 217"/>
                    <a:gd name="T29" fmla="*/ 147 h 151"/>
                    <a:gd name="T30" fmla="*/ 85 w 217"/>
                    <a:gd name="T31" fmla="*/ 147 h 151"/>
                    <a:gd name="T32" fmla="*/ 109 w 217"/>
                    <a:gd name="T33" fmla="*/ 148 h 151"/>
                    <a:gd name="T34" fmla="*/ 112 w 217"/>
                    <a:gd name="T35" fmla="*/ 124 h 151"/>
                    <a:gd name="T36" fmla="*/ 135 w 217"/>
                    <a:gd name="T37" fmla="*/ 111 h 151"/>
                    <a:gd name="T38" fmla="*/ 112 w 217"/>
                    <a:gd name="T39" fmla="*/ 100 h 151"/>
                    <a:gd name="T40" fmla="*/ 142 w 217"/>
                    <a:gd name="T41" fmla="*/ 104 h 151"/>
                    <a:gd name="T42" fmla="*/ 134 w 217"/>
                    <a:gd name="T43" fmla="*/ 89 h 151"/>
                    <a:gd name="T44" fmla="*/ 148 w 217"/>
                    <a:gd name="T45" fmla="*/ 74 h 151"/>
                    <a:gd name="T46" fmla="*/ 130 w 217"/>
                    <a:gd name="T47" fmla="*/ 64 h 151"/>
                    <a:gd name="T48" fmla="*/ 153 w 217"/>
                    <a:gd name="T49" fmla="*/ 58 h 151"/>
                    <a:gd name="T50" fmla="*/ 217 w 217"/>
                    <a:gd name="T51" fmla="*/ 3 h 151"/>
                    <a:gd name="T52" fmla="*/ 166 w 217"/>
                    <a:gd name="T53" fmla="*/ 0 h 151"/>
                    <a:gd name="T54" fmla="*/ 130 w 217"/>
                    <a:gd name="T55" fmla="*/ 35 h 151"/>
                    <a:gd name="T56" fmla="*/ 108 w 217"/>
                    <a:gd name="T57" fmla="*/ 38 h 151"/>
                    <a:gd name="T58" fmla="*/ 98 w 217"/>
                    <a:gd name="T59" fmla="*/ 18 h 151"/>
                    <a:gd name="T60" fmla="*/ 77 w 217"/>
                    <a:gd name="T61" fmla="*/ 17 h 151"/>
                    <a:gd name="T62" fmla="*/ 74 w 217"/>
                    <a:gd name="T63" fmla="*/ 34 h 151"/>
                    <a:gd name="T64" fmla="*/ 80 w 217"/>
                    <a:gd name="T65" fmla="*/ 52 h 151"/>
                    <a:gd name="T66" fmla="*/ 99 w 217"/>
                    <a:gd name="T67" fmla="*/ 70 h 151"/>
                    <a:gd name="T68" fmla="*/ 102 w 217"/>
                    <a:gd name="T69" fmla="*/ 94 h 151"/>
                    <a:gd name="T70" fmla="*/ 62 w 217"/>
                    <a:gd name="T71" fmla="*/ 103 h 151"/>
                    <a:gd name="T72" fmla="*/ 30 w 217"/>
                    <a:gd name="T73" fmla="*/ 93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17" h="151">
                      <a:moveTo>
                        <a:pt x="30" y="93"/>
                      </a:moveTo>
                      <a:lnTo>
                        <a:pt x="30" y="88"/>
                      </a:lnTo>
                      <a:lnTo>
                        <a:pt x="47" y="87"/>
                      </a:lnTo>
                      <a:lnTo>
                        <a:pt x="59" y="81"/>
                      </a:lnTo>
                      <a:lnTo>
                        <a:pt x="63" y="68"/>
                      </a:lnTo>
                      <a:lnTo>
                        <a:pt x="56" y="61"/>
                      </a:lnTo>
                      <a:lnTo>
                        <a:pt x="60" y="52"/>
                      </a:lnTo>
                      <a:lnTo>
                        <a:pt x="60" y="39"/>
                      </a:lnTo>
                      <a:lnTo>
                        <a:pt x="60" y="8"/>
                      </a:lnTo>
                      <a:lnTo>
                        <a:pt x="40" y="0"/>
                      </a:lnTo>
                      <a:lnTo>
                        <a:pt x="37" y="22"/>
                      </a:lnTo>
                      <a:lnTo>
                        <a:pt x="33" y="31"/>
                      </a:lnTo>
                      <a:lnTo>
                        <a:pt x="36" y="47"/>
                      </a:lnTo>
                      <a:lnTo>
                        <a:pt x="32" y="52"/>
                      </a:lnTo>
                      <a:lnTo>
                        <a:pt x="25" y="47"/>
                      </a:lnTo>
                      <a:lnTo>
                        <a:pt x="31" y="45"/>
                      </a:lnTo>
                      <a:lnTo>
                        <a:pt x="29" y="34"/>
                      </a:lnTo>
                      <a:lnTo>
                        <a:pt x="15" y="34"/>
                      </a:lnTo>
                      <a:lnTo>
                        <a:pt x="13" y="27"/>
                      </a:lnTo>
                      <a:lnTo>
                        <a:pt x="6" y="15"/>
                      </a:lnTo>
                      <a:lnTo>
                        <a:pt x="0" y="15"/>
                      </a:lnTo>
                      <a:lnTo>
                        <a:pt x="1" y="42"/>
                      </a:lnTo>
                      <a:lnTo>
                        <a:pt x="3" y="56"/>
                      </a:lnTo>
                      <a:lnTo>
                        <a:pt x="13" y="77"/>
                      </a:lnTo>
                      <a:lnTo>
                        <a:pt x="17" y="85"/>
                      </a:lnTo>
                      <a:lnTo>
                        <a:pt x="20" y="108"/>
                      </a:lnTo>
                      <a:lnTo>
                        <a:pt x="25" y="126"/>
                      </a:lnTo>
                      <a:lnTo>
                        <a:pt x="37" y="148"/>
                      </a:lnTo>
                      <a:lnTo>
                        <a:pt x="42" y="151"/>
                      </a:lnTo>
                      <a:lnTo>
                        <a:pt x="53" y="147"/>
                      </a:lnTo>
                      <a:lnTo>
                        <a:pt x="67" y="143"/>
                      </a:lnTo>
                      <a:lnTo>
                        <a:pt x="85" y="147"/>
                      </a:lnTo>
                      <a:lnTo>
                        <a:pt x="100" y="148"/>
                      </a:lnTo>
                      <a:lnTo>
                        <a:pt x="109" y="148"/>
                      </a:lnTo>
                      <a:lnTo>
                        <a:pt x="119" y="138"/>
                      </a:lnTo>
                      <a:lnTo>
                        <a:pt x="112" y="124"/>
                      </a:lnTo>
                      <a:lnTo>
                        <a:pt x="129" y="119"/>
                      </a:lnTo>
                      <a:lnTo>
                        <a:pt x="135" y="111"/>
                      </a:lnTo>
                      <a:lnTo>
                        <a:pt x="125" y="102"/>
                      </a:lnTo>
                      <a:lnTo>
                        <a:pt x="112" y="100"/>
                      </a:lnTo>
                      <a:lnTo>
                        <a:pt x="132" y="95"/>
                      </a:lnTo>
                      <a:lnTo>
                        <a:pt x="142" y="104"/>
                      </a:lnTo>
                      <a:lnTo>
                        <a:pt x="156" y="104"/>
                      </a:lnTo>
                      <a:lnTo>
                        <a:pt x="134" y="89"/>
                      </a:lnTo>
                      <a:lnTo>
                        <a:pt x="148" y="80"/>
                      </a:lnTo>
                      <a:lnTo>
                        <a:pt x="148" y="74"/>
                      </a:lnTo>
                      <a:lnTo>
                        <a:pt x="133" y="68"/>
                      </a:lnTo>
                      <a:lnTo>
                        <a:pt x="130" y="64"/>
                      </a:lnTo>
                      <a:lnTo>
                        <a:pt x="133" y="61"/>
                      </a:lnTo>
                      <a:lnTo>
                        <a:pt x="153" y="58"/>
                      </a:lnTo>
                      <a:lnTo>
                        <a:pt x="198" y="45"/>
                      </a:lnTo>
                      <a:lnTo>
                        <a:pt x="217" y="3"/>
                      </a:lnTo>
                      <a:lnTo>
                        <a:pt x="196" y="1"/>
                      </a:lnTo>
                      <a:lnTo>
                        <a:pt x="166" y="0"/>
                      </a:lnTo>
                      <a:lnTo>
                        <a:pt x="151" y="18"/>
                      </a:lnTo>
                      <a:lnTo>
                        <a:pt x="130" y="35"/>
                      </a:lnTo>
                      <a:lnTo>
                        <a:pt x="115" y="41"/>
                      </a:lnTo>
                      <a:lnTo>
                        <a:pt x="108" y="38"/>
                      </a:lnTo>
                      <a:lnTo>
                        <a:pt x="98" y="27"/>
                      </a:lnTo>
                      <a:lnTo>
                        <a:pt x="98" y="18"/>
                      </a:lnTo>
                      <a:lnTo>
                        <a:pt x="91" y="3"/>
                      </a:lnTo>
                      <a:lnTo>
                        <a:pt x="77" y="17"/>
                      </a:lnTo>
                      <a:lnTo>
                        <a:pt x="79" y="23"/>
                      </a:lnTo>
                      <a:lnTo>
                        <a:pt x="74" y="34"/>
                      </a:lnTo>
                      <a:lnTo>
                        <a:pt x="76" y="41"/>
                      </a:lnTo>
                      <a:lnTo>
                        <a:pt x="80" y="52"/>
                      </a:lnTo>
                      <a:lnTo>
                        <a:pt x="94" y="62"/>
                      </a:lnTo>
                      <a:lnTo>
                        <a:pt x="99" y="70"/>
                      </a:lnTo>
                      <a:lnTo>
                        <a:pt x="104" y="86"/>
                      </a:lnTo>
                      <a:lnTo>
                        <a:pt x="102" y="94"/>
                      </a:lnTo>
                      <a:lnTo>
                        <a:pt x="83" y="100"/>
                      </a:lnTo>
                      <a:lnTo>
                        <a:pt x="62" y="103"/>
                      </a:lnTo>
                      <a:lnTo>
                        <a:pt x="42" y="100"/>
                      </a:lnTo>
                      <a:lnTo>
                        <a:pt x="30" y="93"/>
                      </a:lnTo>
                      <a:close/>
                    </a:path>
                  </a:pathLst>
                </a:custGeom>
                <a:solidFill>
                  <a:srgbClr val="FFC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49" name="Freeform 126"/>
                <p:cNvSpPr>
                  <a:spLocks/>
                </p:cNvSpPr>
                <p:nvPr/>
              </p:nvSpPr>
              <p:spPr bwMode="auto">
                <a:xfrm>
                  <a:off x="7013" y="1812"/>
                  <a:ext cx="31" cy="18"/>
                </a:xfrm>
                <a:custGeom>
                  <a:avLst/>
                  <a:gdLst>
                    <a:gd name="T0" fmla="*/ 0 w 60"/>
                    <a:gd name="T1" fmla="*/ 19 h 36"/>
                    <a:gd name="T2" fmla="*/ 3 w 60"/>
                    <a:gd name="T3" fmla="*/ 24 h 36"/>
                    <a:gd name="T4" fmla="*/ 10 w 60"/>
                    <a:gd name="T5" fmla="*/ 29 h 36"/>
                    <a:gd name="T6" fmla="*/ 17 w 60"/>
                    <a:gd name="T7" fmla="*/ 30 h 36"/>
                    <a:gd name="T8" fmla="*/ 26 w 60"/>
                    <a:gd name="T9" fmla="*/ 27 h 36"/>
                    <a:gd name="T10" fmla="*/ 36 w 60"/>
                    <a:gd name="T11" fmla="*/ 19 h 36"/>
                    <a:gd name="T12" fmla="*/ 47 w 60"/>
                    <a:gd name="T13" fmla="*/ 10 h 36"/>
                    <a:gd name="T14" fmla="*/ 55 w 60"/>
                    <a:gd name="T15" fmla="*/ 0 h 36"/>
                    <a:gd name="T16" fmla="*/ 60 w 60"/>
                    <a:gd name="T17" fmla="*/ 6 h 36"/>
                    <a:gd name="T18" fmla="*/ 47 w 60"/>
                    <a:gd name="T19" fmla="*/ 16 h 36"/>
                    <a:gd name="T20" fmla="*/ 38 w 60"/>
                    <a:gd name="T21" fmla="*/ 27 h 36"/>
                    <a:gd name="T22" fmla="*/ 31 w 60"/>
                    <a:gd name="T23" fmla="*/ 34 h 36"/>
                    <a:gd name="T24" fmla="*/ 23 w 60"/>
                    <a:gd name="T25" fmla="*/ 36 h 36"/>
                    <a:gd name="T26" fmla="*/ 16 w 60"/>
                    <a:gd name="T27" fmla="*/ 36 h 36"/>
                    <a:gd name="T28" fmla="*/ 3 w 60"/>
                    <a:gd name="T29" fmla="*/ 31 h 36"/>
                    <a:gd name="T30" fmla="*/ 0 w 60"/>
                    <a:gd name="T31" fmla="*/ 19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36">
                      <a:moveTo>
                        <a:pt x="0" y="19"/>
                      </a:moveTo>
                      <a:lnTo>
                        <a:pt x="3" y="24"/>
                      </a:lnTo>
                      <a:lnTo>
                        <a:pt x="10" y="29"/>
                      </a:lnTo>
                      <a:lnTo>
                        <a:pt x="17" y="30"/>
                      </a:lnTo>
                      <a:lnTo>
                        <a:pt x="26" y="27"/>
                      </a:lnTo>
                      <a:lnTo>
                        <a:pt x="36" y="19"/>
                      </a:lnTo>
                      <a:lnTo>
                        <a:pt x="47" y="10"/>
                      </a:lnTo>
                      <a:lnTo>
                        <a:pt x="55" y="0"/>
                      </a:lnTo>
                      <a:lnTo>
                        <a:pt x="60" y="6"/>
                      </a:lnTo>
                      <a:lnTo>
                        <a:pt x="47" y="16"/>
                      </a:lnTo>
                      <a:lnTo>
                        <a:pt x="38" y="27"/>
                      </a:lnTo>
                      <a:lnTo>
                        <a:pt x="31" y="34"/>
                      </a:lnTo>
                      <a:lnTo>
                        <a:pt x="23" y="36"/>
                      </a:lnTo>
                      <a:lnTo>
                        <a:pt x="16" y="36"/>
                      </a:lnTo>
                      <a:lnTo>
                        <a:pt x="3" y="31"/>
                      </a:lnTo>
                      <a:lnTo>
                        <a:pt x="0" y="19"/>
                      </a:lnTo>
                      <a:close/>
                    </a:path>
                  </a:pathLst>
                </a:custGeom>
                <a:solidFill>
                  <a:srgbClr val="804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50" name="Freeform 127"/>
                <p:cNvSpPr>
                  <a:spLocks/>
                </p:cNvSpPr>
                <p:nvPr/>
              </p:nvSpPr>
              <p:spPr bwMode="auto">
                <a:xfrm>
                  <a:off x="6954" y="1724"/>
                  <a:ext cx="59" cy="80"/>
                </a:xfrm>
                <a:custGeom>
                  <a:avLst/>
                  <a:gdLst>
                    <a:gd name="T0" fmla="*/ 4 w 117"/>
                    <a:gd name="T1" fmla="*/ 160 h 160"/>
                    <a:gd name="T2" fmla="*/ 17 w 117"/>
                    <a:gd name="T3" fmla="*/ 156 h 160"/>
                    <a:gd name="T4" fmla="*/ 27 w 117"/>
                    <a:gd name="T5" fmla="*/ 156 h 160"/>
                    <a:gd name="T6" fmla="*/ 41 w 117"/>
                    <a:gd name="T7" fmla="*/ 154 h 160"/>
                    <a:gd name="T8" fmla="*/ 48 w 117"/>
                    <a:gd name="T9" fmla="*/ 144 h 160"/>
                    <a:gd name="T10" fmla="*/ 56 w 117"/>
                    <a:gd name="T11" fmla="*/ 148 h 160"/>
                    <a:gd name="T12" fmla="*/ 63 w 117"/>
                    <a:gd name="T13" fmla="*/ 131 h 160"/>
                    <a:gd name="T14" fmla="*/ 64 w 117"/>
                    <a:gd name="T15" fmla="*/ 124 h 160"/>
                    <a:gd name="T16" fmla="*/ 74 w 117"/>
                    <a:gd name="T17" fmla="*/ 125 h 160"/>
                    <a:gd name="T18" fmla="*/ 75 w 117"/>
                    <a:gd name="T19" fmla="*/ 138 h 160"/>
                    <a:gd name="T20" fmla="*/ 88 w 117"/>
                    <a:gd name="T21" fmla="*/ 138 h 160"/>
                    <a:gd name="T22" fmla="*/ 89 w 117"/>
                    <a:gd name="T23" fmla="*/ 145 h 160"/>
                    <a:gd name="T24" fmla="*/ 104 w 117"/>
                    <a:gd name="T25" fmla="*/ 142 h 160"/>
                    <a:gd name="T26" fmla="*/ 106 w 117"/>
                    <a:gd name="T27" fmla="*/ 136 h 160"/>
                    <a:gd name="T28" fmla="*/ 117 w 117"/>
                    <a:gd name="T29" fmla="*/ 142 h 160"/>
                    <a:gd name="T30" fmla="*/ 113 w 117"/>
                    <a:gd name="T31" fmla="*/ 128 h 160"/>
                    <a:gd name="T32" fmla="*/ 107 w 117"/>
                    <a:gd name="T33" fmla="*/ 116 h 160"/>
                    <a:gd name="T34" fmla="*/ 107 w 117"/>
                    <a:gd name="T35" fmla="*/ 101 h 160"/>
                    <a:gd name="T36" fmla="*/ 112 w 117"/>
                    <a:gd name="T37" fmla="*/ 82 h 160"/>
                    <a:gd name="T38" fmla="*/ 115 w 117"/>
                    <a:gd name="T39" fmla="*/ 70 h 160"/>
                    <a:gd name="T40" fmla="*/ 115 w 117"/>
                    <a:gd name="T41" fmla="*/ 50 h 160"/>
                    <a:gd name="T42" fmla="*/ 110 w 117"/>
                    <a:gd name="T43" fmla="*/ 36 h 160"/>
                    <a:gd name="T44" fmla="*/ 96 w 117"/>
                    <a:gd name="T45" fmla="*/ 32 h 160"/>
                    <a:gd name="T46" fmla="*/ 80 w 117"/>
                    <a:gd name="T47" fmla="*/ 22 h 160"/>
                    <a:gd name="T48" fmla="*/ 74 w 117"/>
                    <a:gd name="T49" fmla="*/ 16 h 160"/>
                    <a:gd name="T50" fmla="*/ 77 w 117"/>
                    <a:gd name="T51" fmla="*/ 0 h 160"/>
                    <a:gd name="T52" fmla="*/ 54 w 117"/>
                    <a:gd name="T53" fmla="*/ 8 h 160"/>
                    <a:gd name="T54" fmla="*/ 23 w 117"/>
                    <a:gd name="T55" fmla="*/ 25 h 160"/>
                    <a:gd name="T56" fmla="*/ 8 w 117"/>
                    <a:gd name="T57" fmla="*/ 38 h 160"/>
                    <a:gd name="T58" fmla="*/ 0 w 117"/>
                    <a:gd name="T59" fmla="*/ 40 h 160"/>
                    <a:gd name="T60" fmla="*/ 3 w 117"/>
                    <a:gd name="T61" fmla="*/ 59 h 160"/>
                    <a:gd name="T62" fmla="*/ 3 w 117"/>
                    <a:gd name="T63" fmla="*/ 76 h 160"/>
                    <a:gd name="T64" fmla="*/ 4 w 117"/>
                    <a:gd name="T65" fmla="*/ 93 h 160"/>
                    <a:gd name="T66" fmla="*/ 4 w 117"/>
                    <a:gd name="T67" fmla="*/ 108 h 160"/>
                    <a:gd name="T68" fmla="*/ 3 w 117"/>
                    <a:gd name="T69" fmla="*/ 124 h 160"/>
                    <a:gd name="T70" fmla="*/ 3 w 117"/>
                    <a:gd name="T71" fmla="*/ 142 h 160"/>
                    <a:gd name="T72" fmla="*/ 4 w 117"/>
                    <a:gd name="T73" fmla="*/ 16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17" h="160">
                      <a:moveTo>
                        <a:pt x="4" y="160"/>
                      </a:moveTo>
                      <a:lnTo>
                        <a:pt x="17" y="156"/>
                      </a:lnTo>
                      <a:lnTo>
                        <a:pt x="27" y="156"/>
                      </a:lnTo>
                      <a:lnTo>
                        <a:pt x="41" y="154"/>
                      </a:lnTo>
                      <a:lnTo>
                        <a:pt x="48" y="144"/>
                      </a:lnTo>
                      <a:lnTo>
                        <a:pt x="56" y="148"/>
                      </a:lnTo>
                      <a:lnTo>
                        <a:pt x="63" y="131"/>
                      </a:lnTo>
                      <a:lnTo>
                        <a:pt x="64" y="124"/>
                      </a:lnTo>
                      <a:lnTo>
                        <a:pt x="74" y="125"/>
                      </a:lnTo>
                      <a:lnTo>
                        <a:pt x="75" y="138"/>
                      </a:lnTo>
                      <a:lnTo>
                        <a:pt x="88" y="138"/>
                      </a:lnTo>
                      <a:lnTo>
                        <a:pt x="89" y="145"/>
                      </a:lnTo>
                      <a:lnTo>
                        <a:pt x="104" y="142"/>
                      </a:lnTo>
                      <a:lnTo>
                        <a:pt x="106" y="136"/>
                      </a:lnTo>
                      <a:lnTo>
                        <a:pt x="117" y="142"/>
                      </a:lnTo>
                      <a:lnTo>
                        <a:pt x="113" y="128"/>
                      </a:lnTo>
                      <a:lnTo>
                        <a:pt x="107" y="116"/>
                      </a:lnTo>
                      <a:lnTo>
                        <a:pt x="107" y="101"/>
                      </a:lnTo>
                      <a:lnTo>
                        <a:pt x="112" y="82"/>
                      </a:lnTo>
                      <a:lnTo>
                        <a:pt x="115" y="70"/>
                      </a:lnTo>
                      <a:lnTo>
                        <a:pt x="115" y="50"/>
                      </a:lnTo>
                      <a:lnTo>
                        <a:pt x="110" y="36"/>
                      </a:lnTo>
                      <a:lnTo>
                        <a:pt x="96" y="32"/>
                      </a:lnTo>
                      <a:lnTo>
                        <a:pt x="80" y="22"/>
                      </a:lnTo>
                      <a:lnTo>
                        <a:pt x="74" y="16"/>
                      </a:lnTo>
                      <a:lnTo>
                        <a:pt x="77" y="0"/>
                      </a:lnTo>
                      <a:lnTo>
                        <a:pt x="54" y="8"/>
                      </a:lnTo>
                      <a:lnTo>
                        <a:pt x="23" y="25"/>
                      </a:lnTo>
                      <a:lnTo>
                        <a:pt x="8" y="38"/>
                      </a:lnTo>
                      <a:lnTo>
                        <a:pt x="0" y="40"/>
                      </a:lnTo>
                      <a:lnTo>
                        <a:pt x="3" y="59"/>
                      </a:lnTo>
                      <a:lnTo>
                        <a:pt x="3" y="76"/>
                      </a:lnTo>
                      <a:lnTo>
                        <a:pt x="4" y="93"/>
                      </a:lnTo>
                      <a:lnTo>
                        <a:pt x="4" y="108"/>
                      </a:lnTo>
                      <a:lnTo>
                        <a:pt x="3" y="124"/>
                      </a:lnTo>
                      <a:lnTo>
                        <a:pt x="3" y="142"/>
                      </a:lnTo>
                      <a:lnTo>
                        <a:pt x="4" y="160"/>
                      </a:lnTo>
                      <a:close/>
                    </a:path>
                  </a:pathLst>
                </a:custGeom>
                <a:solidFill>
                  <a:srgbClr val="FFC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51" name="Freeform 128"/>
                <p:cNvSpPr>
                  <a:spLocks/>
                </p:cNvSpPr>
                <p:nvPr/>
              </p:nvSpPr>
              <p:spPr bwMode="auto">
                <a:xfrm>
                  <a:off x="6992" y="1800"/>
                  <a:ext cx="59" cy="17"/>
                </a:xfrm>
                <a:custGeom>
                  <a:avLst/>
                  <a:gdLst>
                    <a:gd name="T0" fmla="*/ 58 w 118"/>
                    <a:gd name="T1" fmla="*/ 17 h 34"/>
                    <a:gd name="T2" fmla="*/ 62 w 118"/>
                    <a:gd name="T3" fmla="*/ 33 h 34"/>
                    <a:gd name="T4" fmla="*/ 51 w 118"/>
                    <a:gd name="T5" fmla="*/ 31 h 34"/>
                    <a:gd name="T6" fmla="*/ 43 w 118"/>
                    <a:gd name="T7" fmla="*/ 20 h 34"/>
                    <a:gd name="T8" fmla="*/ 34 w 118"/>
                    <a:gd name="T9" fmla="*/ 26 h 34"/>
                    <a:gd name="T10" fmla="*/ 27 w 118"/>
                    <a:gd name="T11" fmla="*/ 26 h 34"/>
                    <a:gd name="T12" fmla="*/ 28 w 118"/>
                    <a:gd name="T13" fmla="*/ 34 h 34"/>
                    <a:gd name="T14" fmla="*/ 15 w 118"/>
                    <a:gd name="T15" fmla="*/ 31 h 34"/>
                    <a:gd name="T16" fmla="*/ 11 w 118"/>
                    <a:gd name="T17" fmla="*/ 24 h 34"/>
                    <a:gd name="T18" fmla="*/ 0 w 118"/>
                    <a:gd name="T19" fmla="*/ 23 h 34"/>
                    <a:gd name="T20" fmla="*/ 7 w 118"/>
                    <a:gd name="T21" fmla="*/ 13 h 34"/>
                    <a:gd name="T22" fmla="*/ 5 w 118"/>
                    <a:gd name="T23" fmla="*/ 10 h 34"/>
                    <a:gd name="T24" fmla="*/ 34 w 118"/>
                    <a:gd name="T25" fmla="*/ 10 h 34"/>
                    <a:gd name="T26" fmla="*/ 43 w 118"/>
                    <a:gd name="T27" fmla="*/ 1 h 34"/>
                    <a:gd name="T28" fmla="*/ 54 w 118"/>
                    <a:gd name="T29" fmla="*/ 0 h 34"/>
                    <a:gd name="T30" fmla="*/ 82 w 118"/>
                    <a:gd name="T31" fmla="*/ 0 h 34"/>
                    <a:gd name="T32" fmla="*/ 99 w 118"/>
                    <a:gd name="T33" fmla="*/ 7 h 34"/>
                    <a:gd name="T34" fmla="*/ 108 w 118"/>
                    <a:gd name="T35" fmla="*/ 13 h 34"/>
                    <a:gd name="T36" fmla="*/ 118 w 118"/>
                    <a:gd name="T37" fmla="*/ 15 h 34"/>
                    <a:gd name="T38" fmla="*/ 102 w 118"/>
                    <a:gd name="T39" fmla="*/ 19 h 34"/>
                    <a:gd name="T40" fmla="*/ 85 w 118"/>
                    <a:gd name="T41" fmla="*/ 17 h 34"/>
                    <a:gd name="T42" fmla="*/ 99 w 118"/>
                    <a:gd name="T43" fmla="*/ 13 h 34"/>
                    <a:gd name="T44" fmla="*/ 92 w 118"/>
                    <a:gd name="T45" fmla="*/ 8 h 34"/>
                    <a:gd name="T46" fmla="*/ 77 w 118"/>
                    <a:gd name="T47" fmla="*/ 3 h 34"/>
                    <a:gd name="T48" fmla="*/ 43 w 118"/>
                    <a:gd name="T49" fmla="*/ 8 h 34"/>
                    <a:gd name="T50" fmla="*/ 58 w 118"/>
                    <a:gd name="T51" fmla="*/ 1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8" h="34">
                      <a:moveTo>
                        <a:pt x="58" y="17"/>
                      </a:moveTo>
                      <a:lnTo>
                        <a:pt x="62" y="33"/>
                      </a:lnTo>
                      <a:lnTo>
                        <a:pt x="51" y="31"/>
                      </a:lnTo>
                      <a:lnTo>
                        <a:pt x="43" y="20"/>
                      </a:lnTo>
                      <a:lnTo>
                        <a:pt x="34" y="26"/>
                      </a:lnTo>
                      <a:lnTo>
                        <a:pt x="27" y="26"/>
                      </a:lnTo>
                      <a:lnTo>
                        <a:pt x="28" y="34"/>
                      </a:lnTo>
                      <a:lnTo>
                        <a:pt x="15" y="31"/>
                      </a:lnTo>
                      <a:lnTo>
                        <a:pt x="11" y="24"/>
                      </a:lnTo>
                      <a:lnTo>
                        <a:pt x="0" y="23"/>
                      </a:lnTo>
                      <a:lnTo>
                        <a:pt x="7" y="13"/>
                      </a:lnTo>
                      <a:lnTo>
                        <a:pt x="5" y="10"/>
                      </a:lnTo>
                      <a:lnTo>
                        <a:pt x="34" y="10"/>
                      </a:lnTo>
                      <a:lnTo>
                        <a:pt x="43" y="1"/>
                      </a:lnTo>
                      <a:lnTo>
                        <a:pt x="54" y="0"/>
                      </a:lnTo>
                      <a:lnTo>
                        <a:pt x="82" y="0"/>
                      </a:lnTo>
                      <a:lnTo>
                        <a:pt x="99" y="7"/>
                      </a:lnTo>
                      <a:lnTo>
                        <a:pt x="108" y="13"/>
                      </a:lnTo>
                      <a:lnTo>
                        <a:pt x="118" y="15"/>
                      </a:lnTo>
                      <a:lnTo>
                        <a:pt x="102" y="19"/>
                      </a:lnTo>
                      <a:lnTo>
                        <a:pt x="85" y="17"/>
                      </a:lnTo>
                      <a:lnTo>
                        <a:pt x="99" y="13"/>
                      </a:lnTo>
                      <a:lnTo>
                        <a:pt x="92" y="8"/>
                      </a:lnTo>
                      <a:lnTo>
                        <a:pt x="77" y="3"/>
                      </a:lnTo>
                      <a:lnTo>
                        <a:pt x="43" y="8"/>
                      </a:lnTo>
                      <a:lnTo>
                        <a:pt x="58" y="17"/>
                      </a:lnTo>
                      <a:close/>
                    </a:path>
                  </a:pathLst>
                </a:custGeom>
                <a:solidFill>
                  <a:srgbClr val="603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52" name="Freeform 129"/>
                <p:cNvSpPr>
                  <a:spLocks/>
                </p:cNvSpPr>
                <p:nvPr/>
              </p:nvSpPr>
              <p:spPr bwMode="auto">
                <a:xfrm>
                  <a:off x="6962" y="1805"/>
                  <a:ext cx="22" cy="13"/>
                </a:xfrm>
                <a:custGeom>
                  <a:avLst/>
                  <a:gdLst>
                    <a:gd name="T0" fmla="*/ 3 w 44"/>
                    <a:gd name="T1" fmla="*/ 16 h 26"/>
                    <a:gd name="T2" fmla="*/ 10 w 44"/>
                    <a:gd name="T3" fmla="*/ 26 h 26"/>
                    <a:gd name="T4" fmla="*/ 19 w 44"/>
                    <a:gd name="T5" fmla="*/ 26 h 26"/>
                    <a:gd name="T6" fmla="*/ 25 w 44"/>
                    <a:gd name="T7" fmla="*/ 21 h 26"/>
                    <a:gd name="T8" fmla="*/ 33 w 44"/>
                    <a:gd name="T9" fmla="*/ 20 h 26"/>
                    <a:gd name="T10" fmla="*/ 39 w 44"/>
                    <a:gd name="T11" fmla="*/ 26 h 26"/>
                    <a:gd name="T12" fmla="*/ 44 w 44"/>
                    <a:gd name="T13" fmla="*/ 26 h 26"/>
                    <a:gd name="T14" fmla="*/ 44 w 44"/>
                    <a:gd name="T15" fmla="*/ 16 h 26"/>
                    <a:gd name="T16" fmla="*/ 41 w 44"/>
                    <a:gd name="T17" fmla="*/ 5 h 26"/>
                    <a:gd name="T18" fmla="*/ 25 w 44"/>
                    <a:gd name="T19" fmla="*/ 0 h 26"/>
                    <a:gd name="T20" fmla="*/ 0 w 44"/>
                    <a:gd name="T21" fmla="*/ 0 h 26"/>
                    <a:gd name="T22" fmla="*/ 19 w 44"/>
                    <a:gd name="T23" fmla="*/ 9 h 26"/>
                    <a:gd name="T24" fmla="*/ 3 w 44"/>
                    <a:gd name="T25" fmla="*/ 1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26">
                      <a:moveTo>
                        <a:pt x="3" y="16"/>
                      </a:moveTo>
                      <a:lnTo>
                        <a:pt x="10" y="26"/>
                      </a:lnTo>
                      <a:lnTo>
                        <a:pt x="19" y="26"/>
                      </a:lnTo>
                      <a:lnTo>
                        <a:pt x="25" y="21"/>
                      </a:lnTo>
                      <a:lnTo>
                        <a:pt x="33" y="20"/>
                      </a:lnTo>
                      <a:lnTo>
                        <a:pt x="39" y="26"/>
                      </a:lnTo>
                      <a:lnTo>
                        <a:pt x="44" y="26"/>
                      </a:lnTo>
                      <a:lnTo>
                        <a:pt x="44" y="16"/>
                      </a:lnTo>
                      <a:lnTo>
                        <a:pt x="41" y="5"/>
                      </a:lnTo>
                      <a:lnTo>
                        <a:pt x="25" y="0"/>
                      </a:lnTo>
                      <a:lnTo>
                        <a:pt x="0" y="0"/>
                      </a:lnTo>
                      <a:lnTo>
                        <a:pt x="19" y="9"/>
                      </a:lnTo>
                      <a:lnTo>
                        <a:pt x="3" y="16"/>
                      </a:lnTo>
                      <a:close/>
                    </a:path>
                  </a:pathLst>
                </a:custGeom>
                <a:solidFill>
                  <a:srgbClr val="603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53" name="Freeform 130"/>
                <p:cNvSpPr>
                  <a:spLocks/>
                </p:cNvSpPr>
                <p:nvPr/>
              </p:nvSpPr>
              <p:spPr bwMode="auto">
                <a:xfrm>
                  <a:off x="6980" y="1841"/>
                  <a:ext cx="42" cy="24"/>
                </a:xfrm>
                <a:custGeom>
                  <a:avLst/>
                  <a:gdLst>
                    <a:gd name="T0" fmla="*/ 0 w 85"/>
                    <a:gd name="T1" fmla="*/ 29 h 47"/>
                    <a:gd name="T2" fmla="*/ 9 w 85"/>
                    <a:gd name="T3" fmla="*/ 34 h 47"/>
                    <a:gd name="T4" fmla="*/ 29 w 85"/>
                    <a:gd name="T5" fmla="*/ 32 h 47"/>
                    <a:gd name="T6" fmla="*/ 33 w 85"/>
                    <a:gd name="T7" fmla="*/ 27 h 47"/>
                    <a:gd name="T8" fmla="*/ 46 w 85"/>
                    <a:gd name="T9" fmla="*/ 24 h 47"/>
                    <a:gd name="T10" fmla="*/ 55 w 85"/>
                    <a:gd name="T11" fmla="*/ 27 h 47"/>
                    <a:gd name="T12" fmla="*/ 56 w 85"/>
                    <a:gd name="T13" fmla="*/ 29 h 47"/>
                    <a:gd name="T14" fmla="*/ 67 w 85"/>
                    <a:gd name="T15" fmla="*/ 28 h 47"/>
                    <a:gd name="T16" fmla="*/ 71 w 85"/>
                    <a:gd name="T17" fmla="*/ 23 h 47"/>
                    <a:gd name="T18" fmla="*/ 70 w 85"/>
                    <a:gd name="T19" fmla="*/ 13 h 47"/>
                    <a:gd name="T20" fmla="*/ 67 w 85"/>
                    <a:gd name="T21" fmla="*/ 3 h 47"/>
                    <a:gd name="T22" fmla="*/ 65 w 85"/>
                    <a:gd name="T23" fmla="*/ 0 h 47"/>
                    <a:gd name="T24" fmla="*/ 73 w 85"/>
                    <a:gd name="T25" fmla="*/ 7 h 47"/>
                    <a:gd name="T26" fmla="*/ 76 w 85"/>
                    <a:gd name="T27" fmla="*/ 13 h 47"/>
                    <a:gd name="T28" fmla="*/ 77 w 85"/>
                    <a:gd name="T29" fmla="*/ 21 h 47"/>
                    <a:gd name="T30" fmla="*/ 85 w 85"/>
                    <a:gd name="T31" fmla="*/ 29 h 47"/>
                    <a:gd name="T32" fmla="*/ 77 w 85"/>
                    <a:gd name="T33" fmla="*/ 29 h 47"/>
                    <a:gd name="T34" fmla="*/ 63 w 85"/>
                    <a:gd name="T35" fmla="*/ 35 h 47"/>
                    <a:gd name="T36" fmla="*/ 51 w 85"/>
                    <a:gd name="T37" fmla="*/ 44 h 47"/>
                    <a:gd name="T38" fmla="*/ 36 w 85"/>
                    <a:gd name="T39" fmla="*/ 45 h 47"/>
                    <a:gd name="T40" fmla="*/ 31 w 85"/>
                    <a:gd name="T41" fmla="*/ 47 h 47"/>
                    <a:gd name="T42" fmla="*/ 23 w 85"/>
                    <a:gd name="T43" fmla="*/ 40 h 47"/>
                    <a:gd name="T44" fmla="*/ 14 w 85"/>
                    <a:gd name="T45" fmla="*/ 39 h 47"/>
                    <a:gd name="T46" fmla="*/ 0 w 85"/>
                    <a:gd name="T47" fmla="*/ 29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5" h="47">
                      <a:moveTo>
                        <a:pt x="0" y="29"/>
                      </a:moveTo>
                      <a:lnTo>
                        <a:pt x="9" y="34"/>
                      </a:lnTo>
                      <a:lnTo>
                        <a:pt x="29" y="32"/>
                      </a:lnTo>
                      <a:lnTo>
                        <a:pt x="33" y="27"/>
                      </a:lnTo>
                      <a:lnTo>
                        <a:pt x="46" y="24"/>
                      </a:lnTo>
                      <a:lnTo>
                        <a:pt x="55" y="27"/>
                      </a:lnTo>
                      <a:lnTo>
                        <a:pt x="56" y="29"/>
                      </a:lnTo>
                      <a:lnTo>
                        <a:pt x="67" y="28"/>
                      </a:lnTo>
                      <a:lnTo>
                        <a:pt x="71" y="23"/>
                      </a:lnTo>
                      <a:lnTo>
                        <a:pt x="70" y="13"/>
                      </a:lnTo>
                      <a:lnTo>
                        <a:pt x="67" y="3"/>
                      </a:lnTo>
                      <a:lnTo>
                        <a:pt x="65" y="0"/>
                      </a:lnTo>
                      <a:lnTo>
                        <a:pt x="73" y="7"/>
                      </a:lnTo>
                      <a:lnTo>
                        <a:pt x="76" y="13"/>
                      </a:lnTo>
                      <a:lnTo>
                        <a:pt x="77" y="21"/>
                      </a:lnTo>
                      <a:lnTo>
                        <a:pt x="85" y="29"/>
                      </a:lnTo>
                      <a:lnTo>
                        <a:pt x="77" y="29"/>
                      </a:lnTo>
                      <a:lnTo>
                        <a:pt x="63" y="35"/>
                      </a:lnTo>
                      <a:lnTo>
                        <a:pt x="51" y="44"/>
                      </a:lnTo>
                      <a:lnTo>
                        <a:pt x="36" y="45"/>
                      </a:lnTo>
                      <a:lnTo>
                        <a:pt x="31" y="47"/>
                      </a:lnTo>
                      <a:lnTo>
                        <a:pt x="23" y="40"/>
                      </a:lnTo>
                      <a:lnTo>
                        <a:pt x="14" y="39"/>
                      </a:lnTo>
                      <a:lnTo>
                        <a:pt x="0" y="29"/>
                      </a:lnTo>
                      <a:close/>
                    </a:path>
                  </a:pathLst>
                </a:custGeom>
                <a:solidFill>
                  <a:srgbClr val="603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54" name="Freeform 131"/>
                <p:cNvSpPr>
                  <a:spLocks/>
                </p:cNvSpPr>
                <p:nvPr/>
              </p:nvSpPr>
              <p:spPr bwMode="auto">
                <a:xfrm>
                  <a:off x="6983" y="1878"/>
                  <a:ext cx="43" cy="12"/>
                </a:xfrm>
                <a:custGeom>
                  <a:avLst/>
                  <a:gdLst>
                    <a:gd name="T0" fmla="*/ 0 w 86"/>
                    <a:gd name="T1" fmla="*/ 3 h 23"/>
                    <a:gd name="T2" fmla="*/ 5 w 86"/>
                    <a:gd name="T3" fmla="*/ 10 h 23"/>
                    <a:gd name="T4" fmla="*/ 15 w 86"/>
                    <a:gd name="T5" fmla="*/ 1 h 23"/>
                    <a:gd name="T6" fmla="*/ 22 w 86"/>
                    <a:gd name="T7" fmla="*/ 3 h 23"/>
                    <a:gd name="T8" fmla="*/ 30 w 86"/>
                    <a:gd name="T9" fmla="*/ 0 h 23"/>
                    <a:gd name="T10" fmla="*/ 36 w 86"/>
                    <a:gd name="T11" fmla="*/ 1 h 23"/>
                    <a:gd name="T12" fmla="*/ 40 w 86"/>
                    <a:gd name="T13" fmla="*/ 5 h 23"/>
                    <a:gd name="T14" fmla="*/ 56 w 86"/>
                    <a:gd name="T15" fmla="*/ 7 h 23"/>
                    <a:gd name="T16" fmla="*/ 70 w 86"/>
                    <a:gd name="T17" fmla="*/ 9 h 23"/>
                    <a:gd name="T18" fmla="*/ 83 w 86"/>
                    <a:gd name="T19" fmla="*/ 7 h 23"/>
                    <a:gd name="T20" fmla="*/ 84 w 86"/>
                    <a:gd name="T21" fmla="*/ 6 h 23"/>
                    <a:gd name="T22" fmla="*/ 86 w 86"/>
                    <a:gd name="T23" fmla="*/ 9 h 23"/>
                    <a:gd name="T24" fmla="*/ 73 w 86"/>
                    <a:gd name="T25" fmla="*/ 10 h 23"/>
                    <a:gd name="T26" fmla="*/ 58 w 86"/>
                    <a:gd name="T27" fmla="*/ 10 h 23"/>
                    <a:gd name="T28" fmla="*/ 46 w 86"/>
                    <a:gd name="T29" fmla="*/ 14 h 23"/>
                    <a:gd name="T30" fmla="*/ 37 w 86"/>
                    <a:gd name="T31" fmla="*/ 17 h 23"/>
                    <a:gd name="T32" fmla="*/ 29 w 86"/>
                    <a:gd name="T33" fmla="*/ 23 h 23"/>
                    <a:gd name="T34" fmla="*/ 21 w 86"/>
                    <a:gd name="T35" fmla="*/ 17 h 23"/>
                    <a:gd name="T36" fmla="*/ 15 w 86"/>
                    <a:gd name="T37" fmla="*/ 13 h 23"/>
                    <a:gd name="T38" fmla="*/ 0 w 86"/>
                    <a:gd name="T39" fmla="*/ 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6" h="23">
                      <a:moveTo>
                        <a:pt x="0" y="3"/>
                      </a:moveTo>
                      <a:lnTo>
                        <a:pt x="5" y="10"/>
                      </a:lnTo>
                      <a:lnTo>
                        <a:pt x="15" y="1"/>
                      </a:lnTo>
                      <a:lnTo>
                        <a:pt x="22" y="3"/>
                      </a:lnTo>
                      <a:lnTo>
                        <a:pt x="30" y="0"/>
                      </a:lnTo>
                      <a:lnTo>
                        <a:pt x="36" y="1"/>
                      </a:lnTo>
                      <a:lnTo>
                        <a:pt x="40" y="5"/>
                      </a:lnTo>
                      <a:lnTo>
                        <a:pt x="56" y="7"/>
                      </a:lnTo>
                      <a:lnTo>
                        <a:pt x="70" y="9"/>
                      </a:lnTo>
                      <a:lnTo>
                        <a:pt x="83" y="7"/>
                      </a:lnTo>
                      <a:lnTo>
                        <a:pt x="84" y="6"/>
                      </a:lnTo>
                      <a:lnTo>
                        <a:pt x="86" y="9"/>
                      </a:lnTo>
                      <a:lnTo>
                        <a:pt x="73" y="10"/>
                      </a:lnTo>
                      <a:lnTo>
                        <a:pt x="58" y="10"/>
                      </a:lnTo>
                      <a:lnTo>
                        <a:pt x="46" y="14"/>
                      </a:lnTo>
                      <a:lnTo>
                        <a:pt x="37" y="17"/>
                      </a:lnTo>
                      <a:lnTo>
                        <a:pt x="29" y="23"/>
                      </a:lnTo>
                      <a:lnTo>
                        <a:pt x="21" y="17"/>
                      </a:lnTo>
                      <a:lnTo>
                        <a:pt x="15" y="13"/>
                      </a:lnTo>
                      <a:lnTo>
                        <a:pt x="0" y="3"/>
                      </a:lnTo>
                      <a:close/>
                    </a:path>
                  </a:pathLst>
                </a:custGeom>
                <a:solidFill>
                  <a:srgbClr val="603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55" name="Freeform 132"/>
                <p:cNvSpPr>
                  <a:spLocks/>
                </p:cNvSpPr>
                <p:nvPr/>
              </p:nvSpPr>
              <p:spPr bwMode="auto">
                <a:xfrm>
                  <a:off x="7012" y="1713"/>
                  <a:ext cx="123" cy="210"/>
                </a:xfrm>
                <a:custGeom>
                  <a:avLst/>
                  <a:gdLst>
                    <a:gd name="T0" fmla="*/ 21 w 246"/>
                    <a:gd name="T1" fmla="*/ 209 h 420"/>
                    <a:gd name="T2" fmla="*/ 30 w 246"/>
                    <a:gd name="T3" fmla="*/ 192 h 420"/>
                    <a:gd name="T4" fmla="*/ 16 w 246"/>
                    <a:gd name="T5" fmla="*/ 179 h 420"/>
                    <a:gd name="T6" fmla="*/ 51 w 246"/>
                    <a:gd name="T7" fmla="*/ 171 h 420"/>
                    <a:gd name="T8" fmla="*/ 51 w 246"/>
                    <a:gd name="T9" fmla="*/ 157 h 420"/>
                    <a:gd name="T10" fmla="*/ 83 w 246"/>
                    <a:gd name="T11" fmla="*/ 155 h 420"/>
                    <a:gd name="T12" fmla="*/ 53 w 246"/>
                    <a:gd name="T13" fmla="*/ 149 h 420"/>
                    <a:gd name="T14" fmla="*/ 68 w 246"/>
                    <a:gd name="T15" fmla="*/ 137 h 420"/>
                    <a:gd name="T16" fmla="*/ 45 w 246"/>
                    <a:gd name="T17" fmla="*/ 122 h 420"/>
                    <a:gd name="T18" fmla="*/ 45 w 246"/>
                    <a:gd name="T19" fmla="*/ 90 h 420"/>
                    <a:gd name="T20" fmla="*/ 47 w 246"/>
                    <a:gd name="T21" fmla="*/ 42 h 420"/>
                    <a:gd name="T22" fmla="*/ 68 w 246"/>
                    <a:gd name="T23" fmla="*/ 30 h 420"/>
                    <a:gd name="T24" fmla="*/ 109 w 246"/>
                    <a:gd name="T25" fmla="*/ 117 h 420"/>
                    <a:gd name="T26" fmla="*/ 139 w 246"/>
                    <a:gd name="T27" fmla="*/ 199 h 420"/>
                    <a:gd name="T28" fmla="*/ 164 w 246"/>
                    <a:gd name="T29" fmla="*/ 217 h 420"/>
                    <a:gd name="T30" fmla="*/ 179 w 246"/>
                    <a:gd name="T31" fmla="*/ 149 h 420"/>
                    <a:gd name="T32" fmla="*/ 219 w 246"/>
                    <a:gd name="T33" fmla="*/ 110 h 420"/>
                    <a:gd name="T34" fmla="*/ 246 w 246"/>
                    <a:gd name="T35" fmla="*/ 168 h 420"/>
                    <a:gd name="T36" fmla="*/ 229 w 246"/>
                    <a:gd name="T37" fmla="*/ 239 h 420"/>
                    <a:gd name="T38" fmla="*/ 209 w 246"/>
                    <a:gd name="T39" fmla="*/ 269 h 420"/>
                    <a:gd name="T40" fmla="*/ 186 w 246"/>
                    <a:gd name="T41" fmla="*/ 270 h 420"/>
                    <a:gd name="T42" fmla="*/ 178 w 246"/>
                    <a:gd name="T43" fmla="*/ 288 h 420"/>
                    <a:gd name="T44" fmla="*/ 192 w 246"/>
                    <a:gd name="T45" fmla="*/ 306 h 420"/>
                    <a:gd name="T46" fmla="*/ 192 w 246"/>
                    <a:gd name="T47" fmla="*/ 322 h 420"/>
                    <a:gd name="T48" fmla="*/ 206 w 246"/>
                    <a:gd name="T49" fmla="*/ 326 h 420"/>
                    <a:gd name="T50" fmla="*/ 150 w 246"/>
                    <a:gd name="T51" fmla="*/ 420 h 420"/>
                    <a:gd name="T52" fmla="*/ 173 w 246"/>
                    <a:gd name="T53" fmla="*/ 351 h 420"/>
                    <a:gd name="T54" fmla="*/ 158 w 246"/>
                    <a:gd name="T55" fmla="*/ 306 h 420"/>
                    <a:gd name="T56" fmla="*/ 122 w 246"/>
                    <a:gd name="T57" fmla="*/ 343 h 420"/>
                    <a:gd name="T58" fmla="*/ 98 w 246"/>
                    <a:gd name="T59" fmla="*/ 381 h 420"/>
                    <a:gd name="T60" fmla="*/ 58 w 246"/>
                    <a:gd name="T61" fmla="*/ 364 h 420"/>
                    <a:gd name="T62" fmla="*/ 74 w 246"/>
                    <a:gd name="T63" fmla="*/ 347 h 420"/>
                    <a:gd name="T64" fmla="*/ 64 w 246"/>
                    <a:gd name="T65" fmla="*/ 320 h 420"/>
                    <a:gd name="T66" fmla="*/ 90 w 246"/>
                    <a:gd name="T67" fmla="*/ 312 h 420"/>
                    <a:gd name="T68" fmla="*/ 86 w 246"/>
                    <a:gd name="T69" fmla="*/ 283 h 420"/>
                    <a:gd name="T70" fmla="*/ 78 w 246"/>
                    <a:gd name="T71" fmla="*/ 260 h 420"/>
                    <a:gd name="T72" fmla="*/ 46 w 246"/>
                    <a:gd name="T73" fmla="*/ 252 h 420"/>
                    <a:gd name="T74" fmla="*/ 86 w 246"/>
                    <a:gd name="T75" fmla="*/ 232 h 420"/>
                    <a:gd name="T76" fmla="*/ 103 w 246"/>
                    <a:gd name="T77" fmla="*/ 214 h 420"/>
                    <a:gd name="T78" fmla="*/ 108 w 246"/>
                    <a:gd name="T79" fmla="*/ 171 h 420"/>
                    <a:gd name="T80" fmla="*/ 85 w 246"/>
                    <a:gd name="T81" fmla="*/ 184 h 420"/>
                    <a:gd name="T82" fmla="*/ 51 w 246"/>
                    <a:gd name="T83" fmla="*/ 199 h 420"/>
                    <a:gd name="T84" fmla="*/ 34 w 246"/>
                    <a:gd name="T85" fmla="*/ 218 h 420"/>
                    <a:gd name="T86" fmla="*/ 0 w 246"/>
                    <a:gd name="T87" fmla="*/ 205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46" h="420">
                      <a:moveTo>
                        <a:pt x="0" y="205"/>
                      </a:moveTo>
                      <a:lnTo>
                        <a:pt x="9" y="209"/>
                      </a:lnTo>
                      <a:lnTo>
                        <a:pt x="21" y="209"/>
                      </a:lnTo>
                      <a:lnTo>
                        <a:pt x="34" y="203"/>
                      </a:lnTo>
                      <a:lnTo>
                        <a:pt x="37" y="196"/>
                      </a:lnTo>
                      <a:lnTo>
                        <a:pt x="30" y="192"/>
                      </a:lnTo>
                      <a:lnTo>
                        <a:pt x="16" y="190"/>
                      </a:lnTo>
                      <a:lnTo>
                        <a:pt x="16" y="184"/>
                      </a:lnTo>
                      <a:lnTo>
                        <a:pt x="16" y="179"/>
                      </a:lnTo>
                      <a:lnTo>
                        <a:pt x="37" y="175"/>
                      </a:lnTo>
                      <a:lnTo>
                        <a:pt x="37" y="172"/>
                      </a:lnTo>
                      <a:lnTo>
                        <a:pt x="51" y="171"/>
                      </a:lnTo>
                      <a:lnTo>
                        <a:pt x="46" y="167"/>
                      </a:lnTo>
                      <a:lnTo>
                        <a:pt x="44" y="161"/>
                      </a:lnTo>
                      <a:lnTo>
                        <a:pt x="51" y="157"/>
                      </a:lnTo>
                      <a:lnTo>
                        <a:pt x="66" y="160"/>
                      </a:lnTo>
                      <a:lnTo>
                        <a:pt x="68" y="156"/>
                      </a:lnTo>
                      <a:lnTo>
                        <a:pt x="83" y="155"/>
                      </a:lnTo>
                      <a:lnTo>
                        <a:pt x="71" y="151"/>
                      </a:lnTo>
                      <a:lnTo>
                        <a:pt x="58" y="151"/>
                      </a:lnTo>
                      <a:lnTo>
                        <a:pt x="53" y="149"/>
                      </a:lnTo>
                      <a:lnTo>
                        <a:pt x="59" y="143"/>
                      </a:lnTo>
                      <a:lnTo>
                        <a:pt x="67" y="139"/>
                      </a:lnTo>
                      <a:lnTo>
                        <a:pt x="68" y="137"/>
                      </a:lnTo>
                      <a:lnTo>
                        <a:pt x="54" y="124"/>
                      </a:lnTo>
                      <a:lnTo>
                        <a:pt x="44" y="124"/>
                      </a:lnTo>
                      <a:lnTo>
                        <a:pt x="45" y="122"/>
                      </a:lnTo>
                      <a:lnTo>
                        <a:pt x="54" y="117"/>
                      </a:lnTo>
                      <a:lnTo>
                        <a:pt x="43" y="106"/>
                      </a:lnTo>
                      <a:lnTo>
                        <a:pt x="45" y="90"/>
                      </a:lnTo>
                      <a:lnTo>
                        <a:pt x="66" y="85"/>
                      </a:lnTo>
                      <a:lnTo>
                        <a:pt x="48" y="70"/>
                      </a:lnTo>
                      <a:lnTo>
                        <a:pt x="47" y="42"/>
                      </a:lnTo>
                      <a:lnTo>
                        <a:pt x="48" y="6"/>
                      </a:lnTo>
                      <a:lnTo>
                        <a:pt x="66" y="0"/>
                      </a:lnTo>
                      <a:lnTo>
                        <a:pt x="68" y="30"/>
                      </a:lnTo>
                      <a:lnTo>
                        <a:pt x="78" y="64"/>
                      </a:lnTo>
                      <a:lnTo>
                        <a:pt x="102" y="97"/>
                      </a:lnTo>
                      <a:lnTo>
                        <a:pt x="109" y="117"/>
                      </a:lnTo>
                      <a:lnTo>
                        <a:pt x="133" y="155"/>
                      </a:lnTo>
                      <a:lnTo>
                        <a:pt x="140" y="175"/>
                      </a:lnTo>
                      <a:lnTo>
                        <a:pt x="139" y="199"/>
                      </a:lnTo>
                      <a:lnTo>
                        <a:pt x="137" y="207"/>
                      </a:lnTo>
                      <a:lnTo>
                        <a:pt x="147" y="221"/>
                      </a:lnTo>
                      <a:lnTo>
                        <a:pt x="164" y="217"/>
                      </a:lnTo>
                      <a:lnTo>
                        <a:pt x="178" y="193"/>
                      </a:lnTo>
                      <a:lnTo>
                        <a:pt x="179" y="167"/>
                      </a:lnTo>
                      <a:lnTo>
                        <a:pt x="179" y="149"/>
                      </a:lnTo>
                      <a:lnTo>
                        <a:pt x="189" y="123"/>
                      </a:lnTo>
                      <a:lnTo>
                        <a:pt x="205" y="113"/>
                      </a:lnTo>
                      <a:lnTo>
                        <a:pt x="219" y="110"/>
                      </a:lnTo>
                      <a:lnTo>
                        <a:pt x="234" y="120"/>
                      </a:lnTo>
                      <a:lnTo>
                        <a:pt x="238" y="137"/>
                      </a:lnTo>
                      <a:lnTo>
                        <a:pt x="246" y="168"/>
                      </a:lnTo>
                      <a:lnTo>
                        <a:pt x="244" y="196"/>
                      </a:lnTo>
                      <a:lnTo>
                        <a:pt x="236" y="229"/>
                      </a:lnTo>
                      <a:lnTo>
                        <a:pt x="229" y="239"/>
                      </a:lnTo>
                      <a:lnTo>
                        <a:pt x="226" y="248"/>
                      </a:lnTo>
                      <a:lnTo>
                        <a:pt x="220" y="254"/>
                      </a:lnTo>
                      <a:lnTo>
                        <a:pt x="209" y="269"/>
                      </a:lnTo>
                      <a:lnTo>
                        <a:pt x="203" y="275"/>
                      </a:lnTo>
                      <a:lnTo>
                        <a:pt x="190" y="275"/>
                      </a:lnTo>
                      <a:lnTo>
                        <a:pt x="186" y="270"/>
                      </a:lnTo>
                      <a:lnTo>
                        <a:pt x="180" y="268"/>
                      </a:lnTo>
                      <a:lnTo>
                        <a:pt x="180" y="281"/>
                      </a:lnTo>
                      <a:lnTo>
                        <a:pt x="178" y="288"/>
                      </a:lnTo>
                      <a:lnTo>
                        <a:pt x="181" y="295"/>
                      </a:lnTo>
                      <a:lnTo>
                        <a:pt x="192" y="293"/>
                      </a:lnTo>
                      <a:lnTo>
                        <a:pt x="192" y="306"/>
                      </a:lnTo>
                      <a:lnTo>
                        <a:pt x="193" y="306"/>
                      </a:lnTo>
                      <a:lnTo>
                        <a:pt x="192" y="315"/>
                      </a:lnTo>
                      <a:lnTo>
                        <a:pt x="192" y="322"/>
                      </a:lnTo>
                      <a:lnTo>
                        <a:pt x="202" y="323"/>
                      </a:lnTo>
                      <a:lnTo>
                        <a:pt x="206" y="311"/>
                      </a:lnTo>
                      <a:lnTo>
                        <a:pt x="206" y="326"/>
                      </a:lnTo>
                      <a:lnTo>
                        <a:pt x="209" y="339"/>
                      </a:lnTo>
                      <a:lnTo>
                        <a:pt x="173" y="394"/>
                      </a:lnTo>
                      <a:lnTo>
                        <a:pt x="150" y="420"/>
                      </a:lnTo>
                      <a:lnTo>
                        <a:pt x="126" y="418"/>
                      </a:lnTo>
                      <a:lnTo>
                        <a:pt x="159" y="378"/>
                      </a:lnTo>
                      <a:lnTo>
                        <a:pt x="173" y="351"/>
                      </a:lnTo>
                      <a:lnTo>
                        <a:pt x="174" y="331"/>
                      </a:lnTo>
                      <a:lnTo>
                        <a:pt x="171" y="309"/>
                      </a:lnTo>
                      <a:lnTo>
                        <a:pt x="158" y="306"/>
                      </a:lnTo>
                      <a:lnTo>
                        <a:pt x="141" y="310"/>
                      </a:lnTo>
                      <a:lnTo>
                        <a:pt x="130" y="322"/>
                      </a:lnTo>
                      <a:lnTo>
                        <a:pt x="122" y="343"/>
                      </a:lnTo>
                      <a:lnTo>
                        <a:pt x="109" y="367"/>
                      </a:lnTo>
                      <a:lnTo>
                        <a:pt x="106" y="377"/>
                      </a:lnTo>
                      <a:lnTo>
                        <a:pt x="98" y="381"/>
                      </a:lnTo>
                      <a:lnTo>
                        <a:pt x="71" y="385"/>
                      </a:lnTo>
                      <a:lnTo>
                        <a:pt x="67" y="373"/>
                      </a:lnTo>
                      <a:lnTo>
                        <a:pt x="58" y="364"/>
                      </a:lnTo>
                      <a:lnTo>
                        <a:pt x="58" y="351"/>
                      </a:lnTo>
                      <a:lnTo>
                        <a:pt x="60" y="348"/>
                      </a:lnTo>
                      <a:lnTo>
                        <a:pt x="74" y="347"/>
                      </a:lnTo>
                      <a:lnTo>
                        <a:pt x="64" y="340"/>
                      </a:lnTo>
                      <a:lnTo>
                        <a:pt x="68" y="330"/>
                      </a:lnTo>
                      <a:lnTo>
                        <a:pt x="64" y="320"/>
                      </a:lnTo>
                      <a:lnTo>
                        <a:pt x="74" y="311"/>
                      </a:lnTo>
                      <a:lnTo>
                        <a:pt x="82" y="310"/>
                      </a:lnTo>
                      <a:lnTo>
                        <a:pt x="90" y="312"/>
                      </a:lnTo>
                      <a:lnTo>
                        <a:pt x="85" y="302"/>
                      </a:lnTo>
                      <a:lnTo>
                        <a:pt x="86" y="293"/>
                      </a:lnTo>
                      <a:lnTo>
                        <a:pt x="86" y="283"/>
                      </a:lnTo>
                      <a:lnTo>
                        <a:pt x="99" y="278"/>
                      </a:lnTo>
                      <a:lnTo>
                        <a:pt x="82" y="271"/>
                      </a:lnTo>
                      <a:lnTo>
                        <a:pt x="78" y="260"/>
                      </a:lnTo>
                      <a:lnTo>
                        <a:pt x="71" y="250"/>
                      </a:lnTo>
                      <a:lnTo>
                        <a:pt x="60" y="254"/>
                      </a:lnTo>
                      <a:lnTo>
                        <a:pt x="46" y="252"/>
                      </a:lnTo>
                      <a:lnTo>
                        <a:pt x="61" y="247"/>
                      </a:lnTo>
                      <a:lnTo>
                        <a:pt x="74" y="236"/>
                      </a:lnTo>
                      <a:lnTo>
                        <a:pt x="86" y="232"/>
                      </a:lnTo>
                      <a:lnTo>
                        <a:pt x="99" y="232"/>
                      </a:lnTo>
                      <a:lnTo>
                        <a:pt x="92" y="219"/>
                      </a:lnTo>
                      <a:lnTo>
                        <a:pt x="103" y="214"/>
                      </a:lnTo>
                      <a:lnTo>
                        <a:pt x="100" y="201"/>
                      </a:lnTo>
                      <a:lnTo>
                        <a:pt x="111" y="193"/>
                      </a:lnTo>
                      <a:lnTo>
                        <a:pt x="108" y="171"/>
                      </a:lnTo>
                      <a:lnTo>
                        <a:pt x="103" y="156"/>
                      </a:lnTo>
                      <a:lnTo>
                        <a:pt x="93" y="167"/>
                      </a:lnTo>
                      <a:lnTo>
                        <a:pt x="85" y="184"/>
                      </a:lnTo>
                      <a:lnTo>
                        <a:pt x="75" y="195"/>
                      </a:lnTo>
                      <a:lnTo>
                        <a:pt x="64" y="206"/>
                      </a:lnTo>
                      <a:lnTo>
                        <a:pt x="51" y="199"/>
                      </a:lnTo>
                      <a:lnTo>
                        <a:pt x="47" y="195"/>
                      </a:lnTo>
                      <a:lnTo>
                        <a:pt x="42" y="208"/>
                      </a:lnTo>
                      <a:lnTo>
                        <a:pt x="34" y="218"/>
                      </a:lnTo>
                      <a:lnTo>
                        <a:pt x="14" y="221"/>
                      </a:lnTo>
                      <a:lnTo>
                        <a:pt x="0" y="219"/>
                      </a:lnTo>
                      <a:lnTo>
                        <a:pt x="0" y="205"/>
                      </a:lnTo>
                      <a:close/>
                    </a:path>
                  </a:pathLst>
                </a:custGeom>
                <a:solidFill>
                  <a:srgbClr val="804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56" name="Freeform 133"/>
                <p:cNvSpPr>
                  <a:spLocks/>
                </p:cNvSpPr>
                <p:nvPr/>
              </p:nvSpPr>
              <p:spPr bwMode="auto">
                <a:xfrm>
                  <a:off x="6969" y="1817"/>
                  <a:ext cx="15" cy="18"/>
                </a:xfrm>
                <a:custGeom>
                  <a:avLst/>
                  <a:gdLst>
                    <a:gd name="T0" fmla="*/ 0 w 31"/>
                    <a:gd name="T1" fmla="*/ 9 h 37"/>
                    <a:gd name="T2" fmla="*/ 7 w 31"/>
                    <a:gd name="T3" fmla="*/ 10 h 37"/>
                    <a:gd name="T4" fmla="*/ 16 w 31"/>
                    <a:gd name="T5" fmla="*/ 9 h 37"/>
                    <a:gd name="T6" fmla="*/ 21 w 31"/>
                    <a:gd name="T7" fmla="*/ 6 h 37"/>
                    <a:gd name="T8" fmla="*/ 23 w 31"/>
                    <a:gd name="T9" fmla="*/ 0 h 37"/>
                    <a:gd name="T10" fmla="*/ 31 w 31"/>
                    <a:gd name="T11" fmla="*/ 1 h 37"/>
                    <a:gd name="T12" fmla="*/ 27 w 31"/>
                    <a:gd name="T13" fmla="*/ 14 h 37"/>
                    <a:gd name="T14" fmla="*/ 27 w 31"/>
                    <a:gd name="T15" fmla="*/ 20 h 37"/>
                    <a:gd name="T16" fmla="*/ 27 w 31"/>
                    <a:gd name="T17" fmla="*/ 31 h 37"/>
                    <a:gd name="T18" fmla="*/ 23 w 31"/>
                    <a:gd name="T19" fmla="*/ 37 h 37"/>
                    <a:gd name="T20" fmla="*/ 20 w 31"/>
                    <a:gd name="T21" fmla="*/ 37 h 37"/>
                    <a:gd name="T22" fmla="*/ 16 w 31"/>
                    <a:gd name="T23" fmla="*/ 32 h 37"/>
                    <a:gd name="T24" fmla="*/ 12 w 31"/>
                    <a:gd name="T25" fmla="*/ 29 h 37"/>
                    <a:gd name="T26" fmla="*/ 20 w 31"/>
                    <a:gd name="T27" fmla="*/ 25 h 37"/>
                    <a:gd name="T28" fmla="*/ 18 w 31"/>
                    <a:gd name="T29" fmla="*/ 20 h 37"/>
                    <a:gd name="T30" fmla="*/ 5 w 31"/>
                    <a:gd name="T31" fmla="*/ 20 h 37"/>
                    <a:gd name="T32" fmla="*/ 0 w 31"/>
                    <a:gd name="T33" fmla="*/ 9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 h="37">
                      <a:moveTo>
                        <a:pt x="0" y="9"/>
                      </a:moveTo>
                      <a:lnTo>
                        <a:pt x="7" y="10"/>
                      </a:lnTo>
                      <a:lnTo>
                        <a:pt x="16" y="9"/>
                      </a:lnTo>
                      <a:lnTo>
                        <a:pt x="21" y="6"/>
                      </a:lnTo>
                      <a:lnTo>
                        <a:pt x="23" y="0"/>
                      </a:lnTo>
                      <a:lnTo>
                        <a:pt x="31" y="1"/>
                      </a:lnTo>
                      <a:lnTo>
                        <a:pt x="27" y="14"/>
                      </a:lnTo>
                      <a:lnTo>
                        <a:pt x="27" y="20"/>
                      </a:lnTo>
                      <a:lnTo>
                        <a:pt x="27" y="31"/>
                      </a:lnTo>
                      <a:lnTo>
                        <a:pt x="23" y="37"/>
                      </a:lnTo>
                      <a:lnTo>
                        <a:pt x="20" y="37"/>
                      </a:lnTo>
                      <a:lnTo>
                        <a:pt x="16" y="32"/>
                      </a:lnTo>
                      <a:lnTo>
                        <a:pt x="12" y="29"/>
                      </a:lnTo>
                      <a:lnTo>
                        <a:pt x="20" y="25"/>
                      </a:lnTo>
                      <a:lnTo>
                        <a:pt x="18" y="20"/>
                      </a:lnTo>
                      <a:lnTo>
                        <a:pt x="5" y="20"/>
                      </a:lnTo>
                      <a:lnTo>
                        <a:pt x="0" y="9"/>
                      </a:lnTo>
                      <a:close/>
                    </a:path>
                  </a:pathLst>
                </a:custGeom>
                <a:solidFill>
                  <a:srgbClr val="804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57" name="Freeform 134"/>
                <p:cNvSpPr>
                  <a:spLocks/>
                </p:cNvSpPr>
                <p:nvPr/>
              </p:nvSpPr>
              <p:spPr bwMode="auto">
                <a:xfrm>
                  <a:off x="6991" y="1884"/>
                  <a:ext cx="37" cy="19"/>
                </a:xfrm>
                <a:custGeom>
                  <a:avLst/>
                  <a:gdLst>
                    <a:gd name="T0" fmla="*/ 0 w 73"/>
                    <a:gd name="T1" fmla="*/ 20 h 38"/>
                    <a:gd name="T2" fmla="*/ 13 w 73"/>
                    <a:gd name="T3" fmla="*/ 18 h 38"/>
                    <a:gd name="T4" fmla="*/ 23 w 73"/>
                    <a:gd name="T5" fmla="*/ 19 h 38"/>
                    <a:gd name="T6" fmla="*/ 32 w 73"/>
                    <a:gd name="T7" fmla="*/ 14 h 38"/>
                    <a:gd name="T8" fmla="*/ 47 w 73"/>
                    <a:gd name="T9" fmla="*/ 7 h 38"/>
                    <a:gd name="T10" fmla="*/ 52 w 73"/>
                    <a:gd name="T11" fmla="*/ 2 h 38"/>
                    <a:gd name="T12" fmla="*/ 64 w 73"/>
                    <a:gd name="T13" fmla="*/ 0 h 38"/>
                    <a:gd name="T14" fmla="*/ 72 w 73"/>
                    <a:gd name="T15" fmla="*/ 0 h 38"/>
                    <a:gd name="T16" fmla="*/ 73 w 73"/>
                    <a:gd name="T17" fmla="*/ 7 h 38"/>
                    <a:gd name="T18" fmla="*/ 64 w 73"/>
                    <a:gd name="T19" fmla="*/ 8 h 38"/>
                    <a:gd name="T20" fmla="*/ 54 w 73"/>
                    <a:gd name="T21" fmla="*/ 20 h 38"/>
                    <a:gd name="T22" fmla="*/ 45 w 73"/>
                    <a:gd name="T23" fmla="*/ 27 h 38"/>
                    <a:gd name="T24" fmla="*/ 41 w 73"/>
                    <a:gd name="T25" fmla="*/ 34 h 38"/>
                    <a:gd name="T26" fmla="*/ 37 w 73"/>
                    <a:gd name="T27" fmla="*/ 37 h 38"/>
                    <a:gd name="T28" fmla="*/ 20 w 73"/>
                    <a:gd name="T29" fmla="*/ 38 h 38"/>
                    <a:gd name="T30" fmla="*/ 9 w 73"/>
                    <a:gd name="T31" fmla="*/ 38 h 38"/>
                    <a:gd name="T32" fmla="*/ 6 w 73"/>
                    <a:gd name="T33" fmla="*/ 31 h 38"/>
                    <a:gd name="T34" fmla="*/ 0 w 73"/>
                    <a:gd name="T35" fmla="*/ 2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 h="38">
                      <a:moveTo>
                        <a:pt x="0" y="20"/>
                      </a:moveTo>
                      <a:lnTo>
                        <a:pt x="13" y="18"/>
                      </a:lnTo>
                      <a:lnTo>
                        <a:pt x="23" y="19"/>
                      </a:lnTo>
                      <a:lnTo>
                        <a:pt x="32" y="14"/>
                      </a:lnTo>
                      <a:lnTo>
                        <a:pt x="47" y="7"/>
                      </a:lnTo>
                      <a:lnTo>
                        <a:pt x="52" y="2"/>
                      </a:lnTo>
                      <a:lnTo>
                        <a:pt x="64" y="0"/>
                      </a:lnTo>
                      <a:lnTo>
                        <a:pt x="72" y="0"/>
                      </a:lnTo>
                      <a:lnTo>
                        <a:pt x="73" y="7"/>
                      </a:lnTo>
                      <a:lnTo>
                        <a:pt x="64" y="8"/>
                      </a:lnTo>
                      <a:lnTo>
                        <a:pt x="54" y="20"/>
                      </a:lnTo>
                      <a:lnTo>
                        <a:pt x="45" y="27"/>
                      </a:lnTo>
                      <a:lnTo>
                        <a:pt x="41" y="34"/>
                      </a:lnTo>
                      <a:lnTo>
                        <a:pt x="37" y="37"/>
                      </a:lnTo>
                      <a:lnTo>
                        <a:pt x="20" y="38"/>
                      </a:lnTo>
                      <a:lnTo>
                        <a:pt x="9" y="38"/>
                      </a:lnTo>
                      <a:lnTo>
                        <a:pt x="6" y="31"/>
                      </a:lnTo>
                      <a:lnTo>
                        <a:pt x="0" y="20"/>
                      </a:lnTo>
                      <a:close/>
                    </a:path>
                  </a:pathLst>
                </a:custGeom>
                <a:solidFill>
                  <a:srgbClr val="804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58" name="Freeform 135"/>
                <p:cNvSpPr>
                  <a:spLocks/>
                </p:cNvSpPr>
                <p:nvPr/>
              </p:nvSpPr>
              <p:spPr bwMode="auto">
                <a:xfrm>
                  <a:off x="7108" y="1792"/>
                  <a:ext cx="14" cy="30"/>
                </a:xfrm>
                <a:custGeom>
                  <a:avLst/>
                  <a:gdLst>
                    <a:gd name="T0" fmla="*/ 3 w 27"/>
                    <a:gd name="T1" fmla="*/ 0 h 59"/>
                    <a:gd name="T2" fmla="*/ 0 w 27"/>
                    <a:gd name="T3" fmla="*/ 12 h 59"/>
                    <a:gd name="T4" fmla="*/ 1 w 27"/>
                    <a:gd name="T5" fmla="*/ 25 h 59"/>
                    <a:gd name="T6" fmla="*/ 9 w 27"/>
                    <a:gd name="T7" fmla="*/ 34 h 59"/>
                    <a:gd name="T8" fmla="*/ 16 w 27"/>
                    <a:gd name="T9" fmla="*/ 34 h 59"/>
                    <a:gd name="T10" fmla="*/ 18 w 27"/>
                    <a:gd name="T11" fmla="*/ 44 h 59"/>
                    <a:gd name="T12" fmla="*/ 15 w 27"/>
                    <a:gd name="T13" fmla="*/ 59 h 59"/>
                    <a:gd name="T14" fmla="*/ 25 w 27"/>
                    <a:gd name="T15" fmla="*/ 58 h 59"/>
                    <a:gd name="T16" fmla="*/ 27 w 27"/>
                    <a:gd name="T17" fmla="*/ 46 h 59"/>
                    <a:gd name="T18" fmla="*/ 26 w 27"/>
                    <a:gd name="T19" fmla="*/ 31 h 59"/>
                    <a:gd name="T20" fmla="*/ 18 w 27"/>
                    <a:gd name="T21" fmla="*/ 23 h 59"/>
                    <a:gd name="T22" fmla="*/ 12 w 27"/>
                    <a:gd name="T23" fmla="*/ 23 h 59"/>
                    <a:gd name="T24" fmla="*/ 7 w 27"/>
                    <a:gd name="T25" fmla="*/ 18 h 59"/>
                    <a:gd name="T26" fmla="*/ 3 w 27"/>
                    <a:gd name="T27"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 h="59">
                      <a:moveTo>
                        <a:pt x="3" y="0"/>
                      </a:moveTo>
                      <a:lnTo>
                        <a:pt x="0" y="12"/>
                      </a:lnTo>
                      <a:lnTo>
                        <a:pt x="1" y="25"/>
                      </a:lnTo>
                      <a:lnTo>
                        <a:pt x="9" y="34"/>
                      </a:lnTo>
                      <a:lnTo>
                        <a:pt x="16" y="34"/>
                      </a:lnTo>
                      <a:lnTo>
                        <a:pt x="18" y="44"/>
                      </a:lnTo>
                      <a:lnTo>
                        <a:pt x="15" y="59"/>
                      </a:lnTo>
                      <a:lnTo>
                        <a:pt x="25" y="58"/>
                      </a:lnTo>
                      <a:lnTo>
                        <a:pt x="27" y="46"/>
                      </a:lnTo>
                      <a:lnTo>
                        <a:pt x="26" y="31"/>
                      </a:lnTo>
                      <a:lnTo>
                        <a:pt x="18" y="23"/>
                      </a:lnTo>
                      <a:lnTo>
                        <a:pt x="12" y="23"/>
                      </a:lnTo>
                      <a:lnTo>
                        <a:pt x="7" y="18"/>
                      </a:lnTo>
                      <a:lnTo>
                        <a:pt x="3" y="0"/>
                      </a:lnTo>
                      <a:close/>
                    </a:path>
                  </a:pathLst>
                </a:custGeom>
                <a:solidFill>
                  <a:srgbClr val="603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59" name="Freeform 136"/>
                <p:cNvSpPr>
                  <a:spLocks/>
                </p:cNvSpPr>
                <p:nvPr/>
              </p:nvSpPr>
              <p:spPr bwMode="auto">
                <a:xfrm>
                  <a:off x="7115" y="1779"/>
                  <a:ext cx="15" cy="47"/>
                </a:xfrm>
                <a:custGeom>
                  <a:avLst/>
                  <a:gdLst>
                    <a:gd name="T0" fmla="*/ 0 w 31"/>
                    <a:gd name="T1" fmla="*/ 10 h 93"/>
                    <a:gd name="T2" fmla="*/ 7 w 31"/>
                    <a:gd name="T3" fmla="*/ 0 h 93"/>
                    <a:gd name="T4" fmla="*/ 14 w 31"/>
                    <a:gd name="T5" fmla="*/ 2 h 93"/>
                    <a:gd name="T6" fmla="*/ 19 w 31"/>
                    <a:gd name="T7" fmla="*/ 6 h 93"/>
                    <a:gd name="T8" fmla="*/ 28 w 31"/>
                    <a:gd name="T9" fmla="*/ 22 h 93"/>
                    <a:gd name="T10" fmla="*/ 31 w 31"/>
                    <a:gd name="T11" fmla="*/ 47 h 93"/>
                    <a:gd name="T12" fmla="*/ 30 w 31"/>
                    <a:gd name="T13" fmla="*/ 65 h 93"/>
                    <a:gd name="T14" fmla="*/ 26 w 31"/>
                    <a:gd name="T15" fmla="*/ 83 h 93"/>
                    <a:gd name="T16" fmla="*/ 8 w 31"/>
                    <a:gd name="T17" fmla="*/ 93 h 93"/>
                    <a:gd name="T18" fmla="*/ 20 w 31"/>
                    <a:gd name="T19" fmla="*/ 83 h 93"/>
                    <a:gd name="T20" fmla="*/ 26 w 31"/>
                    <a:gd name="T21" fmla="*/ 63 h 93"/>
                    <a:gd name="T22" fmla="*/ 23 w 31"/>
                    <a:gd name="T23" fmla="*/ 43 h 93"/>
                    <a:gd name="T24" fmla="*/ 21 w 31"/>
                    <a:gd name="T25" fmla="*/ 22 h 93"/>
                    <a:gd name="T26" fmla="*/ 15 w 31"/>
                    <a:gd name="T27" fmla="*/ 15 h 93"/>
                    <a:gd name="T28" fmla="*/ 0 w 31"/>
                    <a:gd name="T29" fmla="*/ 10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 h="93">
                      <a:moveTo>
                        <a:pt x="0" y="10"/>
                      </a:moveTo>
                      <a:lnTo>
                        <a:pt x="7" y="0"/>
                      </a:lnTo>
                      <a:lnTo>
                        <a:pt x="14" y="2"/>
                      </a:lnTo>
                      <a:lnTo>
                        <a:pt x="19" y="6"/>
                      </a:lnTo>
                      <a:lnTo>
                        <a:pt x="28" y="22"/>
                      </a:lnTo>
                      <a:lnTo>
                        <a:pt x="31" y="47"/>
                      </a:lnTo>
                      <a:lnTo>
                        <a:pt x="30" y="65"/>
                      </a:lnTo>
                      <a:lnTo>
                        <a:pt x="26" y="83"/>
                      </a:lnTo>
                      <a:lnTo>
                        <a:pt x="8" y="93"/>
                      </a:lnTo>
                      <a:lnTo>
                        <a:pt x="20" y="83"/>
                      </a:lnTo>
                      <a:lnTo>
                        <a:pt x="26" y="63"/>
                      </a:lnTo>
                      <a:lnTo>
                        <a:pt x="23" y="43"/>
                      </a:lnTo>
                      <a:lnTo>
                        <a:pt x="21" y="22"/>
                      </a:lnTo>
                      <a:lnTo>
                        <a:pt x="15" y="15"/>
                      </a:lnTo>
                      <a:lnTo>
                        <a:pt x="0" y="10"/>
                      </a:lnTo>
                      <a:close/>
                    </a:path>
                  </a:pathLst>
                </a:custGeom>
                <a:solidFill>
                  <a:srgbClr val="603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60" name="Freeform 137"/>
                <p:cNvSpPr>
                  <a:spLocks/>
                </p:cNvSpPr>
                <p:nvPr/>
              </p:nvSpPr>
              <p:spPr bwMode="auto">
                <a:xfrm>
                  <a:off x="6949" y="1674"/>
                  <a:ext cx="193" cy="176"/>
                </a:xfrm>
                <a:custGeom>
                  <a:avLst/>
                  <a:gdLst>
                    <a:gd name="T0" fmla="*/ 8 w 385"/>
                    <a:gd name="T1" fmla="*/ 152 h 354"/>
                    <a:gd name="T2" fmla="*/ 30 w 385"/>
                    <a:gd name="T3" fmla="*/ 131 h 354"/>
                    <a:gd name="T4" fmla="*/ 76 w 385"/>
                    <a:gd name="T5" fmla="*/ 109 h 354"/>
                    <a:gd name="T6" fmla="*/ 100 w 385"/>
                    <a:gd name="T7" fmla="*/ 97 h 354"/>
                    <a:gd name="T8" fmla="*/ 144 w 385"/>
                    <a:gd name="T9" fmla="*/ 83 h 354"/>
                    <a:gd name="T10" fmla="*/ 178 w 385"/>
                    <a:gd name="T11" fmla="*/ 68 h 354"/>
                    <a:gd name="T12" fmla="*/ 200 w 385"/>
                    <a:gd name="T13" fmla="*/ 54 h 354"/>
                    <a:gd name="T14" fmla="*/ 169 w 385"/>
                    <a:gd name="T15" fmla="*/ 82 h 354"/>
                    <a:gd name="T16" fmla="*/ 188 w 385"/>
                    <a:gd name="T17" fmla="*/ 82 h 354"/>
                    <a:gd name="T18" fmla="*/ 186 w 385"/>
                    <a:gd name="T19" fmla="*/ 106 h 354"/>
                    <a:gd name="T20" fmla="*/ 196 w 385"/>
                    <a:gd name="T21" fmla="*/ 134 h 354"/>
                    <a:gd name="T22" fmla="*/ 208 w 385"/>
                    <a:gd name="T23" fmla="*/ 159 h 354"/>
                    <a:gd name="T24" fmla="*/ 225 w 385"/>
                    <a:gd name="T25" fmla="*/ 178 h 354"/>
                    <a:gd name="T26" fmla="*/ 227 w 385"/>
                    <a:gd name="T27" fmla="*/ 193 h 354"/>
                    <a:gd name="T28" fmla="*/ 237 w 385"/>
                    <a:gd name="T29" fmla="*/ 207 h 354"/>
                    <a:gd name="T30" fmla="*/ 251 w 385"/>
                    <a:gd name="T31" fmla="*/ 229 h 354"/>
                    <a:gd name="T32" fmla="*/ 258 w 385"/>
                    <a:gd name="T33" fmla="*/ 246 h 354"/>
                    <a:gd name="T34" fmla="*/ 261 w 385"/>
                    <a:gd name="T35" fmla="*/ 263 h 354"/>
                    <a:gd name="T36" fmla="*/ 261 w 385"/>
                    <a:gd name="T37" fmla="*/ 281 h 354"/>
                    <a:gd name="T38" fmla="*/ 258 w 385"/>
                    <a:gd name="T39" fmla="*/ 287 h 354"/>
                    <a:gd name="T40" fmla="*/ 272 w 385"/>
                    <a:gd name="T41" fmla="*/ 301 h 354"/>
                    <a:gd name="T42" fmla="*/ 291 w 385"/>
                    <a:gd name="T43" fmla="*/ 296 h 354"/>
                    <a:gd name="T44" fmla="*/ 302 w 385"/>
                    <a:gd name="T45" fmla="*/ 273 h 354"/>
                    <a:gd name="T46" fmla="*/ 304 w 385"/>
                    <a:gd name="T47" fmla="*/ 246 h 354"/>
                    <a:gd name="T48" fmla="*/ 308 w 385"/>
                    <a:gd name="T49" fmla="*/ 221 h 354"/>
                    <a:gd name="T50" fmla="*/ 320 w 385"/>
                    <a:gd name="T51" fmla="*/ 200 h 354"/>
                    <a:gd name="T52" fmla="*/ 338 w 385"/>
                    <a:gd name="T53" fmla="*/ 192 h 354"/>
                    <a:gd name="T54" fmla="*/ 356 w 385"/>
                    <a:gd name="T55" fmla="*/ 199 h 354"/>
                    <a:gd name="T56" fmla="*/ 361 w 385"/>
                    <a:gd name="T57" fmla="*/ 215 h 354"/>
                    <a:gd name="T58" fmla="*/ 365 w 385"/>
                    <a:gd name="T59" fmla="*/ 233 h 354"/>
                    <a:gd name="T60" fmla="*/ 368 w 385"/>
                    <a:gd name="T61" fmla="*/ 248 h 354"/>
                    <a:gd name="T62" fmla="*/ 368 w 385"/>
                    <a:gd name="T63" fmla="*/ 269 h 354"/>
                    <a:gd name="T64" fmla="*/ 365 w 385"/>
                    <a:gd name="T65" fmla="*/ 288 h 354"/>
                    <a:gd name="T66" fmla="*/ 359 w 385"/>
                    <a:gd name="T67" fmla="*/ 307 h 354"/>
                    <a:gd name="T68" fmla="*/ 350 w 385"/>
                    <a:gd name="T69" fmla="*/ 324 h 354"/>
                    <a:gd name="T70" fmla="*/ 361 w 385"/>
                    <a:gd name="T71" fmla="*/ 354 h 354"/>
                    <a:gd name="T72" fmla="*/ 379 w 385"/>
                    <a:gd name="T73" fmla="*/ 323 h 354"/>
                    <a:gd name="T74" fmla="*/ 381 w 385"/>
                    <a:gd name="T75" fmla="*/ 295 h 354"/>
                    <a:gd name="T76" fmla="*/ 379 w 385"/>
                    <a:gd name="T77" fmla="*/ 247 h 354"/>
                    <a:gd name="T78" fmla="*/ 385 w 385"/>
                    <a:gd name="T79" fmla="*/ 217 h 354"/>
                    <a:gd name="T80" fmla="*/ 385 w 385"/>
                    <a:gd name="T81" fmla="*/ 168 h 354"/>
                    <a:gd name="T82" fmla="*/ 379 w 385"/>
                    <a:gd name="T83" fmla="*/ 120 h 354"/>
                    <a:gd name="T84" fmla="*/ 372 w 385"/>
                    <a:gd name="T85" fmla="*/ 82 h 354"/>
                    <a:gd name="T86" fmla="*/ 353 w 385"/>
                    <a:gd name="T87" fmla="*/ 54 h 354"/>
                    <a:gd name="T88" fmla="*/ 330 w 385"/>
                    <a:gd name="T89" fmla="*/ 33 h 354"/>
                    <a:gd name="T90" fmla="*/ 295 w 385"/>
                    <a:gd name="T91" fmla="*/ 17 h 354"/>
                    <a:gd name="T92" fmla="*/ 269 w 385"/>
                    <a:gd name="T93" fmla="*/ 13 h 354"/>
                    <a:gd name="T94" fmla="*/ 250 w 385"/>
                    <a:gd name="T95" fmla="*/ 14 h 354"/>
                    <a:gd name="T96" fmla="*/ 226 w 385"/>
                    <a:gd name="T97" fmla="*/ 2 h 354"/>
                    <a:gd name="T98" fmla="*/ 192 w 385"/>
                    <a:gd name="T99" fmla="*/ 0 h 354"/>
                    <a:gd name="T100" fmla="*/ 131 w 385"/>
                    <a:gd name="T101" fmla="*/ 14 h 354"/>
                    <a:gd name="T102" fmla="*/ 89 w 385"/>
                    <a:gd name="T103" fmla="*/ 27 h 354"/>
                    <a:gd name="T104" fmla="*/ 54 w 385"/>
                    <a:gd name="T105" fmla="*/ 40 h 354"/>
                    <a:gd name="T106" fmla="*/ 30 w 385"/>
                    <a:gd name="T107" fmla="*/ 62 h 354"/>
                    <a:gd name="T108" fmla="*/ 10 w 385"/>
                    <a:gd name="T109" fmla="*/ 89 h 354"/>
                    <a:gd name="T110" fmla="*/ 0 w 385"/>
                    <a:gd name="T111" fmla="*/ 124 h 354"/>
                    <a:gd name="T112" fmla="*/ 8 w 385"/>
                    <a:gd name="T113" fmla="*/ 152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85" h="354">
                      <a:moveTo>
                        <a:pt x="8" y="152"/>
                      </a:moveTo>
                      <a:lnTo>
                        <a:pt x="30" y="131"/>
                      </a:lnTo>
                      <a:lnTo>
                        <a:pt x="76" y="109"/>
                      </a:lnTo>
                      <a:lnTo>
                        <a:pt x="100" y="97"/>
                      </a:lnTo>
                      <a:lnTo>
                        <a:pt x="144" y="83"/>
                      </a:lnTo>
                      <a:lnTo>
                        <a:pt x="178" y="68"/>
                      </a:lnTo>
                      <a:lnTo>
                        <a:pt x="200" y="54"/>
                      </a:lnTo>
                      <a:lnTo>
                        <a:pt x="169" y="82"/>
                      </a:lnTo>
                      <a:lnTo>
                        <a:pt x="188" y="82"/>
                      </a:lnTo>
                      <a:lnTo>
                        <a:pt x="186" y="106"/>
                      </a:lnTo>
                      <a:lnTo>
                        <a:pt x="196" y="134"/>
                      </a:lnTo>
                      <a:lnTo>
                        <a:pt x="208" y="159"/>
                      </a:lnTo>
                      <a:lnTo>
                        <a:pt x="225" y="178"/>
                      </a:lnTo>
                      <a:lnTo>
                        <a:pt x="227" y="193"/>
                      </a:lnTo>
                      <a:lnTo>
                        <a:pt x="237" y="207"/>
                      </a:lnTo>
                      <a:lnTo>
                        <a:pt x="251" y="229"/>
                      </a:lnTo>
                      <a:lnTo>
                        <a:pt x="258" y="246"/>
                      </a:lnTo>
                      <a:lnTo>
                        <a:pt x="261" y="263"/>
                      </a:lnTo>
                      <a:lnTo>
                        <a:pt x="261" y="281"/>
                      </a:lnTo>
                      <a:lnTo>
                        <a:pt x="258" y="287"/>
                      </a:lnTo>
                      <a:lnTo>
                        <a:pt x="272" y="301"/>
                      </a:lnTo>
                      <a:lnTo>
                        <a:pt x="291" y="296"/>
                      </a:lnTo>
                      <a:lnTo>
                        <a:pt x="302" y="273"/>
                      </a:lnTo>
                      <a:lnTo>
                        <a:pt x="304" y="246"/>
                      </a:lnTo>
                      <a:lnTo>
                        <a:pt x="308" y="221"/>
                      </a:lnTo>
                      <a:lnTo>
                        <a:pt x="320" y="200"/>
                      </a:lnTo>
                      <a:lnTo>
                        <a:pt x="338" y="192"/>
                      </a:lnTo>
                      <a:lnTo>
                        <a:pt x="356" y="199"/>
                      </a:lnTo>
                      <a:lnTo>
                        <a:pt x="361" y="215"/>
                      </a:lnTo>
                      <a:lnTo>
                        <a:pt x="365" y="233"/>
                      </a:lnTo>
                      <a:lnTo>
                        <a:pt x="368" y="248"/>
                      </a:lnTo>
                      <a:lnTo>
                        <a:pt x="368" y="269"/>
                      </a:lnTo>
                      <a:lnTo>
                        <a:pt x="365" y="288"/>
                      </a:lnTo>
                      <a:lnTo>
                        <a:pt x="359" y="307"/>
                      </a:lnTo>
                      <a:lnTo>
                        <a:pt x="350" y="324"/>
                      </a:lnTo>
                      <a:lnTo>
                        <a:pt x="361" y="354"/>
                      </a:lnTo>
                      <a:lnTo>
                        <a:pt x="379" y="323"/>
                      </a:lnTo>
                      <a:lnTo>
                        <a:pt x="381" y="295"/>
                      </a:lnTo>
                      <a:lnTo>
                        <a:pt x="379" y="247"/>
                      </a:lnTo>
                      <a:lnTo>
                        <a:pt x="385" y="217"/>
                      </a:lnTo>
                      <a:lnTo>
                        <a:pt x="385" y="168"/>
                      </a:lnTo>
                      <a:lnTo>
                        <a:pt x="379" y="120"/>
                      </a:lnTo>
                      <a:lnTo>
                        <a:pt x="372" y="82"/>
                      </a:lnTo>
                      <a:lnTo>
                        <a:pt x="353" y="54"/>
                      </a:lnTo>
                      <a:lnTo>
                        <a:pt x="330" y="33"/>
                      </a:lnTo>
                      <a:lnTo>
                        <a:pt x="295" y="17"/>
                      </a:lnTo>
                      <a:lnTo>
                        <a:pt x="269" y="13"/>
                      </a:lnTo>
                      <a:lnTo>
                        <a:pt x="250" y="14"/>
                      </a:lnTo>
                      <a:lnTo>
                        <a:pt x="226" y="2"/>
                      </a:lnTo>
                      <a:lnTo>
                        <a:pt x="192" y="0"/>
                      </a:lnTo>
                      <a:lnTo>
                        <a:pt x="131" y="14"/>
                      </a:lnTo>
                      <a:lnTo>
                        <a:pt x="89" y="27"/>
                      </a:lnTo>
                      <a:lnTo>
                        <a:pt x="54" y="40"/>
                      </a:lnTo>
                      <a:lnTo>
                        <a:pt x="30" y="62"/>
                      </a:lnTo>
                      <a:lnTo>
                        <a:pt x="10" y="89"/>
                      </a:lnTo>
                      <a:lnTo>
                        <a:pt x="0" y="124"/>
                      </a:lnTo>
                      <a:lnTo>
                        <a:pt x="8" y="152"/>
                      </a:lnTo>
                      <a:close/>
                    </a:path>
                  </a:pathLst>
                </a:custGeom>
                <a:solidFill>
                  <a:srgbClr val="404040"/>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161" name="Freeform 138"/>
                <p:cNvSpPr>
                  <a:spLocks/>
                </p:cNvSpPr>
                <p:nvPr/>
              </p:nvSpPr>
              <p:spPr bwMode="auto">
                <a:xfrm>
                  <a:off x="6956" y="1676"/>
                  <a:ext cx="105" cy="51"/>
                </a:xfrm>
                <a:custGeom>
                  <a:avLst/>
                  <a:gdLst>
                    <a:gd name="T0" fmla="*/ 210 w 210"/>
                    <a:gd name="T1" fmla="*/ 8 h 101"/>
                    <a:gd name="T2" fmla="*/ 186 w 210"/>
                    <a:gd name="T3" fmla="*/ 31 h 101"/>
                    <a:gd name="T4" fmla="*/ 159 w 210"/>
                    <a:gd name="T5" fmla="*/ 53 h 101"/>
                    <a:gd name="T6" fmla="*/ 107 w 210"/>
                    <a:gd name="T7" fmla="*/ 70 h 101"/>
                    <a:gd name="T8" fmla="*/ 52 w 210"/>
                    <a:gd name="T9" fmla="*/ 76 h 101"/>
                    <a:gd name="T10" fmla="*/ 14 w 210"/>
                    <a:gd name="T11" fmla="*/ 89 h 101"/>
                    <a:gd name="T12" fmla="*/ 0 w 210"/>
                    <a:gd name="T13" fmla="*/ 101 h 101"/>
                    <a:gd name="T14" fmla="*/ 24 w 210"/>
                    <a:gd name="T15" fmla="*/ 77 h 101"/>
                    <a:gd name="T16" fmla="*/ 52 w 210"/>
                    <a:gd name="T17" fmla="*/ 62 h 101"/>
                    <a:gd name="T18" fmla="*/ 84 w 210"/>
                    <a:gd name="T19" fmla="*/ 48 h 101"/>
                    <a:gd name="T20" fmla="*/ 70 w 210"/>
                    <a:gd name="T21" fmla="*/ 48 h 101"/>
                    <a:gd name="T22" fmla="*/ 39 w 210"/>
                    <a:gd name="T23" fmla="*/ 55 h 101"/>
                    <a:gd name="T24" fmla="*/ 22 w 210"/>
                    <a:gd name="T25" fmla="*/ 63 h 101"/>
                    <a:gd name="T26" fmla="*/ 56 w 210"/>
                    <a:gd name="T27" fmla="*/ 42 h 101"/>
                    <a:gd name="T28" fmla="*/ 84 w 210"/>
                    <a:gd name="T29" fmla="*/ 31 h 101"/>
                    <a:gd name="T30" fmla="*/ 122 w 210"/>
                    <a:gd name="T31" fmla="*/ 21 h 101"/>
                    <a:gd name="T32" fmla="*/ 120 w 210"/>
                    <a:gd name="T33" fmla="*/ 15 h 101"/>
                    <a:gd name="T34" fmla="*/ 153 w 210"/>
                    <a:gd name="T35" fmla="*/ 11 h 101"/>
                    <a:gd name="T36" fmla="*/ 149 w 210"/>
                    <a:gd name="T37" fmla="*/ 7 h 101"/>
                    <a:gd name="T38" fmla="*/ 169 w 210"/>
                    <a:gd name="T39" fmla="*/ 1 h 101"/>
                    <a:gd name="T40" fmla="*/ 186 w 210"/>
                    <a:gd name="T41" fmla="*/ 0 h 101"/>
                    <a:gd name="T42" fmla="*/ 210 w 210"/>
                    <a:gd name="T43" fmla="*/ 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0" h="101">
                      <a:moveTo>
                        <a:pt x="210" y="8"/>
                      </a:moveTo>
                      <a:lnTo>
                        <a:pt x="186" y="31"/>
                      </a:lnTo>
                      <a:lnTo>
                        <a:pt x="159" y="53"/>
                      </a:lnTo>
                      <a:lnTo>
                        <a:pt x="107" y="70"/>
                      </a:lnTo>
                      <a:lnTo>
                        <a:pt x="52" y="76"/>
                      </a:lnTo>
                      <a:lnTo>
                        <a:pt x="14" y="89"/>
                      </a:lnTo>
                      <a:lnTo>
                        <a:pt x="0" y="101"/>
                      </a:lnTo>
                      <a:lnTo>
                        <a:pt x="24" y="77"/>
                      </a:lnTo>
                      <a:lnTo>
                        <a:pt x="52" y="62"/>
                      </a:lnTo>
                      <a:lnTo>
                        <a:pt x="84" y="48"/>
                      </a:lnTo>
                      <a:lnTo>
                        <a:pt x="70" y="48"/>
                      </a:lnTo>
                      <a:lnTo>
                        <a:pt x="39" y="55"/>
                      </a:lnTo>
                      <a:lnTo>
                        <a:pt x="22" y="63"/>
                      </a:lnTo>
                      <a:lnTo>
                        <a:pt x="56" y="42"/>
                      </a:lnTo>
                      <a:lnTo>
                        <a:pt x="84" y="31"/>
                      </a:lnTo>
                      <a:lnTo>
                        <a:pt x="122" y="21"/>
                      </a:lnTo>
                      <a:lnTo>
                        <a:pt x="120" y="15"/>
                      </a:lnTo>
                      <a:lnTo>
                        <a:pt x="153" y="11"/>
                      </a:lnTo>
                      <a:lnTo>
                        <a:pt x="149" y="7"/>
                      </a:lnTo>
                      <a:lnTo>
                        <a:pt x="169" y="1"/>
                      </a:lnTo>
                      <a:lnTo>
                        <a:pt x="186" y="0"/>
                      </a:lnTo>
                      <a:lnTo>
                        <a:pt x="210" y="8"/>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62" name="Freeform 139"/>
                <p:cNvSpPr>
                  <a:spLocks/>
                </p:cNvSpPr>
                <p:nvPr/>
              </p:nvSpPr>
              <p:spPr bwMode="auto">
                <a:xfrm>
                  <a:off x="7046" y="1683"/>
                  <a:ext cx="85" cy="97"/>
                </a:xfrm>
                <a:custGeom>
                  <a:avLst/>
                  <a:gdLst>
                    <a:gd name="T0" fmla="*/ 57 w 171"/>
                    <a:gd name="T1" fmla="*/ 0 h 193"/>
                    <a:gd name="T2" fmla="*/ 24 w 171"/>
                    <a:gd name="T3" fmla="*/ 27 h 193"/>
                    <a:gd name="T4" fmla="*/ 0 w 171"/>
                    <a:gd name="T5" fmla="*/ 49 h 193"/>
                    <a:gd name="T6" fmla="*/ 10 w 171"/>
                    <a:gd name="T7" fmla="*/ 46 h 193"/>
                    <a:gd name="T8" fmla="*/ 3 w 171"/>
                    <a:gd name="T9" fmla="*/ 58 h 193"/>
                    <a:gd name="T10" fmla="*/ 2 w 171"/>
                    <a:gd name="T11" fmla="*/ 72 h 193"/>
                    <a:gd name="T12" fmla="*/ 7 w 171"/>
                    <a:gd name="T13" fmla="*/ 93 h 193"/>
                    <a:gd name="T14" fmla="*/ 14 w 171"/>
                    <a:gd name="T15" fmla="*/ 118 h 193"/>
                    <a:gd name="T16" fmla="*/ 33 w 171"/>
                    <a:gd name="T17" fmla="*/ 132 h 193"/>
                    <a:gd name="T18" fmla="*/ 54 w 171"/>
                    <a:gd name="T19" fmla="*/ 159 h 193"/>
                    <a:gd name="T20" fmla="*/ 44 w 171"/>
                    <a:gd name="T21" fmla="*/ 124 h 193"/>
                    <a:gd name="T22" fmla="*/ 71 w 171"/>
                    <a:gd name="T23" fmla="*/ 132 h 193"/>
                    <a:gd name="T24" fmla="*/ 78 w 171"/>
                    <a:gd name="T25" fmla="*/ 151 h 193"/>
                    <a:gd name="T26" fmla="*/ 82 w 171"/>
                    <a:gd name="T27" fmla="*/ 193 h 193"/>
                    <a:gd name="T28" fmla="*/ 88 w 171"/>
                    <a:gd name="T29" fmla="*/ 159 h 193"/>
                    <a:gd name="T30" fmla="*/ 88 w 171"/>
                    <a:gd name="T31" fmla="*/ 135 h 193"/>
                    <a:gd name="T32" fmla="*/ 105 w 171"/>
                    <a:gd name="T33" fmla="*/ 158 h 193"/>
                    <a:gd name="T34" fmla="*/ 105 w 171"/>
                    <a:gd name="T35" fmla="*/ 189 h 193"/>
                    <a:gd name="T36" fmla="*/ 120 w 171"/>
                    <a:gd name="T37" fmla="*/ 155 h 193"/>
                    <a:gd name="T38" fmla="*/ 120 w 171"/>
                    <a:gd name="T39" fmla="*/ 118 h 193"/>
                    <a:gd name="T40" fmla="*/ 133 w 171"/>
                    <a:gd name="T41" fmla="*/ 132 h 193"/>
                    <a:gd name="T42" fmla="*/ 133 w 171"/>
                    <a:gd name="T43" fmla="*/ 158 h 193"/>
                    <a:gd name="T44" fmla="*/ 141 w 171"/>
                    <a:gd name="T45" fmla="*/ 104 h 193"/>
                    <a:gd name="T46" fmla="*/ 136 w 171"/>
                    <a:gd name="T47" fmla="*/ 79 h 193"/>
                    <a:gd name="T48" fmla="*/ 153 w 171"/>
                    <a:gd name="T49" fmla="*/ 86 h 193"/>
                    <a:gd name="T50" fmla="*/ 157 w 171"/>
                    <a:gd name="T51" fmla="*/ 103 h 193"/>
                    <a:gd name="T52" fmla="*/ 160 w 171"/>
                    <a:gd name="T53" fmla="*/ 80 h 193"/>
                    <a:gd name="T54" fmla="*/ 158 w 171"/>
                    <a:gd name="T55" fmla="*/ 65 h 193"/>
                    <a:gd name="T56" fmla="*/ 171 w 171"/>
                    <a:gd name="T57" fmla="*/ 66 h 193"/>
                    <a:gd name="T58" fmla="*/ 164 w 171"/>
                    <a:gd name="T59" fmla="*/ 51 h 193"/>
                    <a:gd name="T60" fmla="*/ 148 w 171"/>
                    <a:gd name="T61" fmla="*/ 35 h 193"/>
                    <a:gd name="T62" fmla="*/ 129 w 171"/>
                    <a:gd name="T63" fmla="*/ 20 h 193"/>
                    <a:gd name="T64" fmla="*/ 102 w 171"/>
                    <a:gd name="T65" fmla="*/ 8 h 193"/>
                    <a:gd name="T66" fmla="*/ 79 w 171"/>
                    <a:gd name="T67" fmla="*/ 1 h 193"/>
                    <a:gd name="T68" fmla="*/ 57 w 171"/>
                    <a:gd name="T69" fmla="*/ 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71" h="193">
                      <a:moveTo>
                        <a:pt x="57" y="0"/>
                      </a:moveTo>
                      <a:lnTo>
                        <a:pt x="24" y="27"/>
                      </a:lnTo>
                      <a:lnTo>
                        <a:pt x="0" y="49"/>
                      </a:lnTo>
                      <a:lnTo>
                        <a:pt x="10" y="46"/>
                      </a:lnTo>
                      <a:lnTo>
                        <a:pt x="3" y="58"/>
                      </a:lnTo>
                      <a:lnTo>
                        <a:pt x="2" y="72"/>
                      </a:lnTo>
                      <a:lnTo>
                        <a:pt x="7" y="93"/>
                      </a:lnTo>
                      <a:lnTo>
                        <a:pt x="14" y="118"/>
                      </a:lnTo>
                      <a:lnTo>
                        <a:pt x="33" y="132"/>
                      </a:lnTo>
                      <a:lnTo>
                        <a:pt x="54" y="159"/>
                      </a:lnTo>
                      <a:lnTo>
                        <a:pt x="44" y="124"/>
                      </a:lnTo>
                      <a:lnTo>
                        <a:pt x="71" y="132"/>
                      </a:lnTo>
                      <a:lnTo>
                        <a:pt x="78" y="151"/>
                      </a:lnTo>
                      <a:lnTo>
                        <a:pt x="82" y="193"/>
                      </a:lnTo>
                      <a:lnTo>
                        <a:pt x="88" y="159"/>
                      </a:lnTo>
                      <a:lnTo>
                        <a:pt x="88" y="135"/>
                      </a:lnTo>
                      <a:lnTo>
                        <a:pt x="105" y="158"/>
                      </a:lnTo>
                      <a:lnTo>
                        <a:pt x="105" y="189"/>
                      </a:lnTo>
                      <a:lnTo>
                        <a:pt x="120" y="155"/>
                      </a:lnTo>
                      <a:lnTo>
                        <a:pt x="120" y="118"/>
                      </a:lnTo>
                      <a:lnTo>
                        <a:pt x="133" y="132"/>
                      </a:lnTo>
                      <a:lnTo>
                        <a:pt x="133" y="158"/>
                      </a:lnTo>
                      <a:lnTo>
                        <a:pt x="141" y="104"/>
                      </a:lnTo>
                      <a:lnTo>
                        <a:pt x="136" y="79"/>
                      </a:lnTo>
                      <a:lnTo>
                        <a:pt x="153" y="86"/>
                      </a:lnTo>
                      <a:lnTo>
                        <a:pt x="157" y="103"/>
                      </a:lnTo>
                      <a:lnTo>
                        <a:pt x="160" y="80"/>
                      </a:lnTo>
                      <a:lnTo>
                        <a:pt x="158" y="65"/>
                      </a:lnTo>
                      <a:lnTo>
                        <a:pt x="171" y="66"/>
                      </a:lnTo>
                      <a:lnTo>
                        <a:pt x="164" y="51"/>
                      </a:lnTo>
                      <a:lnTo>
                        <a:pt x="148" y="35"/>
                      </a:lnTo>
                      <a:lnTo>
                        <a:pt x="129" y="20"/>
                      </a:lnTo>
                      <a:lnTo>
                        <a:pt x="102" y="8"/>
                      </a:lnTo>
                      <a:lnTo>
                        <a:pt x="79" y="1"/>
                      </a:lnTo>
                      <a:lnTo>
                        <a:pt x="57"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63" name="Freeform 140"/>
                <p:cNvSpPr>
                  <a:spLocks/>
                </p:cNvSpPr>
                <p:nvPr/>
              </p:nvSpPr>
              <p:spPr bwMode="auto">
                <a:xfrm>
                  <a:off x="7106" y="1827"/>
                  <a:ext cx="16" cy="16"/>
                </a:xfrm>
                <a:custGeom>
                  <a:avLst/>
                  <a:gdLst>
                    <a:gd name="T0" fmla="*/ 5 w 32"/>
                    <a:gd name="T1" fmla="*/ 12 h 31"/>
                    <a:gd name="T2" fmla="*/ 17 w 32"/>
                    <a:gd name="T3" fmla="*/ 10 h 31"/>
                    <a:gd name="T4" fmla="*/ 32 w 32"/>
                    <a:gd name="T5" fmla="*/ 0 h 31"/>
                    <a:gd name="T6" fmla="*/ 27 w 32"/>
                    <a:gd name="T7" fmla="*/ 20 h 31"/>
                    <a:gd name="T8" fmla="*/ 14 w 32"/>
                    <a:gd name="T9" fmla="*/ 31 h 31"/>
                    <a:gd name="T10" fmla="*/ 0 w 32"/>
                    <a:gd name="T11" fmla="*/ 28 h 31"/>
                    <a:gd name="T12" fmla="*/ 0 w 32"/>
                    <a:gd name="T13" fmla="*/ 18 h 31"/>
                    <a:gd name="T14" fmla="*/ 5 w 32"/>
                    <a:gd name="T15" fmla="*/ 12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31">
                      <a:moveTo>
                        <a:pt x="5" y="12"/>
                      </a:moveTo>
                      <a:lnTo>
                        <a:pt x="17" y="10"/>
                      </a:lnTo>
                      <a:lnTo>
                        <a:pt x="32" y="0"/>
                      </a:lnTo>
                      <a:lnTo>
                        <a:pt x="27" y="20"/>
                      </a:lnTo>
                      <a:lnTo>
                        <a:pt x="14" y="31"/>
                      </a:lnTo>
                      <a:lnTo>
                        <a:pt x="0" y="28"/>
                      </a:lnTo>
                      <a:lnTo>
                        <a:pt x="0" y="18"/>
                      </a:lnTo>
                      <a:lnTo>
                        <a:pt x="5" y="12"/>
                      </a:lnTo>
                      <a:close/>
                    </a:path>
                  </a:pathLst>
                </a:custGeom>
                <a:solidFill>
                  <a:srgbClr val="FF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grpSp>
            <p:nvGrpSpPr>
              <p:cNvPr id="135" name="Group 151"/>
              <p:cNvGrpSpPr>
                <a:grpSpLocks/>
              </p:cNvGrpSpPr>
              <p:nvPr/>
            </p:nvGrpSpPr>
            <p:grpSpPr bwMode="auto">
              <a:xfrm>
                <a:off x="7183" y="2468"/>
                <a:ext cx="107" cy="181"/>
                <a:chOff x="7183" y="2468"/>
                <a:chExt cx="107" cy="181"/>
              </a:xfrm>
            </p:grpSpPr>
            <p:grpSp>
              <p:nvGrpSpPr>
                <p:cNvPr id="136" name="Group 149"/>
                <p:cNvGrpSpPr>
                  <a:grpSpLocks/>
                </p:cNvGrpSpPr>
                <p:nvPr/>
              </p:nvGrpSpPr>
              <p:grpSpPr bwMode="auto">
                <a:xfrm>
                  <a:off x="7183" y="2484"/>
                  <a:ext cx="96" cy="165"/>
                  <a:chOff x="7183" y="2484"/>
                  <a:chExt cx="96" cy="165"/>
                </a:xfrm>
              </p:grpSpPr>
              <p:sp>
                <p:nvSpPr>
                  <p:cNvPr id="138" name="Freeform 142"/>
                  <p:cNvSpPr>
                    <a:spLocks/>
                  </p:cNvSpPr>
                  <p:nvPr/>
                </p:nvSpPr>
                <p:spPr bwMode="auto">
                  <a:xfrm>
                    <a:off x="7183" y="2484"/>
                    <a:ext cx="96" cy="165"/>
                  </a:xfrm>
                  <a:custGeom>
                    <a:avLst/>
                    <a:gdLst>
                      <a:gd name="T0" fmla="*/ 104 w 191"/>
                      <a:gd name="T1" fmla="*/ 0 h 329"/>
                      <a:gd name="T2" fmla="*/ 74 w 191"/>
                      <a:gd name="T3" fmla="*/ 54 h 329"/>
                      <a:gd name="T4" fmla="*/ 50 w 191"/>
                      <a:gd name="T5" fmla="*/ 81 h 329"/>
                      <a:gd name="T6" fmla="*/ 38 w 191"/>
                      <a:gd name="T7" fmla="*/ 103 h 329"/>
                      <a:gd name="T8" fmla="*/ 24 w 191"/>
                      <a:gd name="T9" fmla="*/ 120 h 329"/>
                      <a:gd name="T10" fmla="*/ 15 w 191"/>
                      <a:gd name="T11" fmla="*/ 143 h 329"/>
                      <a:gd name="T12" fmla="*/ 10 w 191"/>
                      <a:gd name="T13" fmla="*/ 165 h 329"/>
                      <a:gd name="T14" fmla="*/ 0 w 191"/>
                      <a:gd name="T15" fmla="*/ 194 h 329"/>
                      <a:gd name="T16" fmla="*/ 8 w 191"/>
                      <a:gd name="T17" fmla="*/ 219 h 329"/>
                      <a:gd name="T18" fmla="*/ 8 w 191"/>
                      <a:gd name="T19" fmla="*/ 253 h 329"/>
                      <a:gd name="T20" fmla="*/ 19 w 191"/>
                      <a:gd name="T21" fmla="*/ 255 h 329"/>
                      <a:gd name="T22" fmla="*/ 33 w 191"/>
                      <a:gd name="T23" fmla="*/ 245 h 329"/>
                      <a:gd name="T24" fmla="*/ 42 w 191"/>
                      <a:gd name="T25" fmla="*/ 228 h 329"/>
                      <a:gd name="T26" fmla="*/ 42 w 191"/>
                      <a:gd name="T27" fmla="*/ 206 h 329"/>
                      <a:gd name="T28" fmla="*/ 49 w 191"/>
                      <a:gd name="T29" fmla="*/ 183 h 329"/>
                      <a:gd name="T30" fmla="*/ 59 w 191"/>
                      <a:gd name="T31" fmla="*/ 202 h 329"/>
                      <a:gd name="T32" fmla="*/ 62 w 191"/>
                      <a:gd name="T33" fmla="*/ 229 h 329"/>
                      <a:gd name="T34" fmla="*/ 50 w 191"/>
                      <a:gd name="T35" fmla="*/ 255 h 329"/>
                      <a:gd name="T36" fmla="*/ 38 w 191"/>
                      <a:gd name="T37" fmla="*/ 274 h 329"/>
                      <a:gd name="T38" fmla="*/ 26 w 191"/>
                      <a:gd name="T39" fmla="*/ 288 h 329"/>
                      <a:gd name="T40" fmla="*/ 23 w 191"/>
                      <a:gd name="T41" fmla="*/ 303 h 329"/>
                      <a:gd name="T42" fmla="*/ 30 w 191"/>
                      <a:gd name="T43" fmla="*/ 312 h 329"/>
                      <a:gd name="T44" fmla="*/ 36 w 191"/>
                      <a:gd name="T45" fmla="*/ 311 h 329"/>
                      <a:gd name="T46" fmla="*/ 33 w 191"/>
                      <a:gd name="T47" fmla="*/ 321 h 329"/>
                      <a:gd name="T48" fmla="*/ 39 w 191"/>
                      <a:gd name="T49" fmla="*/ 329 h 329"/>
                      <a:gd name="T50" fmla="*/ 50 w 191"/>
                      <a:gd name="T51" fmla="*/ 329 h 329"/>
                      <a:gd name="T52" fmla="*/ 66 w 191"/>
                      <a:gd name="T53" fmla="*/ 322 h 329"/>
                      <a:gd name="T54" fmla="*/ 81 w 191"/>
                      <a:gd name="T55" fmla="*/ 321 h 329"/>
                      <a:gd name="T56" fmla="*/ 101 w 191"/>
                      <a:gd name="T57" fmla="*/ 311 h 329"/>
                      <a:gd name="T58" fmla="*/ 119 w 191"/>
                      <a:gd name="T59" fmla="*/ 305 h 329"/>
                      <a:gd name="T60" fmla="*/ 129 w 191"/>
                      <a:gd name="T61" fmla="*/ 294 h 329"/>
                      <a:gd name="T62" fmla="*/ 149 w 191"/>
                      <a:gd name="T63" fmla="*/ 268 h 329"/>
                      <a:gd name="T64" fmla="*/ 180 w 191"/>
                      <a:gd name="T65" fmla="*/ 233 h 329"/>
                      <a:gd name="T66" fmla="*/ 183 w 191"/>
                      <a:gd name="T67" fmla="*/ 188 h 329"/>
                      <a:gd name="T68" fmla="*/ 190 w 191"/>
                      <a:gd name="T69" fmla="*/ 147 h 329"/>
                      <a:gd name="T70" fmla="*/ 186 w 191"/>
                      <a:gd name="T71" fmla="*/ 110 h 329"/>
                      <a:gd name="T72" fmla="*/ 184 w 191"/>
                      <a:gd name="T73" fmla="*/ 82 h 329"/>
                      <a:gd name="T74" fmla="*/ 191 w 191"/>
                      <a:gd name="T75" fmla="*/ 17 h 329"/>
                      <a:gd name="T76" fmla="*/ 162 w 191"/>
                      <a:gd name="T77" fmla="*/ 2 h 329"/>
                      <a:gd name="T78" fmla="*/ 104 w 191"/>
                      <a:gd name="T79" fmla="*/ 0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91" h="329">
                        <a:moveTo>
                          <a:pt x="104" y="0"/>
                        </a:moveTo>
                        <a:lnTo>
                          <a:pt x="74" y="54"/>
                        </a:lnTo>
                        <a:lnTo>
                          <a:pt x="50" y="81"/>
                        </a:lnTo>
                        <a:lnTo>
                          <a:pt x="38" y="103"/>
                        </a:lnTo>
                        <a:lnTo>
                          <a:pt x="24" y="120"/>
                        </a:lnTo>
                        <a:lnTo>
                          <a:pt x="15" y="143"/>
                        </a:lnTo>
                        <a:lnTo>
                          <a:pt x="10" y="165"/>
                        </a:lnTo>
                        <a:lnTo>
                          <a:pt x="0" y="194"/>
                        </a:lnTo>
                        <a:lnTo>
                          <a:pt x="8" y="219"/>
                        </a:lnTo>
                        <a:lnTo>
                          <a:pt x="8" y="253"/>
                        </a:lnTo>
                        <a:lnTo>
                          <a:pt x="19" y="255"/>
                        </a:lnTo>
                        <a:lnTo>
                          <a:pt x="33" y="245"/>
                        </a:lnTo>
                        <a:lnTo>
                          <a:pt x="42" y="228"/>
                        </a:lnTo>
                        <a:lnTo>
                          <a:pt x="42" y="206"/>
                        </a:lnTo>
                        <a:lnTo>
                          <a:pt x="49" y="183"/>
                        </a:lnTo>
                        <a:lnTo>
                          <a:pt x="59" y="202"/>
                        </a:lnTo>
                        <a:lnTo>
                          <a:pt x="62" y="229"/>
                        </a:lnTo>
                        <a:lnTo>
                          <a:pt x="50" y="255"/>
                        </a:lnTo>
                        <a:lnTo>
                          <a:pt x="38" y="274"/>
                        </a:lnTo>
                        <a:lnTo>
                          <a:pt x="26" y="288"/>
                        </a:lnTo>
                        <a:lnTo>
                          <a:pt x="23" y="303"/>
                        </a:lnTo>
                        <a:lnTo>
                          <a:pt x="30" y="312"/>
                        </a:lnTo>
                        <a:lnTo>
                          <a:pt x="36" y="311"/>
                        </a:lnTo>
                        <a:lnTo>
                          <a:pt x="33" y="321"/>
                        </a:lnTo>
                        <a:lnTo>
                          <a:pt x="39" y="329"/>
                        </a:lnTo>
                        <a:lnTo>
                          <a:pt x="50" y="329"/>
                        </a:lnTo>
                        <a:lnTo>
                          <a:pt x="66" y="322"/>
                        </a:lnTo>
                        <a:lnTo>
                          <a:pt x="81" y="321"/>
                        </a:lnTo>
                        <a:lnTo>
                          <a:pt x="101" y="311"/>
                        </a:lnTo>
                        <a:lnTo>
                          <a:pt x="119" y="305"/>
                        </a:lnTo>
                        <a:lnTo>
                          <a:pt x="129" y="294"/>
                        </a:lnTo>
                        <a:lnTo>
                          <a:pt x="149" y="268"/>
                        </a:lnTo>
                        <a:lnTo>
                          <a:pt x="180" y="233"/>
                        </a:lnTo>
                        <a:lnTo>
                          <a:pt x="183" y="188"/>
                        </a:lnTo>
                        <a:lnTo>
                          <a:pt x="190" y="147"/>
                        </a:lnTo>
                        <a:lnTo>
                          <a:pt x="186" y="110"/>
                        </a:lnTo>
                        <a:lnTo>
                          <a:pt x="184" y="82"/>
                        </a:lnTo>
                        <a:lnTo>
                          <a:pt x="191" y="17"/>
                        </a:lnTo>
                        <a:lnTo>
                          <a:pt x="162" y="2"/>
                        </a:lnTo>
                        <a:lnTo>
                          <a:pt x="104" y="0"/>
                        </a:lnTo>
                        <a:close/>
                      </a:path>
                    </a:pathLst>
                  </a:custGeom>
                  <a:solidFill>
                    <a:srgbClr val="FFA040"/>
                  </a:solidFill>
                  <a:ln w="7938">
                    <a:solidFill>
                      <a:srgbClr val="402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139" name="Freeform 143"/>
                  <p:cNvSpPr>
                    <a:spLocks/>
                  </p:cNvSpPr>
                  <p:nvPr/>
                </p:nvSpPr>
                <p:spPr bwMode="auto">
                  <a:xfrm>
                    <a:off x="7210" y="2597"/>
                    <a:ext cx="28" cy="37"/>
                  </a:xfrm>
                  <a:custGeom>
                    <a:avLst/>
                    <a:gdLst>
                      <a:gd name="T0" fmla="*/ 55 w 55"/>
                      <a:gd name="T1" fmla="*/ 0 h 73"/>
                      <a:gd name="T2" fmla="*/ 43 w 55"/>
                      <a:gd name="T3" fmla="*/ 30 h 73"/>
                      <a:gd name="T4" fmla="*/ 33 w 55"/>
                      <a:gd name="T5" fmla="*/ 43 h 73"/>
                      <a:gd name="T6" fmla="*/ 23 w 55"/>
                      <a:gd name="T7" fmla="*/ 57 h 73"/>
                      <a:gd name="T8" fmla="*/ 0 w 55"/>
                      <a:gd name="T9" fmla="*/ 73 h 73"/>
                      <a:gd name="T10" fmla="*/ 29 w 55"/>
                      <a:gd name="T11" fmla="*/ 58 h 73"/>
                      <a:gd name="T12" fmla="*/ 47 w 55"/>
                      <a:gd name="T13" fmla="*/ 33 h 73"/>
                      <a:gd name="T14" fmla="*/ 55 w 55"/>
                      <a:gd name="T15" fmla="*/ 0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73">
                        <a:moveTo>
                          <a:pt x="55" y="0"/>
                        </a:moveTo>
                        <a:lnTo>
                          <a:pt x="43" y="30"/>
                        </a:lnTo>
                        <a:lnTo>
                          <a:pt x="33" y="43"/>
                        </a:lnTo>
                        <a:lnTo>
                          <a:pt x="23" y="57"/>
                        </a:lnTo>
                        <a:lnTo>
                          <a:pt x="0" y="73"/>
                        </a:lnTo>
                        <a:lnTo>
                          <a:pt x="29" y="58"/>
                        </a:lnTo>
                        <a:lnTo>
                          <a:pt x="47" y="33"/>
                        </a:lnTo>
                        <a:lnTo>
                          <a:pt x="55"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40" name="Freeform 144"/>
                  <p:cNvSpPr>
                    <a:spLocks/>
                  </p:cNvSpPr>
                  <p:nvPr/>
                </p:nvSpPr>
                <p:spPr bwMode="auto">
                  <a:xfrm>
                    <a:off x="7241" y="2598"/>
                    <a:ext cx="17" cy="33"/>
                  </a:xfrm>
                  <a:custGeom>
                    <a:avLst/>
                    <a:gdLst>
                      <a:gd name="T0" fmla="*/ 36 w 36"/>
                      <a:gd name="T1" fmla="*/ 0 h 67"/>
                      <a:gd name="T2" fmla="*/ 22 w 36"/>
                      <a:gd name="T3" fmla="*/ 26 h 67"/>
                      <a:gd name="T4" fmla="*/ 12 w 36"/>
                      <a:gd name="T5" fmla="*/ 42 h 67"/>
                      <a:gd name="T6" fmla="*/ 0 w 36"/>
                      <a:gd name="T7" fmla="*/ 67 h 67"/>
                      <a:gd name="T8" fmla="*/ 27 w 36"/>
                      <a:gd name="T9" fmla="*/ 29 h 67"/>
                      <a:gd name="T10" fmla="*/ 36 w 36"/>
                      <a:gd name="T11" fmla="*/ 0 h 67"/>
                    </a:gdLst>
                    <a:ahLst/>
                    <a:cxnLst>
                      <a:cxn ang="0">
                        <a:pos x="T0" y="T1"/>
                      </a:cxn>
                      <a:cxn ang="0">
                        <a:pos x="T2" y="T3"/>
                      </a:cxn>
                      <a:cxn ang="0">
                        <a:pos x="T4" y="T5"/>
                      </a:cxn>
                      <a:cxn ang="0">
                        <a:pos x="T6" y="T7"/>
                      </a:cxn>
                      <a:cxn ang="0">
                        <a:pos x="T8" y="T9"/>
                      </a:cxn>
                      <a:cxn ang="0">
                        <a:pos x="T10" y="T11"/>
                      </a:cxn>
                    </a:cxnLst>
                    <a:rect l="0" t="0" r="r" b="b"/>
                    <a:pathLst>
                      <a:path w="36" h="67">
                        <a:moveTo>
                          <a:pt x="36" y="0"/>
                        </a:moveTo>
                        <a:lnTo>
                          <a:pt x="22" y="26"/>
                        </a:lnTo>
                        <a:lnTo>
                          <a:pt x="12" y="42"/>
                        </a:lnTo>
                        <a:lnTo>
                          <a:pt x="0" y="67"/>
                        </a:lnTo>
                        <a:lnTo>
                          <a:pt x="27" y="29"/>
                        </a:lnTo>
                        <a:lnTo>
                          <a:pt x="36"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41" name="Freeform 145"/>
                  <p:cNvSpPr>
                    <a:spLocks/>
                  </p:cNvSpPr>
                  <p:nvPr/>
                </p:nvSpPr>
                <p:spPr bwMode="auto">
                  <a:xfrm>
                    <a:off x="7205" y="2556"/>
                    <a:ext cx="5" cy="20"/>
                  </a:xfrm>
                  <a:custGeom>
                    <a:avLst/>
                    <a:gdLst>
                      <a:gd name="T0" fmla="*/ 0 w 9"/>
                      <a:gd name="T1" fmla="*/ 0 h 42"/>
                      <a:gd name="T2" fmla="*/ 1 w 9"/>
                      <a:gd name="T3" fmla="*/ 20 h 42"/>
                      <a:gd name="T4" fmla="*/ 0 w 9"/>
                      <a:gd name="T5" fmla="*/ 42 h 42"/>
                      <a:gd name="T6" fmla="*/ 9 w 9"/>
                      <a:gd name="T7" fmla="*/ 40 h 42"/>
                      <a:gd name="T8" fmla="*/ 4 w 9"/>
                      <a:gd name="T9" fmla="*/ 24 h 42"/>
                      <a:gd name="T10" fmla="*/ 0 w 9"/>
                      <a:gd name="T11" fmla="*/ 0 h 42"/>
                    </a:gdLst>
                    <a:ahLst/>
                    <a:cxnLst>
                      <a:cxn ang="0">
                        <a:pos x="T0" y="T1"/>
                      </a:cxn>
                      <a:cxn ang="0">
                        <a:pos x="T2" y="T3"/>
                      </a:cxn>
                      <a:cxn ang="0">
                        <a:pos x="T4" y="T5"/>
                      </a:cxn>
                      <a:cxn ang="0">
                        <a:pos x="T6" y="T7"/>
                      </a:cxn>
                      <a:cxn ang="0">
                        <a:pos x="T8" y="T9"/>
                      </a:cxn>
                      <a:cxn ang="0">
                        <a:pos x="T10" y="T11"/>
                      </a:cxn>
                    </a:cxnLst>
                    <a:rect l="0" t="0" r="r" b="b"/>
                    <a:pathLst>
                      <a:path w="9" h="42">
                        <a:moveTo>
                          <a:pt x="0" y="0"/>
                        </a:moveTo>
                        <a:lnTo>
                          <a:pt x="1" y="20"/>
                        </a:lnTo>
                        <a:lnTo>
                          <a:pt x="0" y="42"/>
                        </a:lnTo>
                        <a:lnTo>
                          <a:pt x="9" y="40"/>
                        </a:lnTo>
                        <a:lnTo>
                          <a:pt x="4" y="24"/>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42" name="Freeform 146"/>
                  <p:cNvSpPr>
                    <a:spLocks/>
                  </p:cNvSpPr>
                  <p:nvPr/>
                </p:nvSpPr>
                <p:spPr bwMode="auto">
                  <a:xfrm>
                    <a:off x="7238" y="2576"/>
                    <a:ext cx="7" cy="23"/>
                  </a:xfrm>
                  <a:custGeom>
                    <a:avLst/>
                    <a:gdLst>
                      <a:gd name="T0" fmla="*/ 3 w 13"/>
                      <a:gd name="T1" fmla="*/ 2 h 45"/>
                      <a:gd name="T2" fmla="*/ 0 w 13"/>
                      <a:gd name="T3" fmla="*/ 16 h 45"/>
                      <a:gd name="T4" fmla="*/ 0 w 13"/>
                      <a:gd name="T5" fmla="*/ 45 h 45"/>
                      <a:gd name="T6" fmla="*/ 4 w 13"/>
                      <a:gd name="T7" fmla="*/ 33 h 45"/>
                      <a:gd name="T8" fmla="*/ 13 w 13"/>
                      <a:gd name="T9" fmla="*/ 0 h 45"/>
                      <a:gd name="T10" fmla="*/ 3 w 13"/>
                      <a:gd name="T11" fmla="*/ 2 h 45"/>
                    </a:gdLst>
                    <a:ahLst/>
                    <a:cxnLst>
                      <a:cxn ang="0">
                        <a:pos x="T0" y="T1"/>
                      </a:cxn>
                      <a:cxn ang="0">
                        <a:pos x="T2" y="T3"/>
                      </a:cxn>
                      <a:cxn ang="0">
                        <a:pos x="T4" y="T5"/>
                      </a:cxn>
                      <a:cxn ang="0">
                        <a:pos x="T6" y="T7"/>
                      </a:cxn>
                      <a:cxn ang="0">
                        <a:pos x="T8" y="T9"/>
                      </a:cxn>
                      <a:cxn ang="0">
                        <a:pos x="T10" y="T11"/>
                      </a:cxn>
                    </a:cxnLst>
                    <a:rect l="0" t="0" r="r" b="b"/>
                    <a:pathLst>
                      <a:path w="13" h="45">
                        <a:moveTo>
                          <a:pt x="3" y="2"/>
                        </a:moveTo>
                        <a:lnTo>
                          <a:pt x="0" y="16"/>
                        </a:lnTo>
                        <a:lnTo>
                          <a:pt x="0" y="45"/>
                        </a:lnTo>
                        <a:lnTo>
                          <a:pt x="4" y="33"/>
                        </a:lnTo>
                        <a:lnTo>
                          <a:pt x="13" y="0"/>
                        </a:lnTo>
                        <a:lnTo>
                          <a:pt x="3" y="2"/>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43" name="Freeform 147"/>
                  <p:cNvSpPr>
                    <a:spLocks/>
                  </p:cNvSpPr>
                  <p:nvPr/>
                </p:nvSpPr>
                <p:spPr bwMode="auto">
                  <a:xfrm>
                    <a:off x="7258" y="2579"/>
                    <a:ext cx="4" cy="20"/>
                  </a:xfrm>
                  <a:custGeom>
                    <a:avLst/>
                    <a:gdLst>
                      <a:gd name="T0" fmla="*/ 9 w 9"/>
                      <a:gd name="T1" fmla="*/ 0 h 40"/>
                      <a:gd name="T2" fmla="*/ 1 w 9"/>
                      <a:gd name="T3" fmla="*/ 8 h 40"/>
                      <a:gd name="T4" fmla="*/ 0 w 9"/>
                      <a:gd name="T5" fmla="*/ 40 h 40"/>
                      <a:gd name="T6" fmla="*/ 9 w 9"/>
                      <a:gd name="T7" fmla="*/ 0 h 40"/>
                    </a:gdLst>
                    <a:ahLst/>
                    <a:cxnLst>
                      <a:cxn ang="0">
                        <a:pos x="T0" y="T1"/>
                      </a:cxn>
                      <a:cxn ang="0">
                        <a:pos x="T2" y="T3"/>
                      </a:cxn>
                      <a:cxn ang="0">
                        <a:pos x="T4" y="T5"/>
                      </a:cxn>
                      <a:cxn ang="0">
                        <a:pos x="T6" y="T7"/>
                      </a:cxn>
                    </a:cxnLst>
                    <a:rect l="0" t="0" r="r" b="b"/>
                    <a:pathLst>
                      <a:path w="9" h="40">
                        <a:moveTo>
                          <a:pt x="9" y="0"/>
                        </a:moveTo>
                        <a:lnTo>
                          <a:pt x="1" y="8"/>
                        </a:lnTo>
                        <a:lnTo>
                          <a:pt x="0" y="40"/>
                        </a:lnTo>
                        <a:lnTo>
                          <a:pt x="9"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44" name="Freeform 148"/>
                  <p:cNvSpPr>
                    <a:spLocks/>
                  </p:cNvSpPr>
                  <p:nvPr/>
                </p:nvSpPr>
                <p:spPr bwMode="auto">
                  <a:xfrm>
                    <a:off x="7192" y="2593"/>
                    <a:ext cx="6" cy="9"/>
                  </a:xfrm>
                  <a:custGeom>
                    <a:avLst/>
                    <a:gdLst>
                      <a:gd name="T0" fmla="*/ 0 w 11"/>
                      <a:gd name="T1" fmla="*/ 1 h 17"/>
                      <a:gd name="T2" fmla="*/ 6 w 11"/>
                      <a:gd name="T3" fmla="*/ 5 h 17"/>
                      <a:gd name="T4" fmla="*/ 7 w 11"/>
                      <a:gd name="T5" fmla="*/ 17 h 17"/>
                      <a:gd name="T6" fmla="*/ 11 w 11"/>
                      <a:gd name="T7" fmla="*/ 0 h 17"/>
                      <a:gd name="T8" fmla="*/ 0 w 11"/>
                      <a:gd name="T9" fmla="*/ 1 h 17"/>
                    </a:gdLst>
                    <a:ahLst/>
                    <a:cxnLst>
                      <a:cxn ang="0">
                        <a:pos x="T0" y="T1"/>
                      </a:cxn>
                      <a:cxn ang="0">
                        <a:pos x="T2" y="T3"/>
                      </a:cxn>
                      <a:cxn ang="0">
                        <a:pos x="T4" y="T5"/>
                      </a:cxn>
                      <a:cxn ang="0">
                        <a:pos x="T6" y="T7"/>
                      </a:cxn>
                      <a:cxn ang="0">
                        <a:pos x="T8" y="T9"/>
                      </a:cxn>
                    </a:cxnLst>
                    <a:rect l="0" t="0" r="r" b="b"/>
                    <a:pathLst>
                      <a:path w="11" h="17">
                        <a:moveTo>
                          <a:pt x="0" y="1"/>
                        </a:moveTo>
                        <a:lnTo>
                          <a:pt x="6" y="5"/>
                        </a:lnTo>
                        <a:lnTo>
                          <a:pt x="7" y="17"/>
                        </a:lnTo>
                        <a:lnTo>
                          <a:pt x="11" y="0"/>
                        </a:lnTo>
                        <a:lnTo>
                          <a:pt x="0" y="1"/>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sp>
              <p:nvSpPr>
                <p:cNvPr id="137" name="Freeform 150"/>
                <p:cNvSpPr>
                  <a:spLocks/>
                </p:cNvSpPr>
                <p:nvPr/>
              </p:nvSpPr>
              <p:spPr bwMode="auto">
                <a:xfrm>
                  <a:off x="7221" y="2468"/>
                  <a:ext cx="69" cy="46"/>
                </a:xfrm>
                <a:custGeom>
                  <a:avLst/>
                  <a:gdLst>
                    <a:gd name="T0" fmla="*/ 0 w 140"/>
                    <a:gd name="T1" fmla="*/ 63 h 92"/>
                    <a:gd name="T2" fmla="*/ 19 w 140"/>
                    <a:gd name="T3" fmla="*/ 59 h 92"/>
                    <a:gd name="T4" fmla="*/ 44 w 140"/>
                    <a:gd name="T5" fmla="*/ 61 h 92"/>
                    <a:gd name="T6" fmla="*/ 64 w 140"/>
                    <a:gd name="T7" fmla="*/ 64 h 92"/>
                    <a:gd name="T8" fmla="*/ 99 w 140"/>
                    <a:gd name="T9" fmla="*/ 74 h 92"/>
                    <a:gd name="T10" fmla="*/ 122 w 140"/>
                    <a:gd name="T11" fmla="*/ 87 h 92"/>
                    <a:gd name="T12" fmla="*/ 128 w 140"/>
                    <a:gd name="T13" fmla="*/ 92 h 92"/>
                    <a:gd name="T14" fmla="*/ 140 w 140"/>
                    <a:gd name="T15" fmla="*/ 41 h 92"/>
                    <a:gd name="T16" fmla="*/ 119 w 140"/>
                    <a:gd name="T17" fmla="*/ 22 h 92"/>
                    <a:gd name="T18" fmla="*/ 92 w 140"/>
                    <a:gd name="T19" fmla="*/ 8 h 92"/>
                    <a:gd name="T20" fmla="*/ 64 w 140"/>
                    <a:gd name="T21" fmla="*/ 0 h 92"/>
                    <a:gd name="T22" fmla="*/ 40 w 140"/>
                    <a:gd name="T23" fmla="*/ 0 h 92"/>
                    <a:gd name="T24" fmla="*/ 16 w 140"/>
                    <a:gd name="T25" fmla="*/ 2 h 92"/>
                    <a:gd name="T26" fmla="*/ 0 w 140"/>
                    <a:gd name="T27" fmla="*/ 63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0" h="92">
                      <a:moveTo>
                        <a:pt x="0" y="63"/>
                      </a:moveTo>
                      <a:lnTo>
                        <a:pt x="19" y="59"/>
                      </a:lnTo>
                      <a:lnTo>
                        <a:pt x="44" y="61"/>
                      </a:lnTo>
                      <a:lnTo>
                        <a:pt x="64" y="64"/>
                      </a:lnTo>
                      <a:lnTo>
                        <a:pt x="99" y="74"/>
                      </a:lnTo>
                      <a:lnTo>
                        <a:pt x="122" y="87"/>
                      </a:lnTo>
                      <a:lnTo>
                        <a:pt x="128" y="92"/>
                      </a:lnTo>
                      <a:lnTo>
                        <a:pt x="140" y="41"/>
                      </a:lnTo>
                      <a:lnTo>
                        <a:pt x="119" y="22"/>
                      </a:lnTo>
                      <a:lnTo>
                        <a:pt x="92" y="8"/>
                      </a:lnTo>
                      <a:lnTo>
                        <a:pt x="64" y="0"/>
                      </a:lnTo>
                      <a:lnTo>
                        <a:pt x="40" y="0"/>
                      </a:lnTo>
                      <a:lnTo>
                        <a:pt x="16" y="2"/>
                      </a:lnTo>
                      <a:lnTo>
                        <a:pt x="0" y="63"/>
                      </a:lnTo>
                      <a:close/>
                    </a:path>
                  </a:pathLst>
                </a:custGeom>
                <a:solidFill>
                  <a:srgbClr val="FFFFFF"/>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grpSp>
        </p:grpSp>
      </p:grpSp>
      <p:pic>
        <p:nvPicPr>
          <p:cNvPr id="200" name="図 19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474041" y="5800316"/>
            <a:ext cx="1306095" cy="934478"/>
          </a:xfrm>
          <a:prstGeom prst="rect">
            <a:avLst/>
          </a:prstGeom>
        </p:spPr>
      </p:pic>
      <p:pic>
        <p:nvPicPr>
          <p:cNvPr id="201" name="図 20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491755" y="5399653"/>
            <a:ext cx="600573" cy="600573"/>
          </a:xfrm>
          <a:prstGeom prst="rect">
            <a:avLst/>
          </a:prstGeom>
        </p:spPr>
      </p:pic>
      <p:pic>
        <p:nvPicPr>
          <p:cNvPr id="202" name="図 201"/>
          <p:cNvPicPr>
            <a:picLocks noChangeAspect="1"/>
          </p:cNvPicPr>
          <p:nvPr/>
        </p:nvPicPr>
        <p:blipFill>
          <a:blip r:embed="rId9"/>
          <a:stretch>
            <a:fillRect/>
          </a:stretch>
        </p:blipFill>
        <p:spPr>
          <a:xfrm>
            <a:off x="9780628" y="5574281"/>
            <a:ext cx="730928" cy="1200648"/>
          </a:xfrm>
          <a:prstGeom prst="rect">
            <a:avLst/>
          </a:prstGeom>
        </p:spPr>
      </p:pic>
      <p:pic>
        <p:nvPicPr>
          <p:cNvPr id="204" name="図 203"/>
          <p:cNvPicPr>
            <a:picLocks noChangeAspect="1"/>
          </p:cNvPicPr>
          <p:nvPr/>
        </p:nvPicPr>
        <p:blipFill>
          <a:blip r:embed="rId10"/>
          <a:stretch>
            <a:fillRect/>
          </a:stretch>
        </p:blipFill>
        <p:spPr>
          <a:xfrm>
            <a:off x="9619939" y="98702"/>
            <a:ext cx="331090" cy="208996"/>
          </a:xfrm>
          <a:prstGeom prst="rect">
            <a:avLst/>
          </a:prstGeom>
        </p:spPr>
      </p:pic>
    </p:spTree>
    <p:extLst>
      <p:ext uri="{BB962C8B-B14F-4D97-AF65-F5344CB8AC3E}">
        <p14:creationId xmlns:p14="http://schemas.microsoft.com/office/powerpoint/2010/main" val="307289180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10</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a:t>2-1. </a:t>
            </a:r>
            <a:r>
              <a:rPr kumimoji="1" lang="ja-JP" altLang="en-US" dirty="0"/>
              <a:t>構築用環境・所要時間</a:t>
            </a:r>
          </a:p>
        </p:txBody>
      </p:sp>
      <p:grpSp>
        <p:nvGrpSpPr>
          <p:cNvPr id="5" name="Group 3337"/>
          <p:cNvGrpSpPr>
            <a:grpSpLocks/>
          </p:cNvGrpSpPr>
          <p:nvPr/>
        </p:nvGrpSpPr>
        <p:grpSpPr bwMode="auto">
          <a:xfrm>
            <a:off x="1490402" y="2224286"/>
            <a:ext cx="1777005" cy="1319129"/>
            <a:chOff x="258" y="972"/>
            <a:chExt cx="780" cy="685"/>
          </a:xfrm>
        </p:grpSpPr>
        <p:sp>
          <p:nvSpPr>
            <p:cNvPr id="6"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7"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9"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6"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1"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2"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1"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0"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1"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2"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3"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44"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45" name="図 4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731017" y="2346382"/>
            <a:ext cx="1029224" cy="646531"/>
          </a:xfrm>
          <a:prstGeom prst="rect">
            <a:avLst/>
          </a:prstGeom>
        </p:spPr>
      </p:pic>
      <p:sp>
        <p:nvSpPr>
          <p:cNvPr id="46" name="テキスト ボックス 45"/>
          <p:cNvSpPr txBox="1"/>
          <p:nvPr/>
        </p:nvSpPr>
        <p:spPr>
          <a:xfrm>
            <a:off x="460038" y="1644214"/>
            <a:ext cx="6289473" cy="461665"/>
          </a:xfrm>
          <a:prstGeom prst="rect">
            <a:avLst/>
          </a:prstGeom>
          <a:noFill/>
        </p:spPr>
        <p:txBody>
          <a:bodyPr wrap="square" rtlCol="0">
            <a:spAutoFit/>
          </a:bodyPr>
          <a:lstStyle/>
          <a:p>
            <a:r>
              <a:rPr kumimoji="1" lang="en-US" altLang="ja-JP" sz="2400" dirty="0"/>
              <a:t>1. </a:t>
            </a:r>
            <a:r>
              <a:rPr kumimoji="1" lang="ja-JP" altLang="en-US" sz="2400" dirty="0"/>
              <a:t>作業用マシン </a:t>
            </a:r>
            <a:r>
              <a:rPr kumimoji="1" lang="en-US" altLang="ja-JP" sz="2400" dirty="0"/>
              <a:t>(Windows 8.1 / 10 / 11) × 1 </a:t>
            </a:r>
            <a:r>
              <a:rPr kumimoji="1" lang="ja-JP" altLang="en-US" sz="2400" dirty="0"/>
              <a:t>台</a:t>
            </a:r>
          </a:p>
        </p:txBody>
      </p:sp>
      <p:sp>
        <p:nvSpPr>
          <p:cNvPr id="88" name="テキスト ボックス 87"/>
          <p:cNvSpPr txBox="1"/>
          <p:nvPr/>
        </p:nvSpPr>
        <p:spPr>
          <a:xfrm>
            <a:off x="460039" y="3666542"/>
            <a:ext cx="8150561" cy="461665"/>
          </a:xfrm>
          <a:prstGeom prst="rect">
            <a:avLst/>
          </a:prstGeom>
          <a:noFill/>
        </p:spPr>
        <p:txBody>
          <a:bodyPr wrap="square" rtlCol="0">
            <a:spAutoFit/>
          </a:bodyPr>
          <a:lstStyle/>
          <a:p>
            <a:r>
              <a:rPr kumimoji="1" lang="en-US" altLang="ja-JP" sz="2400" dirty="0"/>
              <a:t>2. </a:t>
            </a:r>
            <a:r>
              <a:rPr kumimoji="1" lang="ja-JP" altLang="en-US" sz="2400" dirty="0"/>
              <a:t>標準的な </a:t>
            </a:r>
            <a:r>
              <a:rPr kumimoji="1" lang="en-US" altLang="ja-JP" sz="2400" dirty="0"/>
              <a:t>Linux </a:t>
            </a:r>
            <a:r>
              <a:rPr kumimoji="1" lang="ja-JP" altLang="en-US" sz="2400" dirty="0"/>
              <a:t>が動作するインターネットサーバー </a:t>
            </a:r>
            <a:r>
              <a:rPr kumimoji="1" lang="en-US" altLang="ja-JP" sz="2400" dirty="0"/>
              <a:t>× 1 </a:t>
            </a:r>
            <a:r>
              <a:rPr kumimoji="1" lang="ja-JP" altLang="en-US" sz="2400" dirty="0"/>
              <a:t>台</a:t>
            </a:r>
          </a:p>
        </p:txBody>
      </p:sp>
      <p:pic>
        <p:nvPicPr>
          <p:cNvPr id="89" name="図 8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37520" y="4277211"/>
            <a:ext cx="1396544" cy="1953379"/>
          </a:xfrm>
          <a:prstGeom prst="rect">
            <a:avLst/>
          </a:prstGeom>
        </p:spPr>
      </p:pic>
      <p:sp>
        <p:nvSpPr>
          <p:cNvPr id="90" name="テキスト ボックス 89"/>
          <p:cNvSpPr txBox="1"/>
          <p:nvPr/>
        </p:nvSpPr>
        <p:spPr>
          <a:xfrm>
            <a:off x="332741" y="1034716"/>
            <a:ext cx="11578522" cy="461665"/>
          </a:xfrm>
          <a:prstGeom prst="rect">
            <a:avLst/>
          </a:prstGeom>
          <a:noFill/>
        </p:spPr>
        <p:txBody>
          <a:bodyPr wrap="square" rtlCol="0">
            <a:spAutoFit/>
          </a:bodyPr>
          <a:lstStyle/>
          <a:p>
            <a:r>
              <a:rPr kumimoji="1" lang="ja-JP" altLang="en-US" sz="2400" dirty="0"/>
              <a:t>必要なリソースは、わずか </a:t>
            </a:r>
            <a:r>
              <a:rPr kumimoji="1" lang="en-US" altLang="ja-JP" sz="2400" dirty="0"/>
              <a:t>2 </a:t>
            </a:r>
            <a:r>
              <a:rPr kumimoji="1" lang="ja-JP" altLang="en-US" sz="2400" dirty="0"/>
              <a:t>台のホストのみ。</a:t>
            </a:r>
            <a:r>
              <a:rPr kumimoji="1" lang="ja-JP" altLang="en-US" sz="2400" b="1" dirty="0">
                <a:solidFill>
                  <a:srgbClr val="0000FF"/>
                </a:solidFill>
              </a:rPr>
              <a:t>所要時間は、</a:t>
            </a:r>
            <a:r>
              <a:rPr kumimoji="1" lang="en-US" altLang="ja-JP" sz="2400" b="1" dirty="0">
                <a:solidFill>
                  <a:srgbClr val="0000FF"/>
                </a:solidFill>
              </a:rPr>
              <a:t>1 </a:t>
            </a:r>
            <a:r>
              <a:rPr kumimoji="1" lang="ja-JP" altLang="en-US" sz="2400" b="1" dirty="0">
                <a:solidFill>
                  <a:srgbClr val="0000FF"/>
                </a:solidFill>
              </a:rPr>
              <a:t>時間程度。</a:t>
            </a:r>
            <a:r>
              <a:rPr kumimoji="1" lang="en-US" altLang="ja-JP" sz="2400" b="1" dirty="0">
                <a:solidFill>
                  <a:srgbClr val="0000FF"/>
                </a:solidFill>
              </a:rPr>
              <a:t>(</a:t>
            </a:r>
            <a:r>
              <a:rPr kumimoji="1" lang="ja-JP" altLang="en-US" sz="2400" b="1" dirty="0">
                <a:solidFill>
                  <a:srgbClr val="0000FF"/>
                </a:solidFill>
              </a:rPr>
              <a:t>慣れれば </a:t>
            </a:r>
            <a:r>
              <a:rPr kumimoji="1" lang="en-US" altLang="ja-JP" sz="2400" b="1" dirty="0">
                <a:solidFill>
                  <a:srgbClr val="0000FF"/>
                </a:solidFill>
              </a:rPr>
              <a:t>15 </a:t>
            </a:r>
            <a:r>
              <a:rPr kumimoji="1" lang="ja-JP" altLang="en-US" sz="2400" b="1" dirty="0">
                <a:solidFill>
                  <a:srgbClr val="0000FF"/>
                </a:solidFill>
              </a:rPr>
              <a:t>分</a:t>
            </a:r>
            <a:r>
              <a:rPr kumimoji="1" lang="en-US" altLang="ja-JP" sz="2400" b="1" dirty="0">
                <a:solidFill>
                  <a:srgbClr val="0000FF"/>
                </a:solidFill>
              </a:rPr>
              <a:t>)</a:t>
            </a:r>
          </a:p>
        </p:txBody>
      </p:sp>
      <p:sp>
        <p:nvSpPr>
          <p:cNvPr id="92" name="テキスト ボックス 91"/>
          <p:cNvSpPr txBox="1"/>
          <p:nvPr/>
        </p:nvSpPr>
        <p:spPr>
          <a:xfrm>
            <a:off x="3395087" y="2153076"/>
            <a:ext cx="4236789" cy="923330"/>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a:t>メモリ </a:t>
            </a:r>
            <a:r>
              <a:rPr kumimoji="1" lang="en-US" altLang="ja-JP" dirty="0"/>
              <a:t>4GB </a:t>
            </a:r>
            <a:r>
              <a:rPr kumimoji="1" lang="ja-JP" altLang="en-US" dirty="0"/>
              <a:t>以上。</a:t>
            </a:r>
            <a:endParaRPr kumimoji="1" lang="en-US" altLang="ja-JP" dirty="0"/>
          </a:p>
          <a:p>
            <a:pPr marL="285750" indent="-285750">
              <a:buFont typeface="Arial" panose="020B0604020202020204" pitchFamily="34" charset="0"/>
              <a:buChar char="•"/>
            </a:pPr>
            <a:r>
              <a:rPr lang="en-US" altLang="ja-JP" dirty="0"/>
              <a:t>Administrators </a:t>
            </a:r>
            <a:r>
              <a:rPr lang="ja-JP" altLang="en-US" dirty="0"/>
              <a:t>権限。</a:t>
            </a:r>
            <a:endParaRPr kumimoji="1" lang="en-US" altLang="ja-JP" dirty="0"/>
          </a:p>
          <a:p>
            <a:pPr marL="285750" indent="-285750">
              <a:buFont typeface="Arial" panose="020B0604020202020204" pitchFamily="34" charset="0"/>
              <a:buChar char="•"/>
            </a:pPr>
            <a:r>
              <a:rPr kumimoji="1" lang="en-US" altLang="ja-JP" dirty="0"/>
              <a:t>2. </a:t>
            </a:r>
            <a:r>
              <a:rPr kumimoji="1" lang="ja-JP" altLang="en-US" dirty="0"/>
              <a:t>のサーバーと </a:t>
            </a:r>
            <a:r>
              <a:rPr lang="en-US" altLang="ja-JP" dirty="0"/>
              <a:t>SSH </a:t>
            </a:r>
            <a:r>
              <a:rPr kumimoji="1" lang="ja-JP" altLang="en-US" dirty="0"/>
              <a:t>通信できること。</a:t>
            </a:r>
            <a:endParaRPr kumimoji="1" lang="ja-JP" altLang="en-US" sz="1400" dirty="0"/>
          </a:p>
        </p:txBody>
      </p:sp>
      <p:sp>
        <p:nvSpPr>
          <p:cNvPr id="93" name="テキスト ボックス 92"/>
          <p:cNvSpPr txBox="1"/>
          <p:nvPr/>
        </p:nvSpPr>
        <p:spPr>
          <a:xfrm>
            <a:off x="2665960" y="4099738"/>
            <a:ext cx="4913500" cy="2800767"/>
          </a:xfrm>
          <a:prstGeom prst="rect">
            <a:avLst/>
          </a:prstGeom>
          <a:noFill/>
        </p:spPr>
        <p:txBody>
          <a:bodyPr wrap="square" rtlCol="0">
            <a:spAutoFit/>
          </a:bodyPr>
          <a:lstStyle/>
          <a:p>
            <a:pPr marL="285750" indent="-285750">
              <a:buFont typeface="Arial" panose="020B0604020202020204" pitchFamily="34" charset="0"/>
              <a:buChar char="•"/>
            </a:pPr>
            <a:r>
              <a:rPr lang="en-US" altLang="ja-JP" sz="1600" dirty="0"/>
              <a:t>Intel x64 </a:t>
            </a:r>
            <a:r>
              <a:rPr lang="ja-JP" altLang="en-US" sz="1600" dirty="0"/>
              <a:t>または </a:t>
            </a:r>
            <a:r>
              <a:rPr lang="en-US" altLang="ja-JP" sz="1600" dirty="0"/>
              <a:t>ARM 64bit</a:t>
            </a:r>
            <a:r>
              <a:rPr lang="ja-JP" altLang="en-US" sz="1600" dirty="0"/>
              <a:t> であること。</a:t>
            </a:r>
            <a:br>
              <a:rPr lang="en-US" altLang="ja-JP" sz="1600" dirty="0"/>
            </a:br>
            <a:r>
              <a:rPr lang="en-US" altLang="ja-JP" sz="1600" dirty="0"/>
              <a:t>(Raspberry Pi </a:t>
            </a:r>
            <a:r>
              <a:rPr lang="ja-JP" altLang="en-US" sz="1600" dirty="0"/>
              <a:t>等の組み込み機器でも可</a:t>
            </a:r>
            <a:r>
              <a:rPr lang="en-US" altLang="ja-JP" sz="1600" dirty="0"/>
              <a:t>)</a:t>
            </a:r>
          </a:p>
          <a:p>
            <a:pPr marL="285750" indent="-285750">
              <a:buFont typeface="Arial" panose="020B0604020202020204" pitchFamily="34" charset="0"/>
              <a:buChar char="•"/>
            </a:pPr>
            <a:r>
              <a:rPr lang="en-US" altLang="ja-JP" sz="1600" dirty="0"/>
              <a:t>AWS, Azure, GCP, </a:t>
            </a:r>
            <a:r>
              <a:rPr lang="ja-JP" altLang="en-US" sz="1600" dirty="0"/>
              <a:t>さくらのクラウド 等の </a:t>
            </a:r>
            <a:r>
              <a:rPr lang="en-US" altLang="ja-JP" sz="1600" dirty="0"/>
              <a:t>VM</a:t>
            </a:r>
            <a:r>
              <a:rPr lang="ja-JP" altLang="en-US" sz="1600" dirty="0"/>
              <a:t>も利用可能。</a:t>
            </a:r>
            <a:endParaRPr lang="en-US" altLang="ja-JP" sz="1600" dirty="0"/>
          </a:p>
          <a:p>
            <a:pPr marL="285750" indent="-285750">
              <a:buFont typeface="Arial" panose="020B0604020202020204" pitchFamily="34" charset="0"/>
              <a:buChar char="•"/>
            </a:pPr>
            <a:r>
              <a:rPr lang="en-US" altLang="ja-JP" sz="1600" dirty="0"/>
              <a:t>VMware, Hyper-V, KVM </a:t>
            </a:r>
            <a:r>
              <a:rPr lang="ja-JP" altLang="en-US" sz="1600" dirty="0"/>
              <a:t>も利用可能。</a:t>
            </a:r>
            <a:endParaRPr lang="en-US" altLang="ja-JP" sz="1600" dirty="0"/>
          </a:p>
          <a:p>
            <a:pPr marL="285750" indent="-285750">
              <a:buFont typeface="Arial" panose="020B0604020202020204" pitchFamily="34" charset="0"/>
              <a:buChar char="•"/>
            </a:pPr>
            <a:r>
              <a:rPr lang="en-US" altLang="ja-JP" sz="1600" dirty="0"/>
              <a:t>Linux </a:t>
            </a:r>
            <a:r>
              <a:rPr lang="ja-JP" altLang="en-US" sz="1600" dirty="0"/>
              <a:t>コンテナ内で動作可能。</a:t>
            </a:r>
            <a:r>
              <a:rPr lang="en-US" altLang="ja-JP" sz="1600" dirty="0"/>
              <a:t>(LXD </a:t>
            </a:r>
            <a:r>
              <a:rPr lang="ja-JP" altLang="en-US" sz="1600" dirty="0"/>
              <a:t>を検証済み</a:t>
            </a:r>
            <a:r>
              <a:rPr lang="en-US" altLang="ja-JP" sz="1600" dirty="0"/>
              <a:t>)</a:t>
            </a:r>
          </a:p>
          <a:p>
            <a:pPr marL="285750" indent="-285750">
              <a:buFont typeface="Arial" panose="020B0604020202020204" pitchFamily="34" charset="0"/>
              <a:buChar char="•"/>
            </a:pPr>
            <a:r>
              <a:rPr kumimoji="1" lang="ja-JP" altLang="en-US" sz="1600" dirty="0"/>
              <a:t>メモリ </a:t>
            </a:r>
            <a:r>
              <a:rPr kumimoji="1" lang="en-US" altLang="ja-JP" sz="1600" dirty="0"/>
              <a:t>1GB </a:t>
            </a:r>
            <a:r>
              <a:rPr kumimoji="1" lang="ja-JP" altLang="en-US" sz="1600" dirty="0"/>
              <a:t>以上。</a:t>
            </a:r>
            <a:r>
              <a:rPr kumimoji="1" lang="en-US" altLang="ja-JP" sz="1600" dirty="0"/>
              <a:t>CPU 1 </a:t>
            </a:r>
            <a:r>
              <a:rPr kumimoji="1" lang="ja-JP" altLang="en-US" sz="1600" dirty="0"/>
              <a:t>コア以上。</a:t>
            </a:r>
            <a:br>
              <a:rPr kumimoji="1" lang="en-US" altLang="ja-JP" sz="1600" dirty="0"/>
            </a:br>
            <a:r>
              <a:rPr kumimoji="1" lang="en-US" altLang="ja-JP" sz="1600" dirty="0"/>
              <a:t>(HTML5</a:t>
            </a:r>
            <a:r>
              <a:rPr kumimoji="1" lang="ja-JP" altLang="en-US" sz="1600" dirty="0"/>
              <a:t> 版 </a:t>
            </a:r>
            <a:r>
              <a:rPr kumimoji="1" lang="en-US" altLang="ja-JP" sz="1600" dirty="0"/>
              <a:t>Web </a:t>
            </a:r>
            <a:r>
              <a:rPr kumimoji="1" lang="ja-JP" altLang="en-US" sz="1600" dirty="0"/>
              <a:t>クライアント用 </a:t>
            </a:r>
            <a:r>
              <a:rPr kumimoji="1" lang="en-US" altLang="ja-JP" sz="1600" dirty="0"/>
              <a:t>Web </a:t>
            </a:r>
            <a:r>
              <a:rPr kumimoji="1" lang="ja-JP" altLang="en-US" sz="1600" dirty="0"/>
              <a:t>サーバーを稼働させる場合はメモリ </a:t>
            </a:r>
            <a:r>
              <a:rPr kumimoji="1" lang="en-US" altLang="ja-JP" sz="1600" dirty="0"/>
              <a:t>2GB </a:t>
            </a:r>
            <a:r>
              <a:rPr kumimoji="1" lang="ja-JP" altLang="en-US" sz="1600" dirty="0"/>
              <a:t>以上、</a:t>
            </a:r>
            <a:r>
              <a:rPr kumimoji="1" lang="en-US" altLang="ja-JP" sz="1600" dirty="0"/>
              <a:t>CPU 2 </a:t>
            </a:r>
            <a:r>
              <a:rPr kumimoji="1" lang="ja-JP" altLang="en-US" sz="1600" dirty="0"/>
              <a:t>コア以上。</a:t>
            </a:r>
            <a:r>
              <a:rPr kumimoji="1" lang="en-US" altLang="ja-JP" sz="1600" dirty="0"/>
              <a:t>)</a:t>
            </a:r>
          </a:p>
          <a:p>
            <a:pPr marL="285750" indent="-285750">
              <a:buFont typeface="Arial" panose="020B0604020202020204" pitchFamily="34" charset="0"/>
              <a:buChar char="•"/>
            </a:pPr>
            <a:r>
              <a:rPr kumimoji="1" lang="ja-JP" altLang="en-US" sz="1600" dirty="0"/>
              <a:t>グローバル </a:t>
            </a:r>
            <a:r>
              <a:rPr kumimoji="1" lang="en-US" altLang="ja-JP" sz="1600" dirty="0"/>
              <a:t>IPv4 </a:t>
            </a:r>
            <a:r>
              <a:rPr kumimoji="1" lang="ja-JP" altLang="en-US" sz="1600" dirty="0"/>
              <a:t>アドレスが </a:t>
            </a:r>
            <a:r>
              <a:rPr kumimoji="1" lang="en-US" altLang="ja-JP" sz="1600" dirty="0"/>
              <a:t>1 </a:t>
            </a:r>
            <a:r>
              <a:rPr kumimoji="1" lang="ja-JP" altLang="en-US" sz="1600" dirty="0"/>
              <a:t>個必要。</a:t>
            </a:r>
            <a:br>
              <a:rPr kumimoji="1" lang="en-US" altLang="ja-JP" sz="1600" dirty="0"/>
            </a:br>
            <a:r>
              <a:rPr kumimoji="1" lang="en-US" altLang="ja-JP" sz="1600" dirty="0"/>
              <a:t>(</a:t>
            </a:r>
            <a:r>
              <a:rPr kumimoji="1" lang="ja-JP" altLang="en-US" sz="1600" dirty="0"/>
              <a:t>静的 </a:t>
            </a:r>
            <a:r>
              <a:rPr kumimoji="1" lang="en-US" altLang="ja-JP" sz="1600" dirty="0"/>
              <a:t>IP </a:t>
            </a:r>
            <a:r>
              <a:rPr kumimoji="1" lang="ja-JP" altLang="en-US" sz="1600" dirty="0"/>
              <a:t>を推奨するが、別途 </a:t>
            </a:r>
            <a:r>
              <a:rPr kumimoji="1" lang="en-US" altLang="ja-JP" sz="1600" dirty="0"/>
              <a:t>Dynamic DNS </a:t>
            </a:r>
            <a:r>
              <a:rPr kumimoji="1" lang="ja-JP" altLang="en-US" sz="1600" dirty="0"/>
              <a:t>を利用するならば動的 </a:t>
            </a:r>
            <a:r>
              <a:rPr kumimoji="1" lang="en-US" altLang="ja-JP" sz="1600" dirty="0"/>
              <a:t>IP </a:t>
            </a:r>
            <a:r>
              <a:rPr kumimoji="1" lang="ja-JP" altLang="en-US" sz="1600" dirty="0"/>
              <a:t>でも可</a:t>
            </a:r>
            <a:r>
              <a:rPr kumimoji="1" lang="en-US" altLang="ja-JP" sz="1600" dirty="0"/>
              <a:t>)</a:t>
            </a:r>
          </a:p>
        </p:txBody>
      </p:sp>
      <p:sp>
        <p:nvSpPr>
          <p:cNvPr id="94" name="テキスト ボックス 93"/>
          <p:cNvSpPr txBox="1"/>
          <p:nvPr/>
        </p:nvSpPr>
        <p:spPr>
          <a:xfrm>
            <a:off x="7792330" y="4041949"/>
            <a:ext cx="4321165" cy="2031325"/>
          </a:xfrm>
          <a:prstGeom prst="rect">
            <a:avLst/>
          </a:prstGeom>
          <a:noFill/>
        </p:spPr>
        <p:txBody>
          <a:bodyPr wrap="square" rtlCol="0">
            <a:spAutoFit/>
          </a:bodyPr>
          <a:lstStyle/>
          <a:p>
            <a:pPr marL="285750" indent="-285750">
              <a:buFont typeface="Arial" panose="020B0604020202020204" pitchFamily="34" charset="0"/>
              <a:buChar char="•"/>
            </a:pPr>
            <a:r>
              <a:rPr lang="ja-JP" altLang="en-US" dirty="0"/>
              <a:t>本ドキュメントでは </a:t>
            </a:r>
            <a:r>
              <a:rPr lang="en-US" altLang="ja-JP" dirty="0"/>
              <a:t>Ubuntu 20.04 </a:t>
            </a:r>
            <a:r>
              <a:rPr lang="ja-JP" altLang="en-US" dirty="0"/>
              <a:t>を利用。</a:t>
            </a:r>
          </a:p>
          <a:p>
            <a:pPr marL="285750" indent="-285750">
              <a:buFont typeface="Arial" panose="020B0604020202020204" pitchFamily="34" charset="0"/>
              <a:buChar char="•"/>
            </a:pPr>
            <a:r>
              <a:rPr kumimoji="1" lang="ja-JP" altLang="en-US" dirty="0"/>
              <a:t>他の </a:t>
            </a:r>
            <a:r>
              <a:rPr lang="en-US" altLang="ja-JP" dirty="0"/>
              <a:t>Linux </a:t>
            </a:r>
            <a:r>
              <a:rPr lang="ja-JP" altLang="en-US" dirty="0"/>
              <a:t>でも動作するが、</a:t>
            </a:r>
            <a:r>
              <a:rPr lang="en-US" altLang="ja-JP" dirty="0"/>
              <a:t>OS </a:t>
            </a:r>
            <a:r>
              <a:rPr lang="ja-JP" altLang="en-US" dirty="0"/>
              <a:t>ディストリビューション固有の不具合が発生した場合は、利用側の責任で対応すること。</a:t>
            </a:r>
            <a:endParaRPr lang="en-US" altLang="ja-JP" dirty="0"/>
          </a:p>
          <a:p>
            <a:pPr marL="285750" indent="-285750">
              <a:buFont typeface="Arial" panose="020B0604020202020204" pitchFamily="34" charset="0"/>
              <a:buChar char="•"/>
            </a:pPr>
            <a:r>
              <a:rPr kumimoji="1" lang="en-US" altLang="ja-JP" dirty="0"/>
              <a:t>Linux </a:t>
            </a:r>
            <a:r>
              <a:rPr kumimoji="1" lang="ja-JP" altLang="en-US" dirty="0"/>
              <a:t>コンテナを利用する場合は、多種多様な構成方法があるため、利用側の責任で対応すること。</a:t>
            </a:r>
            <a:endParaRPr kumimoji="1" lang="en-US" altLang="ja-JP" dirty="0"/>
          </a:p>
        </p:txBody>
      </p:sp>
      <p:sp>
        <p:nvSpPr>
          <p:cNvPr id="95" name="テキスト ボックス 94"/>
          <p:cNvSpPr txBox="1"/>
          <p:nvPr/>
        </p:nvSpPr>
        <p:spPr>
          <a:xfrm>
            <a:off x="7711614" y="2148167"/>
            <a:ext cx="4321165" cy="369332"/>
          </a:xfrm>
          <a:prstGeom prst="rect">
            <a:avLst/>
          </a:prstGeom>
          <a:noFill/>
        </p:spPr>
        <p:txBody>
          <a:bodyPr wrap="square" rtlCol="0">
            <a:spAutoFit/>
          </a:bodyPr>
          <a:lstStyle/>
          <a:p>
            <a:pPr marL="285750" indent="-285750">
              <a:buFont typeface="Arial" panose="020B0604020202020204" pitchFamily="34" charset="0"/>
              <a:buChar char="•"/>
            </a:pPr>
            <a:r>
              <a:rPr lang="ja-JP" altLang="en-US" dirty="0"/>
              <a:t>本ドキュメントでは </a:t>
            </a:r>
            <a:r>
              <a:rPr lang="en-US" altLang="ja-JP" dirty="0"/>
              <a:t>Windows 10</a:t>
            </a:r>
            <a:r>
              <a:rPr lang="ja-JP" altLang="en-US" dirty="0"/>
              <a:t> を利用。</a:t>
            </a:r>
            <a:endParaRPr kumimoji="1" lang="en-US" altLang="ja-JP" dirty="0"/>
          </a:p>
        </p:txBody>
      </p:sp>
      <p:sp>
        <p:nvSpPr>
          <p:cNvPr id="2" name="角丸四角形 1"/>
          <p:cNvSpPr/>
          <p:nvPr/>
        </p:nvSpPr>
        <p:spPr>
          <a:xfrm>
            <a:off x="7900801" y="6075089"/>
            <a:ext cx="3812979" cy="646386"/>
          </a:xfrm>
          <a:prstGeom prst="round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200" b="1" dirty="0">
                <a:solidFill>
                  <a:schemeClr val="accent6">
                    <a:lumMod val="75000"/>
                  </a:schemeClr>
                </a:solidFill>
              </a:rPr>
              <a:t>2021/02/25 </a:t>
            </a:r>
            <a:r>
              <a:rPr kumimoji="1" lang="en-US" altLang="ja-JP" sz="1200" b="1" dirty="0">
                <a:solidFill>
                  <a:srgbClr val="FF0000"/>
                </a:solidFill>
              </a:rPr>
              <a:t>NEW!</a:t>
            </a:r>
            <a:r>
              <a:rPr kumimoji="1" lang="en-US" altLang="ja-JP" sz="1200" dirty="0">
                <a:solidFill>
                  <a:srgbClr val="FF0000"/>
                </a:solidFill>
              </a:rPr>
              <a:t> </a:t>
            </a:r>
            <a:r>
              <a:rPr kumimoji="1" lang="en-US" altLang="ja-JP" sz="1200" dirty="0">
                <a:solidFill>
                  <a:schemeClr val="tx1"/>
                </a:solidFill>
              </a:rPr>
              <a:t>Windows </a:t>
            </a:r>
            <a:r>
              <a:rPr kumimoji="1" lang="ja-JP" altLang="en-US" sz="1200" dirty="0">
                <a:solidFill>
                  <a:schemeClr val="tx1"/>
                </a:solidFill>
              </a:rPr>
              <a:t>版中継ゲートウェイ </a:t>
            </a:r>
            <a:r>
              <a:rPr kumimoji="1" lang="en-US" altLang="ja-JP" sz="1200" dirty="0">
                <a:solidFill>
                  <a:schemeClr val="tx1"/>
                </a:solidFill>
              </a:rPr>
              <a:t>(</a:t>
            </a:r>
            <a:r>
              <a:rPr kumimoji="1" lang="ja-JP" altLang="en-US" sz="1200" dirty="0">
                <a:solidFill>
                  <a:schemeClr val="tx1"/>
                </a:solidFill>
              </a:rPr>
              <a:t>試作中</a:t>
            </a:r>
            <a:r>
              <a:rPr kumimoji="1" lang="en-US" altLang="ja-JP" sz="1200" dirty="0">
                <a:solidFill>
                  <a:schemeClr val="tx1"/>
                </a:solidFill>
              </a:rPr>
              <a:t>) </a:t>
            </a:r>
            <a:r>
              <a:rPr kumimoji="1" lang="ja-JP" altLang="en-US" sz="1200" dirty="0">
                <a:solidFill>
                  <a:schemeClr val="tx1"/>
                </a:solidFill>
              </a:rPr>
              <a:t>も利用可能です</a:t>
            </a:r>
            <a:r>
              <a:rPr lang="ja-JP" altLang="en-US" sz="1200" dirty="0">
                <a:solidFill>
                  <a:schemeClr val="tx1"/>
                </a:solidFill>
              </a:rPr>
              <a:t>。構築方法は「 </a:t>
            </a:r>
            <a:r>
              <a:rPr lang="en-US" altLang="ja-JP" sz="1200" dirty="0">
                <a:solidFill>
                  <a:schemeClr val="tx1"/>
                </a:solidFill>
              </a:rPr>
              <a:t>5-11. Windows </a:t>
            </a:r>
            <a:r>
              <a:rPr lang="ja-JP" altLang="en-US" sz="1200" dirty="0">
                <a:solidFill>
                  <a:schemeClr val="tx1"/>
                </a:solidFill>
              </a:rPr>
              <a:t>版中継ゲートウェイの動作方法について」をご参照ください。</a:t>
            </a:r>
            <a:endParaRPr kumimoji="1" lang="ja-JP" altLang="en-US" sz="1200" dirty="0">
              <a:solidFill>
                <a:schemeClr val="tx1"/>
              </a:solidFill>
            </a:endParaRPr>
          </a:p>
        </p:txBody>
      </p:sp>
    </p:spTree>
    <p:extLst>
      <p:ext uri="{BB962C8B-B14F-4D97-AF65-F5344CB8AC3E}">
        <p14:creationId xmlns:p14="http://schemas.microsoft.com/office/powerpoint/2010/main" val="19559693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スライド番号プレースホルダー 3"/>
          <p:cNvSpPr>
            <a:spLocks noGrp="1"/>
          </p:cNvSpPr>
          <p:nvPr>
            <p:ph type="sldNum" sz="quarter" idx="12"/>
          </p:nvPr>
        </p:nvSpPr>
        <p:spPr/>
        <p:txBody>
          <a:bodyPr/>
          <a:lstStyle/>
          <a:p>
            <a:fld id="{63DCA85F-F225-44A4-AEA8-9083CAE61796}" type="slidenum">
              <a:rPr kumimoji="1" lang="ja-JP" altLang="en-US" sz="1600" smtClean="0"/>
              <a:t>11</a:t>
            </a:fld>
            <a:endParaRPr kumimoji="1" lang="ja-JP" altLang="en-US" sz="1600" dirty="0"/>
          </a:p>
        </p:txBody>
      </p:sp>
      <p:sp>
        <p:nvSpPr>
          <p:cNvPr id="13" name="タイトル 12"/>
          <p:cNvSpPr>
            <a:spLocks noGrp="1"/>
          </p:cNvSpPr>
          <p:nvPr>
            <p:ph type="title"/>
          </p:nvPr>
        </p:nvSpPr>
        <p:spPr/>
        <p:txBody>
          <a:bodyPr>
            <a:normAutofit fontScale="90000"/>
          </a:bodyPr>
          <a:lstStyle/>
          <a:p>
            <a:r>
              <a:rPr kumimoji="1" lang="en-US" altLang="ja-JP" dirty="0"/>
              <a:t>2-2. </a:t>
            </a:r>
            <a:r>
              <a:rPr kumimoji="1" lang="ja-JP" altLang="en-US" dirty="0"/>
              <a:t>必要なインターネット接続帯域</a:t>
            </a:r>
          </a:p>
        </p:txBody>
      </p:sp>
      <p:sp>
        <p:nvSpPr>
          <p:cNvPr id="176" name="テキスト ボックス 175"/>
          <p:cNvSpPr txBox="1"/>
          <p:nvPr/>
        </p:nvSpPr>
        <p:spPr>
          <a:xfrm>
            <a:off x="5990897" y="1127400"/>
            <a:ext cx="6170912" cy="2985433"/>
          </a:xfrm>
          <a:prstGeom prst="rect">
            <a:avLst/>
          </a:prstGeom>
          <a:solidFill>
            <a:srgbClr val="FFFFCC"/>
          </a:solidFill>
          <a:ln w="12700">
            <a:solidFill>
              <a:schemeClr val="bg1">
                <a:lumMod val="65000"/>
              </a:schemeClr>
            </a:solidFill>
          </a:ln>
        </p:spPr>
        <p:txBody>
          <a:bodyPr wrap="square" rtlCol="0">
            <a:spAutoFit/>
          </a:bodyPr>
          <a:lstStyle/>
          <a:p>
            <a:r>
              <a:rPr kumimoji="1" lang="ja-JP" altLang="en-US" sz="1600" b="1" dirty="0"/>
              <a:t>シン・テレワークシステムの</a:t>
            </a:r>
            <a:r>
              <a:rPr lang="ja-JP" altLang="en-US" sz="1600" b="1" dirty="0"/>
              <a:t>統計実績値</a:t>
            </a:r>
            <a:endParaRPr lang="en-US" altLang="ja-JP" sz="1600" b="1" dirty="0"/>
          </a:p>
          <a:p>
            <a:r>
              <a:rPr kumimoji="1" lang="en-US" altLang="ja-JP" sz="1600" dirty="0"/>
              <a:t>(3</a:t>
            </a:r>
            <a:r>
              <a:rPr kumimoji="1" lang="ja-JP" altLang="en-US" sz="1600" dirty="0"/>
              <a:t> 万ユーザー分のおおまかな統計結果による</a:t>
            </a:r>
            <a:r>
              <a:rPr kumimoji="1" lang="en-US" altLang="ja-JP" sz="1600" dirty="0"/>
              <a:t>)</a:t>
            </a:r>
          </a:p>
          <a:p>
            <a:pPr marL="342900" indent="-342900">
              <a:buFont typeface="Arial" panose="020B0604020202020204" pitchFamily="34" charset="0"/>
              <a:buChar char="•"/>
            </a:pPr>
            <a:r>
              <a:rPr kumimoji="1" lang="en-US" altLang="ja-JP" sz="1200" dirty="0"/>
              <a:t>100 </a:t>
            </a:r>
            <a:r>
              <a:rPr kumimoji="1" lang="ja-JP" altLang="en-US" sz="1200" dirty="0"/>
              <a:t>台のコンピュータに「サーバー」をインストールした場合、日中の最盛期に、おおむね </a:t>
            </a:r>
            <a:r>
              <a:rPr kumimoji="1" lang="en-US" altLang="ja-JP" sz="1200" dirty="0"/>
              <a:t>20 </a:t>
            </a:r>
            <a:r>
              <a:rPr kumimoji="1" lang="ja-JP" altLang="en-US" sz="1200" dirty="0"/>
              <a:t>台程度 </a:t>
            </a:r>
            <a:r>
              <a:rPr kumimoji="1" lang="en-US" altLang="ja-JP" sz="1200" dirty="0"/>
              <a:t>(20 </a:t>
            </a:r>
            <a:r>
              <a:rPr kumimoji="1" lang="ja-JP" altLang="en-US" sz="1200" dirty="0"/>
              <a:t>本程度</a:t>
            </a:r>
            <a:r>
              <a:rPr kumimoji="1" lang="en-US" altLang="ja-JP" sz="1200" dirty="0"/>
              <a:t>) </a:t>
            </a:r>
            <a:r>
              <a:rPr kumimoji="1" lang="ja-JP" altLang="en-US" sz="1200" dirty="0"/>
              <a:t>の実際のリモートセッションが張られることが分かりました。</a:t>
            </a:r>
            <a:r>
              <a:rPr kumimoji="1" lang="en-US" altLang="ja-JP" sz="1200" dirty="0"/>
              <a:t>(</a:t>
            </a:r>
            <a:r>
              <a:rPr kumimoji="1" lang="ja-JP" altLang="en-US" sz="1200" dirty="0"/>
              <a:t>自宅 </a:t>
            </a:r>
            <a:r>
              <a:rPr kumimoji="1" lang="en-US" altLang="ja-JP" sz="1200" dirty="0"/>
              <a:t>-&gt; </a:t>
            </a:r>
            <a:r>
              <a:rPr kumimoji="1" lang="ja-JP" altLang="en-US" sz="1200" dirty="0"/>
              <a:t>職場の同時接続数は、意外に少ないのです。</a:t>
            </a:r>
            <a:r>
              <a:rPr kumimoji="1" lang="en-US" altLang="ja-JP" sz="1200" dirty="0"/>
              <a:t>)</a:t>
            </a:r>
          </a:p>
          <a:p>
            <a:pPr marL="342900" indent="-342900">
              <a:buFont typeface="Arial" panose="020B0604020202020204" pitchFamily="34" charset="0"/>
              <a:buChar char="•"/>
            </a:pPr>
            <a:r>
              <a:rPr kumimoji="1" lang="en-US" altLang="ja-JP" sz="1200" dirty="0"/>
              <a:t>1 </a:t>
            </a:r>
            <a:r>
              <a:rPr kumimoji="1" lang="ja-JP" altLang="en-US" sz="1200" dirty="0"/>
              <a:t>本のアクティブなリモートセッションあたり </a:t>
            </a:r>
            <a:r>
              <a:rPr lang="en-US" altLang="ja-JP" sz="1200" dirty="0"/>
              <a:t>0.15 Mbps </a:t>
            </a:r>
            <a:r>
              <a:rPr lang="ja-JP" altLang="en-US" sz="1200" dirty="0"/>
              <a:t>程度を消費することが分かりました。</a:t>
            </a:r>
            <a:endParaRPr lang="en-US" altLang="ja-JP" sz="1200" dirty="0"/>
          </a:p>
          <a:p>
            <a:endParaRPr kumimoji="1" lang="en-US" altLang="ja-JP" sz="1200" dirty="0"/>
          </a:p>
          <a:p>
            <a:r>
              <a:rPr lang="ja-JP" altLang="en-US" sz="1200" b="1" dirty="0"/>
              <a:t>そこで、次の簡易計算式が利用できます。</a:t>
            </a:r>
            <a:endParaRPr lang="en-US" altLang="ja-JP" sz="1200" b="1" dirty="0"/>
          </a:p>
          <a:p>
            <a:pPr marL="342900" indent="-342900">
              <a:buFont typeface="Arial" panose="020B0604020202020204" pitchFamily="34" charset="0"/>
              <a:buChar char="•"/>
            </a:pPr>
            <a:r>
              <a:rPr lang="ja-JP" altLang="en-US" sz="1200" b="1" dirty="0"/>
              <a:t>導入するコンピュータの台数 </a:t>
            </a:r>
            <a:r>
              <a:rPr lang="en-US" altLang="ja-JP" sz="1200" b="1" dirty="0"/>
              <a:t>(</a:t>
            </a:r>
            <a:r>
              <a:rPr lang="ja-JP" altLang="en-US" sz="1200" b="1" dirty="0"/>
              <a:t>≓ ユーザー数</a:t>
            </a:r>
            <a:r>
              <a:rPr lang="en-US" altLang="ja-JP" sz="1200" b="1" dirty="0"/>
              <a:t>) </a:t>
            </a:r>
            <a:r>
              <a:rPr lang="ja-JP" altLang="en-US" sz="1200" b="1" dirty="0"/>
              <a:t>を </a:t>
            </a:r>
            <a:r>
              <a:rPr lang="en-US" altLang="ja-JP" sz="1200" b="1" dirty="0"/>
              <a:t>X </a:t>
            </a:r>
            <a:r>
              <a:rPr lang="ja-JP" altLang="en-US" sz="1200" dirty="0"/>
              <a:t>とします。</a:t>
            </a:r>
            <a:endParaRPr lang="en-US" altLang="ja-JP" sz="1200" dirty="0"/>
          </a:p>
          <a:p>
            <a:pPr marL="342900" indent="-342900">
              <a:buFont typeface="Arial" panose="020B0604020202020204" pitchFamily="34" charset="0"/>
              <a:buChar char="•"/>
            </a:pPr>
            <a:r>
              <a:rPr lang="ja-JP" altLang="en-US" sz="1200" b="1" dirty="0"/>
              <a:t>同時接続数 </a:t>
            </a:r>
            <a:r>
              <a:rPr lang="en-US" altLang="ja-JP" sz="1200" b="1" dirty="0"/>
              <a:t>(</a:t>
            </a:r>
            <a:r>
              <a:rPr lang="ja-JP" altLang="en-US" sz="1200" b="1" dirty="0"/>
              <a:t>本</a:t>
            </a:r>
            <a:r>
              <a:rPr lang="en-US" altLang="ja-JP" sz="1200" b="1" dirty="0"/>
              <a:t>):</a:t>
            </a:r>
            <a:r>
              <a:rPr lang="ja-JP" altLang="en-US" sz="1200" b="1" dirty="0"/>
              <a:t> </a:t>
            </a:r>
            <a:r>
              <a:rPr lang="en-US" altLang="ja-JP" sz="1200" b="1" dirty="0"/>
              <a:t>Y = X * 0.2</a:t>
            </a:r>
          </a:p>
          <a:p>
            <a:pPr marL="342900" indent="-342900">
              <a:buFont typeface="Arial" panose="020B0604020202020204" pitchFamily="34" charset="0"/>
              <a:buChar char="•"/>
            </a:pPr>
            <a:r>
              <a:rPr lang="ja-JP" altLang="en-US" sz="1200" b="1" dirty="0"/>
              <a:t>確保すべき帯域 </a:t>
            </a:r>
            <a:r>
              <a:rPr lang="en-US" altLang="ja-JP" sz="1200" b="1" dirty="0"/>
              <a:t>(Mbps):</a:t>
            </a:r>
            <a:r>
              <a:rPr lang="ja-JP" altLang="en-US" sz="1200" b="1" dirty="0"/>
              <a:t> </a:t>
            </a:r>
            <a:r>
              <a:rPr lang="en-US" altLang="ja-JP" sz="1200" b="1" dirty="0"/>
              <a:t>Z = Y * 0.15Mbps</a:t>
            </a:r>
          </a:p>
          <a:p>
            <a:pPr marL="342900" indent="-342900">
              <a:buFont typeface="Arial" panose="020B0604020202020204" pitchFamily="34" charset="0"/>
              <a:buChar char="•"/>
            </a:pPr>
            <a:r>
              <a:rPr lang="ja-JP" altLang="en-US" sz="1200" dirty="0"/>
              <a:t>したがって、例えば、</a:t>
            </a:r>
            <a:r>
              <a:rPr lang="ja-JP" altLang="en-US" sz="1200" b="1" dirty="0"/>
              <a:t>職場内コンピュータ台数 </a:t>
            </a:r>
            <a:r>
              <a:rPr lang="en-US" altLang="ja-JP" sz="1200" b="1" dirty="0"/>
              <a:t>100 </a:t>
            </a:r>
            <a:r>
              <a:rPr lang="ja-JP" altLang="en-US" sz="1200" b="1" dirty="0"/>
              <a:t>台</a:t>
            </a:r>
            <a:r>
              <a:rPr lang="ja-JP" altLang="en-US" sz="1200" dirty="0"/>
              <a:t>にインストールすると、日中、</a:t>
            </a:r>
            <a:r>
              <a:rPr lang="ja-JP" altLang="en-US" sz="1200" b="1" dirty="0"/>
              <a:t>同時に </a:t>
            </a:r>
            <a:r>
              <a:rPr lang="en-US" altLang="ja-JP" sz="1200" b="1" dirty="0"/>
              <a:t>20 </a:t>
            </a:r>
            <a:r>
              <a:rPr lang="ja-JP" altLang="en-US" sz="1200" b="1" dirty="0"/>
              <a:t>本程度の </a:t>
            </a:r>
            <a:r>
              <a:rPr lang="en-US" altLang="ja-JP" sz="1200" b="1" dirty="0"/>
              <a:t>SSL-VPN </a:t>
            </a:r>
            <a:r>
              <a:rPr lang="ja-JP" altLang="en-US" sz="1200" b="1" dirty="0"/>
              <a:t>セッションが利用される</a:t>
            </a:r>
            <a:r>
              <a:rPr lang="ja-JP" altLang="en-US" sz="1200" dirty="0"/>
              <a:t>と考えられ、その場合は、</a:t>
            </a:r>
            <a:r>
              <a:rPr lang="ja-JP" altLang="en-US" sz="1200" b="1" dirty="0"/>
              <a:t>合計、</a:t>
            </a:r>
            <a:r>
              <a:rPr lang="en-US" altLang="ja-JP" sz="1200" b="1" dirty="0"/>
              <a:t>3.0Mbps </a:t>
            </a:r>
            <a:r>
              <a:rPr lang="ja-JP" altLang="en-US" sz="1200" b="1" dirty="0"/>
              <a:t>程度の帯域を消費します。</a:t>
            </a:r>
          </a:p>
          <a:p>
            <a:endParaRPr kumimoji="1" lang="ja-JP" altLang="en-US" sz="1200" dirty="0"/>
          </a:p>
        </p:txBody>
      </p:sp>
      <p:sp>
        <p:nvSpPr>
          <p:cNvPr id="12" name="テキスト ボックス 11"/>
          <p:cNvSpPr txBox="1"/>
          <p:nvPr/>
        </p:nvSpPr>
        <p:spPr>
          <a:xfrm>
            <a:off x="5872654" y="4216705"/>
            <a:ext cx="6319345" cy="1440027"/>
          </a:xfrm>
          <a:prstGeom prst="rect">
            <a:avLst/>
          </a:prstGeom>
          <a:solidFill>
            <a:srgbClr val="CDFFE6"/>
          </a:solidFill>
        </p:spPr>
        <p:txBody>
          <a:bodyPr wrap="square" rtlCol="0">
            <a:spAutoFit/>
          </a:bodyPr>
          <a:lstStyle/>
          <a:p>
            <a:r>
              <a:rPr kumimoji="1" lang="ja-JP" altLang="en-US" sz="1200" dirty="0"/>
              <a:t>上記の数値は、利用様態によって異なります。</a:t>
            </a:r>
          </a:p>
          <a:p>
            <a:r>
              <a:rPr kumimoji="1" lang="ja-JP" altLang="en-US" sz="1200" dirty="0"/>
              <a:t>ただし、</a:t>
            </a:r>
            <a:r>
              <a:rPr kumimoji="1" lang="ja-JP" altLang="en-US" sz="1200" u="sng" dirty="0">
                <a:solidFill>
                  <a:srgbClr val="C00000"/>
                </a:solidFill>
              </a:rPr>
              <a:t>「シン・テレワークシステム」は一般的なテレビ会議アプリや </a:t>
            </a:r>
            <a:r>
              <a:rPr kumimoji="1" lang="en-US" altLang="ja-JP" sz="1200" u="sng" dirty="0">
                <a:solidFill>
                  <a:srgbClr val="C00000"/>
                </a:solidFill>
              </a:rPr>
              <a:t>IP </a:t>
            </a:r>
            <a:r>
              <a:rPr kumimoji="1" lang="ja-JP" altLang="en-US" sz="1200" u="sng" dirty="0">
                <a:solidFill>
                  <a:srgbClr val="C00000"/>
                </a:solidFill>
              </a:rPr>
              <a:t>電話 </a:t>
            </a:r>
            <a:r>
              <a:rPr kumimoji="1" lang="en-US" altLang="ja-JP" sz="1200" u="sng" dirty="0">
                <a:solidFill>
                  <a:srgbClr val="C00000"/>
                </a:solidFill>
              </a:rPr>
              <a:t>(</a:t>
            </a:r>
            <a:r>
              <a:rPr lang="en-US" altLang="ja-JP" sz="1200" u="sng" dirty="0">
                <a:solidFill>
                  <a:srgbClr val="C00000"/>
                </a:solidFill>
              </a:rPr>
              <a:t>UDP</a:t>
            </a:r>
            <a:r>
              <a:rPr kumimoji="1" lang="en-US" altLang="ja-JP" sz="1200" u="sng" dirty="0">
                <a:solidFill>
                  <a:srgbClr val="C00000"/>
                </a:solidFill>
              </a:rPr>
              <a:t>) </a:t>
            </a:r>
            <a:r>
              <a:rPr kumimoji="1" lang="ja-JP" altLang="en-US" sz="1200" u="sng" dirty="0">
                <a:solidFill>
                  <a:srgbClr val="C00000"/>
                </a:solidFill>
              </a:rPr>
              <a:t>と異なり、純粋な </a:t>
            </a:r>
            <a:r>
              <a:rPr kumimoji="1" lang="en-US" altLang="ja-JP" sz="1200" u="sng" dirty="0">
                <a:solidFill>
                  <a:srgbClr val="C00000"/>
                </a:solidFill>
              </a:rPr>
              <a:t>TCP (</a:t>
            </a:r>
            <a:r>
              <a:rPr kumimoji="1" lang="ja-JP" altLang="en-US" sz="1200" u="sng" dirty="0">
                <a:solidFill>
                  <a:srgbClr val="C00000"/>
                </a:solidFill>
              </a:rPr>
              <a:t>帯域自動制御機能あり</a:t>
            </a:r>
            <a:r>
              <a:rPr kumimoji="1" lang="en-US" altLang="ja-JP" sz="1200" u="sng" dirty="0">
                <a:solidFill>
                  <a:srgbClr val="C00000"/>
                </a:solidFill>
              </a:rPr>
              <a:t>) </a:t>
            </a:r>
            <a:r>
              <a:rPr kumimoji="1" lang="ja-JP" altLang="en-US" sz="1200" u="sng" dirty="0">
                <a:solidFill>
                  <a:srgbClr val="C00000"/>
                </a:solidFill>
              </a:rPr>
              <a:t>のみを使用します</a:t>
            </a:r>
            <a:r>
              <a:rPr kumimoji="1" lang="ja-JP" altLang="en-US" sz="1200" dirty="0"/>
              <a:t>。乱暴な </a:t>
            </a:r>
            <a:r>
              <a:rPr kumimoji="1" lang="en-US" altLang="ja-JP" sz="1200" dirty="0"/>
              <a:t>UDP </a:t>
            </a:r>
            <a:r>
              <a:rPr kumimoji="1" lang="ja-JP" altLang="en-US" sz="1200" dirty="0"/>
              <a:t>パケットのように、他のトラフィックを圧迫することはなく、混雑時には自動的に速度が低下することから、</a:t>
            </a:r>
            <a:r>
              <a:rPr kumimoji="1" lang="ja-JP" altLang="en-US" sz="1200" u="sng" dirty="0">
                <a:solidFill>
                  <a:srgbClr val="C00000"/>
                </a:solidFill>
              </a:rPr>
              <a:t>厳密なトラフィック設計・帯域制限・帯域制限・利用者数の管理は不要であると考えられます。</a:t>
            </a:r>
            <a:r>
              <a:rPr kumimoji="1" lang="en-US" altLang="ja-JP" sz="1200" dirty="0"/>
              <a:t>(</a:t>
            </a:r>
            <a:r>
              <a:rPr lang="en-US" altLang="ja-JP" sz="1200" dirty="0"/>
              <a:t>TCP </a:t>
            </a:r>
            <a:r>
              <a:rPr lang="ja-JP" altLang="en-US" sz="1200" dirty="0"/>
              <a:t>の原理で他通信と自動協調して帯域を譲り合うため、</a:t>
            </a:r>
            <a:r>
              <a:rPr kumimoji="1" lang="ja-JP" altLang="en-US" sz="1200" dirty="0"/>
              <a:t>他の通信に迷惑をかける可能性は極めて低い。単純に画面転送が遅くなる程度である。詳しくは 「</a:t>
            </a:r>
            <a:r>
              <a:rPr kumimoji="1" lang="en-US" altLang="ja-JP" sz="1200" dirty="0"/>
              <a:t>TCP</a:t>
            </a:r>
            <a:r>
              <a:rPr kumimoji="1" lang="ja-JP" altLang="en-US" sz="1200" dirty="0"/>
              <a:t> スロースタート」、「</a:t>
            </a:r>
            <a:r>
              <a:rPr kumimoji="1" lang="en-US" altLang="ja-JP" sz="1200" dirty="0"/>
              <a:t>TCP </a:t>
            </a:r>
            <a:r>
              <a:rPr kumimoji="1" lang="ja-JP" altLang="en-US" sz="1200" dirty="0"/>
              <a:t>輻輳制御」などで検索してみてください。</a:t>
            </a:r>
            <a:r>
              <a:rPr kumimoji="1" lang="en-US" altLang="ja-JP" sz="1200" dirty="0"/>
              <a:t>)</a:t>
            </a:r>
            <a:endParaRPr kumimoji="1" lang="ja-JP" altLang="en-US" sz="1200" dirty="0"/>
          </a:p>
        </p:txBody>
      </p:sp>
      <p:sp>
        <p:nvSpPr>
          <p:cNvPr id="3" name="角丸四角形 2"/>
          <p:cNvSpPr/>
          <p:nvPr/>
        </p:nvSpPr>
        <p:spPr>
          <a:xfrm>
            <a:off x="1109750" y="1491184"/>
            <a:ext cx="2549563" cy="1142374"/>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u="sng" dirty="0"/>
              <a:t>100 </a:t>
            </a:r>
            <a:r>
              <a:rPr kumimoji="1" lang="ja-JP" altLang="en-US" sz="3200" b="1" u="sng" dirty="0"/>
              <a:t>台</a:t>
            </a:r>
            <a:r>
              <a:rPr kumimoji="1" lang="ja-JP" altLang="en-US" sz="3200" b="1" dirty="0"/>
              <a:t>あたり</a:t>
            </a:r>
          </a:p>
          <a:p>
            <a:pPr algn="ctr"/>
            <a:r>
              <a:rPr lang="en-US" altLang="ja-JP" sz="3200" b="1" u="sng" dirty="0"/>
              <a:t>3 Mbps</a:t>
            </a:r>
            <a:endParaRPr kumimoji="1" lang="ja-JP" altLang="en-US" sz="3200" b="1" u="sng" dirty="0"/>
          </a:p>
        </p:txBody>
      </p:sp>
      <p:sp>
        <p:nvSpPr>
          <p:cNvPr id="10" name="テキスト ボックス 9"/>
          <p:cNvSpPr txBox="1"/>
          <p:nvPr/>
        </p:nvSpPr>
        <p:spPr>
          <a:xfrm>
            <a:off x="392220" y="967765"/>
            <a:ext cx="4290139" cy="584775"/>
          </a:xfrm>
          <a:prstGeom prst="rect">
            <a:avLst/>
          </a:prstGeom>
          <a:noFill/>
        </p:spPr>
        <p:txBody>
          <a:bodyPr wrap="square" rtlCol="0">
            <a:spAutoFit/>
          </a:bodyPr>
          <a:lstStyle/>
          <a:p>
            <a:r>
              <a:rPr kumimoji="1" lang="ja-JP" altLang="en-US" sz="1600" dirty="0"/>
              <a:t>シン・テレワークシステムパブリック版に日中接続されているサーバー台数につき</a:t>
            </a:r>
            <a:r>
              <a:rPr lang="ja-JP" altLang="en-US" sz="1600" dirty="0"/>
              <a:t>、統計的には、</a:t>
            </a:r>
            <a:endParaRPr kumimoji="1" lang="ja-JP" altLang="en-US" sz="1600" dirty="0"/>
          </a:p>
        </p:txBody>
      </p:sp>
      <p:sp>
        <p:nvSpPr>
          <p:cNvPr id="178" name="テキスト ボックス 177"/>
          <p:cNvSpPr txBox="1"/>
          <p:nvPr/>
        </p:nvSpPr>
        <p:spPr>
          <a:xfrm>
            <a:off x="3715365" y="2108537"/>
            <a:ext cx="2045575" cy="646331"/>
          </a:xfrm>
          <a:prstGeom prst="rect">
            <a:avLst/>
          </a:prstGeom>
          <a:noFill/>
        </p:spPr>
        <p:txBody>
          <a:bodyPr wrap="square" rtlCol="0">
            <a:spAutoFit/>
          </a:bodyPr>
          <a:lstStyle/>
          <a:p>
            <a:r>
              <a:rPr kumimoji="1" lang="ja-JP" altLang="en-US" dirty="0"/>
              <a:t>程度の平均トラフィックが発生している。</a:t>
            </a:r>
          </a:p>
        </p:txBody>
      </p:sp>
      <p:sp>
        <p:nvSpPr>
          <p:cNvPr id="11" name="テキスト ボックス 10"/>
          <p:cNvSpPr txBox="1"/>
          <p:nvPr/>
        </p:nvSpPr>
        <p:spPr>
          <a:xfrm>
            <a:off x="114300" y="2787912"/>
            <a:ext cx="5646640" cy="3970318"/>
          </a:xfrm>
          <a:prstGeom prst="rect">
            <a:avLst/>
          </a:prstGeom>
          <a:solidFill>
            <a:srgbClr val="FFFFCC"/>
          </a:solidFill>
        </p:spPr>
        <p:txBody>
          <a:bodyPr wrap="square" rtlCol="0">
            <a:spAutoFit/>
          </a:bodyPr>
          <a:lstStyle/>
          <a:p>
            <a:pPr algn="ctr"/>
            <a:r>
              <a:rPr kumimoji="1" lang="ja-JP" altLang="en-US" sz="1400" b="1" dirty="0"/>
              <a:t>結論 </a:t>
            </a:r>
            <a:r>
              <a:rPr kumimoji="1" lang="en-US" altLang="ja-JP" sz="1400" b="1" dirty="0"/>
              <a:t>(100Mbps / 1Gbps / 10Gbps </a:t>
            </a:r>
            <a:r>
              <a:rPr kumimoji="1" lang="ja-JP" altLang="en-US" sz="1400" b="1" dirty="0"/>
              <a:t>の</a:t>
            </a:r>
            <a:endParaRPr kumimoji="1" lang="en-US" altLang="ja-JP" sz="1400" b="1" dirty="0"/>
          </a:p>
          <a:p>
            <a:pPr algn="ctr"/>
            <a:r>
              <a:rPr kumimoji="1" lang="ja-JP" altLang="en-US" sz="1400" b="1" dirty="0"/>
              <a:t>いずれの回線を用意するべきか</a:t>
            </a:r>
            <a:r>
              <a:rPr kumimoji="1" lang="en-US" altLang="ja-JP" sz="1400" b="1" dirty="0"/>
              <a:t>)</a:t>
            </a:r>
          </a:p>
          <a:p>
            <a:r>
              <a:rPr kumimoji="1" lang="ja-JP" altLang="en-US" sz="1400" dirty="0"/>
              <a:t>ユーザーがより多くの通信を行なう可能性がある余裕をみた上で、仮に余裕を上記の数倍とみれば、</a:t>
            </a:r>
            <a:endParaRPr kumimoji="1" lang="en-US" altLang="ja-JP" sz="1400" dirty="0"/>
          </a:p>
          <a:p>
            <a:pPr marL="342900" indent="-342900">
              <a:buFont typeface="Arial" panose="020B0604020202020204" pitchFamily="34" charset="0"/>
              <a:buChar char="•"/>
            </a:pPr>
            <a:r>
              <a:rPr kumimoji="1" lang="en-US" altLang="ja-JP" sz="1400" dirty="0"/>
              <a:t>1,000 </a:t>
            </a:r>
            <a:r>
              <a:rPr kumimoji="1" lang="ja-JP" altLang="en-US" sz="1400" dirty="0"/>
              <a:t>ユーザー程度までのユーザーをサポートするシステムの場合、</a:t>
            </a:r>
            <a:r>
              <a:rPr kumimoji="1" lang="en-US" altLang="ja-JP" sz="1400" dirty="0"/>
              <a:t>30Mbps </a:t>
            </a:r>
            <a:r>
              <a:rPr kumimoji="1" lang="ja-JP" altLang="en-US" sz="1400" dirty="0"/>
              <a:t>～ </a:t>
            </a:r>
            <a:r>
              <a:rPr kumimoji="1" lang="en-US" altLang="ja-JP" sz="1400" dirty="0"/>
              <a:t>100Mbps</a:t>
            </a:r>
            <a:r>
              <a:rPr kumimoji="1" lang="ja-JP" altLang="en-US" sz="1400" dirty="0"/>
              <a:t> 程度の帯域。</a:t>
            </a:r>
            <a:endParaRPr kumimoji="1" lang="en-US" altLang="ja-JP" sz="1400" dirty="0"/>
          </a:p>
          <a:p>
            <a:pPr marL="342900" indent="-342900">
              <a:buFont typeface="Arial" panose="020B0604020202020204" pitchFamily="34" charset="0"/>
              <a:buChar char="•"/>
            </a:pPr>
            <a:r>
              <a:rPr kumimoji="1" lang="ja-JP" altLang="en-US" sz="1400" dirty="0"/>
              <a:t>以降 </a:t>
            </a:r>
            <a:r>
              <a:rPr kumimoji="1" lang="en-US" altLang="ja-JP" sz="1400" dirty="0"/>
              <a:t>1,000 </a:t>
            </a:r>
            <a:r>
              <a:rPr kumimoji="1" lang="ja-JP" altLang="en-US" sz="1400" dirty="0"/>
              <a:t>ユーザー増加するたびに同程度の</a:t>
            </a:r>
            <a:r>
              <a:rPr lang="ja-JP" altLang="en-US" sz="1400" dirty="0"/>
              <a:t>帯域を追加。</a:t>
            </a:r>
            <a:endParaRPr lang="en-US" altLang="ja-JP" sz="1400" dirty="0"/>
          </a:p>
          <a:p>
            <a:r>
              <a:rPr kumimoji="1" lang="ja-JP" altLang="en-US" sz="1400" dirty="0"/>
              <a:t>すればよいと考えられる。ただし、ユーザー数がさらに</a:t>
            </a:r>
            <a:r>
              <a:rPr kumimoji="1" lang="ja-JP" altLang="en-US" sz="1400" dirty="0" err="1"/>
              <a:t>増えるてくると</a:t>
            </a:r>
            <a:r>
              <a:rPr kumimoji="1" lang="ja-JP" altLang="en-US" sz="1400" dirty="0"/>
              <a:t>、多重効果が発生するため、総回線帯域は節約できる。</a:t>
            </a:r>
          </a:p>
          <a:p>
            <a:r>
              <a:rPr kumimoji="1" lang="ja-JP" altLang="en-US" sz="1400" dirty="0"/>
              <a:t>そこで、余裕をもって物理的な設備を構築する場合、</a:t>
            </a:r>
            <a:endParaRPr kumimoji="1" lang="en-US" altLang="ja-JP" sz="1400" dirty="0"/>
          </a:p>
          <a:p>
            <a:pPr marL="285750" indent="-285750">
              <a:buFont typeface="Arial" panose="020B0604020202020204" pitchFamily="34" charset="0"/>
              <a:buChar char="•"/>
            </a:pPr>
            <a:r>
              <a:rPr kumimoji="1" lang="en-US" altLang="ja-JP" sz="1400" dirty="0"/>
              <a:t>1,000 </a:t>
            </a:r>
            <a:r>
              <a:rPr kumimoji="1" lang="ja-JP" altLang="en-US" sz="1400" dirty="0"/>
              <a:t>ユーザー程度までは </a:t>
            </a:r>
            <a:r>
              <a:rPr kumimoji="1" lang="en-US" altLang="ja-JP" sz="1400" dirty="0"/>
              <a:t>100Mbps </a:t>
            </a:r>
            <a:r>
              <a:rPr kumimoji="1" lang="ja-JP" altLang="en-US" sz="1400" dirty="0"/>
              <a:t>のインターネット接続回線</a:t>
            </a:r>
            <a:endParaRPr kumimoji="1" lang="en-US" altLang="ja-JP" sz="1400" dirty="0"/>
          </a:p>
          <a:p>
            <a:pPr marL="285750" indent="-285750">
              <a:buFont typeface="Arial" panose="020B0604020202020204" pitchFamily="34" charset="0"/>
              <a:buChar char="•"/>
            </a:pPr>
            <a:r>
              <a:rPr lang="en-US" altLang="ja-JP" sz="1400" dirty="0"/>
              <a:t>2</a:t>
            </a:r>
            <a:r>
              <a:rPr kumimoji="1" lang="en-US" altLang="ja-JP" sz="1400" dirty="0"/>
              <a:t>0,000 </a:t>
            </a:r>
            <a:r>
              <a:rPr kumimoji="1" lang="ja-JP" altLang="en-US" sz="1400" dirty="0"/>
              <a:t>ユーザー程度までは </a:t>
            </a:r>
            <a:r>
              <a:rPr kumimoji="1" lang="en-US" altLang="ja-JP" sz="1400" dirty="0"/>
              <a:t>1Gbps </a:t>
            </a:r>
            <a:r>
              <a:rPr kumimoji="1" lang="ja-JP" altLang="en-US" sz="1400" dirty="0"/>
              <a:t>のインターネット接続回線</a:t>
            </a:r>
            <a:endParaRPr kumimoji="1" lang="en-US" altLang="ja-JP" sz="1400" dirty="0"/>
          </a:p>
          <a:p>
            <a:pPr marL="285750" indent="-285750">
              <a:buFont typeface="Arial" panose="020B0604020202020204" pitchFamily="34" charset="0"/>
              <a:buChar char="•"/>
            </a:pPr>
            <a:r>
              <a:rPr kumimoji="1" lang="en-US" altLang="ja-JP" sz="1400" dirty="0"/>
              <a:t>500,000 </a:t>
            </a:r>
            <a:r>
              <a:rPr kumimoji="1" lang="ja-JP" altLang="en-US" sz="1400" dirty="0"/>
              <a:t>ユーザー程度までは </a:t>
            </a:r>
            <a:r>
              <a:rPr kumimoji="1" lang="en-US" altLang="ja-JP" sz="1400" dirty="0"/>
              <a:t>10Gbps </a:t>
            </a:r>
            <a:r>
              <a:rPr kumimoji="1" lang="ja-JP" altLang="en-US" sz="1400" dirty="0"/>
              <a:t>のインターネット接続回線</a:t>
            </a:r>
            <a:endParaRPr kumimoji="1" lang="en-US" altLang="ja-JP" sz="1400" dirty="0"/>
          </a:p>
          <a:p>
            <a:pPr marL="285750" indent="-285750">
              <a:buFont typeface="Arial" panose="020B0604020202020204" pitchFamily="34" charset="0"/>
              <a:buChar char="•"/>
            </a:pPr>
            <a:r>
              <a:rPr kumimoji="1" lang="en-US" altLang="ja-JP" sz="1400" dirty="0"/>
              <a:t>500,000 </a:t>
            </a:r>
            <a:r>
              <a:rPr kumimoji="1" lang="ja-JP" altLang="en-US" sz="1400" dirty="0"/>
              <a:t>ユーザーを超える場合は </a:t>
            </a:r>
            <a:r>
              <a:rPr kumimoji="1" lang="en-US" altLang="ja-JP" sz="1400" dirty="0"/>
              <a:t>10Gbps </a:t>
            </a:r>
            <a:r>
              <a:rPr kumimoji="1" lang="ja-JP" altLang="en-US" sz="1400" dirty="0"/>
              <a:t>超のインターネット接続回線</a:t>
            </a:r>
            <a:endParaRPr kumimoji="1" lang="en-US" altLang="ja-JP" sz="1400" dirty="0"/>
          </a:p>
          <a:p>
            <a:r>
              <a:rPr kumimoji="1" lang="ja-JP" altLang="en-US" sz="1400" dirty="0"/>
              <a:t>を用意する。あくまで目安であり、インターネット回線で若干遅延が発生しても、直ちに重大なインパクトは生じない。様子をみながら徐々に追加していけばよい。また、中継ゲートウェイは複数の拠点・回線に冗長可能である。</a:t>
            </a:r>
            <a:r>
              <a:rPr kumimoji="1" lang="en-US" altLang="ja-JP" sz="1400" dirty="0"/>
              <a:t>(</a:t>
            </a:r>
            <a:r>
              <a:rPr kumimoji="1" lang="ja-JP" altLang="en-US" sz="1400" dirty="0"/>
              <a:t>第 </a:t>
            </a:r>
            <a:r>
              <a:rPr kumimoji="1" lang="en-US" altLang="ja-JP" sz="1400" dirty="0"/>
              <a:t>7 </a:t>
            </a:r>
            <a:r>
              <a:rPr kumimoji="1" lang="ja-JP" altLang="en-US" sz="1400" dirty="0"/>
              <a:t>章を参照すること</a:t>
            </a:r>
            <a:r>
              <a:rPr kumimoji="1" lang="en-US" altLang="ja-JP" sz="1400" dirty="0"/>
              <a:t>) </a:t>
            </a:r>
            <a:r>
              <a:rPr kumimoji="1" lang="ja-JP" altLang="en-US" sz="1400" dirty="0"/>
              <a:t>安価なフレッツ回線や </a:t>
            </a:r>
            <a:r>
              <a:rPr kumimoji="1" lang="en-US" altLang="ja-JP" sz="1400" dirty="0"/>
              <a:t>VPS </a:t>
            </a:r>
            <a:r>
              <a:rPr kumimoji="1" lang="ja-JP" altLang="en-US" sz="1400" dirty="0"/>
              <a:t>を大量に分散して設置することも可である。</a:t>
            </a:r>
            <a:endParaRPr kumimoji="1" lang="en-US" altLang="ja-JP" sz="1400" dirty="0"/>
          </a:p>
        </p:txBody>
      </p:sp>
    </p:spTree>
    <p:extLst>
      <p:ext uri="{BB962C8B-B14F-4D97-AF65-F5344CB8AC3E}">
        <p14:creationId xmlns:p14="http://schemas.microsoft.com/office/powerpoint/2010/main" val="25172776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2"/>
            <a:ext cx="11545223" cy="5721927"/>
          </a:xfrm>
        </p:spPr>
        <p:txBody>
          <a:bodyPr>
            <a:normAutofit/>
          </a:bodyPr>
          <a:lstStyle/>
          <a:p>
            <a:r>
              <a:rPr kumimoji="1" lang="ja-JP" altLang="en-US" sz="1800" dirty="0"/>
              <a:t>基本的事項 </a:t>
            </a:r>
            <a:r>
              <a:rPr kumimoji="1" lang="en-US" altLang="ja-JP" sz="1800" dirty="0"/>
              <a:t>(</a:t>
            </a:r>
            <a:r>
              <a:rPr kumimoji="1" lang="ja-JP" altLang="en-US" sz="1800" dirty="0"/>
              <a:t>共通</a:t>
            </a:r>
            <a:r>
              <a:rPr kumimoji="1" lang="en-US" altLang="ja-JP" sz="1800" dirty="0"/>
              <a:t>)</a:t>
            </a:r>
          </a:p>
          <a:p>
            <a:pPr lvl="1"/>
            <a:r>
              <a:rPr kumimoji="1" lang="ja-JP" altLang="en-US" sz="1400" dirty="0"/>
              <a:t>中継ゲートウェイには、インターネットから疎通可能なグローバル </a:t>
            </a:r>
            <a:r>
              <a:rPr kumimoji="1" lang="en-US" altLang="ja-JP" sz="1400" dirty="0"/>
              <a:t>IPv4 </a:t>
            </a:r>
            <a:r>
              <a:rPr kumimoji="1" lang="ja-JP" altLang="en-US" sz="1400" dirty="0"/>
              <a:t>アドレスを割当てる必要がある。</a:t>
            </a:r>
            <a:endParaRPr kumimoji="1" lang="en-US" altLang="ja-JP" sz="1400" dirty="0"/>
          </a:p>
          <a:p>
            <a:pPr lvl="1"/>
            <a:r>
              <a:rPr kumimoji="1" lang="ja-JP" altLang="en-US" sz="1400" dirty="0"/>
              <a:t>中継ゲートウェイのホストにグローバル </a:t>
            </a:r>
            <a:r>
              <a:rPr kumimoji="1" lang="en-US" altLang="ja-JP" sz="1400" dirty="0"/>
              <a:t>IPv4 </a:t>
            </a:r>
            <a:r>
              <a:rPr kumimoji="1" lang="ja-JP" altLang="en-US" sz="1400" dirty="0"/>
              <a:t>アドレスを割当てた後は、当該ホスト以外のインターネットグローバル </a:t>
            </a:r>
            <a:r>
              <a:rPr kumimoji="1" lang="en-US" altLang="ja-JP" sz="1400" dirty="0"/>
              <a:t>IPv4 </a:t>
            </a:r>
            <a:r>
              <a:rPr kumimoji="1" lang="ja-JP" altLang="en-US" sz="1400" dirty="0"/>
              <a:t>アドレスが割当てられた任意の送信元ホストからの、その送信元ホストの </a:t>
            </a:r>
            <a:r>
              <a:rPr kumimoji="1" lang="en-US" altLang="ja-JP" sz="1400" dirty="0"/>
              <a:t>IPv4 </a:t>
            </a:r>
            <a:r>
              <a:rPr kumimoji="1" lang="ja-JP" altLang="en-US" sz="1400" dirty="0"/>
              <a:t>アドレスをソースアドレス、当該対象ホストに割当てたグローバル  </a:t>
            </a:r>
            <a:r>
              <a:rPr kumimoji="1" lang="en-US" altLang="ja-JP" sz="1400" dirty="0"/>
              <a:t>IPv4 </a:t>
            </a:r>
            <a:r>
              <a:rPr kumimoji="1" lang="ja-JP" altLang="en-US" sz="1400" dirty="0"/>
              <a:t>アドレスを宛先アドレスとした </a:t>
            </a:r>
            <a:r>
              <a:rPr kumimoji="1" lang="en-US" altLang="ja-JP" sz="1400" dirty="0"/>
              <a:t>IP </a:t>
            </a:r>
            <a:r>
              <a:rPr kumimoji="1" lang="ja-JP" altLang="en-US" sz="1400" dirty="0"/>
              <a:t>パケットが到達する必要がある。</a:t>
            </a:r>
            <a:endParaRPr kumimoji="1" lang="en-US" altLang="ja-JP" sz="1400" dirty="0"/>
          </a:p>
          <a:p>
            <a:pPr lvl="1"/>
            <a:r>
              <a:rPr kumimoji="1" lang="ja-JP" altLang="en-US" sz="1400" dirty="0"/>
              <a:t>サービス運用者の判断でセキュリティを維持したい場合にファイアウォール等を設置することは許容されるが、一般的な </a:t>
            </a:r>
            <a:r>
              <a:rPr kumimoji="1" lang="en-US" altLang="ja-JP" sz="1400" dirty="0"/>
              <a:t>IP </a:t>
            </a:r>
            <a:r>
              <a:rPr kumimoji="1" lang="ja-JP" altLang="en-US" sz="1400" dirty="0"/>
              <a:t>または </a:t>
            </a:r>
            <a:r>
              <a:rPr kumimoji="1" lang="en-US" altLang="ja-JP" sz="1400" dirty="0"/>
              <a:t>TCP </a:t>
            </a:r>
            <a:r>
              <a:rPr kumimoji="1" lang="ja-JP" altLang="en-US" sz="1400" dirty="0"/>
              <a:t>レイヤでのパケットフィルタ以外の特殊なファイアウォール </a:t>
            </a:r>
            <a:r>
              <a:rPr kumimoji="1" lang="en-US" altLang="ja-JP" sz="1400" dirty="0"/>
              <a:t>(</a:t>
            </a:r>
            <a:r>
              <a:rPr kumimoji="1" lang="ja-JP" altLang="en-US" sz="1400" dirty="0"/>
              <a:t>通信の内容を書換えるもの、通信の内容を見て検閲をするもの、通信の振る舞いを勝手に推測して動作を決めるもの</a:t>
            </a:r>
            <a:r>
              <a:rPr kumimoji="1" lang="en-US" altLang="ja-JP" sz="1400" dirty="0"/>
              <a:t>) </a:t>
            </a:r>
            <a:r>
              <a:rPr kumimoji="1" lang="ja-JP" altLang="en-US" sz="1400" dirty="0"/>
              <a:t>の設置は推奨しない。そのような特殊なファイアウォールを設置することにセキュリティ上の利点はないし、逆にセキュリティ </a:t>
            </a:r>
            <a:r>
              <a:rPr kumimoji="1" lang="en-US" altLang="ja-JP" sz="1400" dirty="0"/>
              <a:t>(</a:t>
            </a:r>
            <a:r>
              <a:rPr kumimoji="1" lang="ja-JP" altLang="en-US" sz="1400" dirty="0"/>
              <a:t>特に可用性</a:t>
            </a:r>
            <a:r>
              <a:rPr kumimoji="1" lang="en-US" altLang="ja-JP" sz="1400" dirty="0"/>
              <a:t>) </a:t>
            </a:r>
            <a:r>
              <a:rPr kumimoji="1" lang="ja-JP" altLang="en-US" sz="1400" dirty="0"/>
              <a:t>が低下する可能性があるためである。</a:t>
            </a:r>
            <a:endParaRPr kumimoji="1" lang="en-US" altLang="ja-JP" sz="1400" dirty="0"/>
          </a:p>
          <a:p>
            <a:r>
              <a:rPr kumimoji="1" lang="ja-JP" altLang="en-US" sz="1800" dirty="0"/>
              <a:t>中継ゲートウェイとインターネットの間の疎通要件</a:t>
            </a:r>
            <a:endParaRPr kumimoji="1" lang="en-US" altLang="ja-JP" sz="1800" dirty="0"/>
          </a:p>
          <a:p>
            <a:pPr lvl="1"/>
            <a:r>
              <a:rPr kumimoji="1" lang="ja-JP" altLang="en-US" sz="1400" dirty="0"/>
              <a:t>中継ゲートウェイは、インターネット上の任意のホストから、少なくとも、</a:t>
            </a:r>
            <a:r>
              <a:rPr kumimoji="1" lang="en-US" altLang="ja-JP" sz="1400" dirty="0"/>
              <a:t>TCP 443 </a:t>
            </a:r>
            <a:r>
              <a:rPr kumimoji="1" lang="ja-JP" altLang="en-US" sz="1400" dirty="0"/>
              <a:t>宛の通信を受けることができる必要がある。</a:t>
            </a:r>
          </a:p>
          <a:p>
            <a:r>
              <a:rPr kumimoji="1" lang="ja-JP" altLang="en-US" sz="1800" dirty="0"/>
              <a:t>中継ゲートウェイのグローバル </a:t>
            </a:r>
            <a:r>
              <a:rPr kumimoji="1" lang="en-US" altLang="ja-JP" sz="1800" dirty="0"/>
              <a:t>IPv4 </a:t>
            </a:r>
            <a:r>
              <a:rPr kumimoji="1" lang="ja-JP" altLang="en-US" sz="1800" dirty="0"/>
              <a:t>アドレスが可変の場合は </a:t>
            </a:r>
            <a:r>
              <a:rPr kumimoji="1" lang="en-US" altLang="ja-JP" sz="1800" dirty="0"/>
              <a:t>DDNS </a:t>
            </a:r>
            <a:r>
              <a:rPr kumimoji="1" lang="ja-JP" altLang="en-US" sz="1800" dirty="0"/>
              <a:t>が利用可能、</a:t>
            </a:r>
            <a:r>
              <a:rPr kumimoji="1" lang="en-US" altLang="ja-JP" sz="1800" dirty="0"/>
              <a:t>mikaka.ne.jp DDNS </a:t>
            </a:r>
            <a:r>
              <a:rPr kumimoji="1" lang="ja-JP" altLang="en-US" sz="1800" dirty="0"/>
              <a:t>も提供開始</a:t>
            </a:r>
            <a:endParaRPr kumimoji="1" lang="en-US" altLang="ja-JP" sz="1800" dirty="0"/>
          </a:p>
          <a:p>
            <a:pPr lvl="1"/>
            <a:r>
              <a:rPr kumimoji="1" lang="ja-JP" altLang="en-US" sz="1400" dirty="0"/>
              <a:t>原則として、中継ゲートウェイだけは、グローバル </a:t>
            </a:r>
            <a:r>
              <a:rPr kumimoji="1" lang="en-US" altLang="ja-JP" sz="1400" dirty="0"/>
              <a:t>IPv4 </a:t>
            </a:r>
            <a:r>
              <a:rPr kumimoji="1" lang="ja-JP" altLang="en-US" sz="1400" dirty="0"/>
              <a:t>アドレスが固定がある必要がある。</a:t>
            </a:r>
          </a:p>
          <a:p>
            <a:pPr lvl="1"/>
            <a:r>
              <a:rPr kumimoji="1" lang="ja-JP" altLang="en-US" sz="1400" dirty="0"/>
              <a:t>しかしながら、中継ゲートウェイのグローバル </a:t>
            </a:r>
            <a:r>
              <a:rPr kumimoji="1" lang="en-US" altLang="ja-JP" sz="1400" dirty="0"/>
              <a:t>IPv4 </a:t>
            </a:r>
            <a:r>
              <a:rPr kumimoji="1" lang="ja-JP" altLang="en-US" sz="1400" dirty="0"/>
              <a:t>アドレスが可変である </a:t>
            </a:r>
            <a:r>
              <a:rPr kumimoji="1" lang="en-US" altLang="ja-JP" sz="1400" dirty="0"/>
              <a:t>(ISP </a:t>
            </a:r>
            <a:r>
              <a:rPr kumimoji="1" lang="ja-JP" altLang="en-US" sz="1400" dirty="0"/>
              <a:t>によってルータ等の再起動の都度、割り当てられる </a:t>
            </a:r>
            <a:r>
              <a:rPr kumimoji="1" lang="en-US" altLang="ja-JP" sz="1400" dirty="0"/>
              <a:t>IPv4 </a:t>
            </a:r>
            <a:r>
              <a:rPr kumimoji="1" lang="ja-JP" altLang="en-US" sz="1400" dirty="0"/>
              <a:t>アドレスが変化する</a:t>
            </a:r>
            <a:r>
              <a:rPr kumimoji="1" lang="en-US" altLang="ja-JP" sz="1400" dirty="0"/>
              <a:t>)</a:t>
            </a:r>
            <a:r>
              <a:rPr kumimoji="1" lang="ja-JP" altLang="en-US" sz="1400" dirty="0"/>
              <a:t> 場合でも中継ゲートウェイを構築することができれば、便利である。そのためには、</a:t>
            </a:r>
            <a:r>
              <a:rPr kumimoji="1" lang="en-US" altLang="ja-JP" sz="1400" dirty="0"/>
              <a:t>Dynamic DNS (</a:t>
            </a:r>
            <a:r>
              <a:rPr kumimoji="1" lang="ja-JP" altLang="en-US" sz="1400" dirty="0"/>
              <a:t>ダイナミック </a:t>
            </a:r>
            <a:r>
              <a:rPr kumimoji="1" lang="en-US" altLang="ja-JP" sz="1400" dirty="0"/>
              <a:t>DNS, DDNS) </a:t>
            </a:r>
            <a:r>
              <a:rPr kumimoji="1" lang="ja-JP" altLang="en-US" sz="1400" dirty="0"/>
              <a:t>が必要になる。</a:t>
            </a:r>
          </a:p>
          <a:p>
            <a:pPr lvl="1"/>
            <a:r>
              <a:rPr kumimoji="1" lang="en-US" altLang="ja-JP" sz="1400" dirty="0"/>
              <a:t>DDNS </a:t>
            </a:r>
            <a:r>
              <a:rPr kumimoji="1" lang="ja-JP" altLang="en-US" sz="1400" dirty="0"/>
              <a:t>として、世界には、既存のいくつかのサービスが存在する。しかしながら、</a:t>
            </a:r>
            <a:r>
              <a:rPr kumimoji="1" lang="en-US" altLang="ja-JP" sz="1400" dirty="0"/>
              <a:t>DDNS </a:t>
            </a:r>
            <a:r>
              <a:rPr kumimoji="1" lang="ja-JP" altLang="en-US" sz="1400" dirty="0"/>
              <a:t>サービスを別途契約する必要があるとなると、不便である。</a:t>
            </a:r>
            <a:endParaRPr kumimoji="1" lang="en-US" altLang="ja-JP" sz="1400" dirty="0"/>
          </a:p>
          <a:p>
            <a:pPr lvl="1"/>
            <a:r>
              <a:rPr kumimoji="1" lang="ja-JP" altLang="en-US" sz="1400" dirty="0"/>
              <a:t>そこで、本リリースでは、中継ゲートウェイに</a:t>
            </a:r>
            <a:r>
              <a:rPr kumimoji="1" lang="en-US" altLang="ja-JP" sz="1400" dirty="0"/>
              <a:t> DDNS </a:t>
            </a:r>
            <a:r>
              <a:rPr kumimoji="1" lang="ja-JP" altLang="en-US" sz="1400" dirty="0"/>
              <a:t>クライアント機能を標準搭載した。また、本リリースに伴い、シン・テレワークシステム 開発チームでは、無償で利用できる実験用の </a:t>
            </a:r>
            <a:r>
              <a:rPr lang="en-US" altLang="ja-JP" sz="1400" dirty="0"/>
              <a:t>DDNS </a:t>
            </a:r>
            <a:r>
              <a:rPr lang="ja-JP" altLang="en-US" sz="1400" dirty="0"/>
              <a:t>サーバーである「</a:t>
            </a:r>
            <a:r>
              <a:rPr lang="en-US" altLang="ja-JP" sz="1400" dirty="0"/>
              <a:t>mikaka.ne.jp</a:t>
            </a:r>
            <a:r>
              <a:rPr lang="ja-JP" altLang="en-US" sz="1400" dirty="0"/>
              <a:t>」をインターネット上に設置した。これは、本日からすぐに無償で利用できる。「</a:t>
            </a:r>
            <a:r>
              <a:rPr lang="en-US" altLang="ja-JP" sz="1400" dirty="0"/>
              <a:t>abc.mikaka.ne.jp</a:t>
            </a:r>
            <a:r>
              <a:rPr lang="ja-JP" altLang="en-US" sz="1400" dirty="0"/>
              <a:t>」のように、「好きなホスト名</a:t>
            </a:r>
            <a:r>
              <a:rPr lang="en-US" altLang="ja-JP" sz="1400" dirty="0"/>
              <a:t>.mikaka.ne.jp</a:t>
            </a:r>
            <a:r>
              <a:rPr lang="ja-JP" altLang="en-US" sz="1400" dirty="0"/>
              <a:t>」 という </a:t>
            </a:r>
            <a:r>
              <a:rPr lang="en-US" altLang="ja-JP" sz="1400" dirty="0"/>
              <a:t>DNS </a:t>
            </a:r>
            <a:r>
              <a:rPr lang="ja-JP" altLang="en-US" sz="1400" dirty="0"/>
              <a:t>ホスト名を取得し、自信の中継ゲートウェイに関連付けられる。ただし、</a:t>
            </a:r>
            <a:r>
              <a:rPr lang="en-US" altLang="ja-JP" sz="1400" dirty="0"/>
              <a:t>mikaka.ne.jp </a:t>
            </a:r>
            <a:r>
              <a:rPr lang="ja-JP" altLang="en-US" sz="1400" dirty="0"/>
              <a:t>サービスは、実験目的のサービスであり、無保証である。</a:t>
            </a:r>
            <a:endParaRPr lang="en-US" altLang="ja-JP" sz="1400" dirty="0"/>
          </a:p>
          <a:p>
            <a:pPr lvl="1"/>
            <a:r>
              <a:rPr lang="ja-JP" altLang="en-US" sz="1400" dirty="0"/>
              <a:t>将来 </a:t>
            </a:r>
            <a:r>
              <a:rPr lang="en-US" altLang="ja-JP" sz="1400" dirty="0"/>
              <a:t>mikaka.ne.jp </a:t>
            </a:r>
            <a:r>
              <a:rPr lang="ja-JP" altLang="en-US" sz="1400" dirty="0"/>
              <a:t>が停止または廃止になってしまった場合でも、自ら安定した </a:t>
            </a:r>
            <a:r>
              <a:rPr lang="en-US" altLang="ja-JP" sz="1400" dirty="0"/>
              <a:t>DDNS </a:t>
            </a:r>
            <a:r>
              <a:rPr lang="ja-JP" altLang="en-US" sz="1400" dirty="0"/>
              <a:t>サービスを構築・運用されたいすべての方のために、我々は、 </a:t>
            </a:r>
            <a:r>
              <a:rPr lang="en-US" altLang="ja-JP" sz="1400" dirty="0"/>
              <a:t>mikaka.ne.jp </a:t>
            </a:r>
            <a:r>
              <a:rPr lang="ja-JP" altLang="en-US" sz="1400" dirty="0"/>
              <a:t>の内部で誰でも自ら </a:t>
            </a:r>
            <a:r>
              <a:rPr lang="en-US" altLang="ja-JP" sz="1400" dirty="0"/>
              <a:t>DDNS </a:t>
            </a:r>
            <a:r>
              <a:rPr lang="ja-JP" altLang="en-US" sz="1400" dirty="0"/>
              <a:t>サーバーを構築することができるソフトウェア 「</a:t>
            </a:r>
            <a:r>
              <a:rPr lang="en-US" altLang="ja-JP" sz="1400" dirty="0" err="1"/>
              <a:t>Mikaka</a:t>
            </a:r>
            <a:r>
              <a:rPr lang="en-US" altLang="ja-JP" sz="1400" dirty="0"/>
              <a:t> DDNS Server</a:t>
            </a:r>
            <a:r>
              <a:rPr lang="ja-JP" altLang="en-US" sz="1400" dirty="0"/>
              <a:t>」 もオープンソースソフトウェアとして用意し、本リリースとともに提供することにした。そこで、本ソフトウェアを業務目的で長期的に利用いただくならば、</a:t>
            </a:r>
            <a:r>
              <a:rPr lang="en-US" altLang="ja-JP" sz="1400" dirty="0"/>
              <a:t> </a:t>
            </a:r>
            <a:r>
              <a:rPr lang="ja-JP" altLang="en-US" sz="1400" dirty="0"/>
              <a:t>「</a:t>
            </a:r>
            <a:r>
              <a:rPr lang="en-US" altLang="ja-JP" sz="1400" dirty="0" err="1"/>
              <a:t>Mikaka</a:t>
            </a:r>
            <a:r>
              <a:rPr lang="en-US" altLang="ja-JP" sz="1400" dirty="0"/>
              <a:t> DDNS Server</a:t>
            </a:r>
            <a:r>
              <a:rPr lang="ja-JP" altLang="en-US" sz="1400" dirty="0"/>
              <a:t>」 を用いて自ら </a:t>
            </a:r>
            <a:r>
              <a:rPr lang="en-US" altLang="ja-JP" sz="1400" dirty="0"/>
              <a:t>DDNS </a:t>
            </a:r>
            <a:r>
              <a:rPr lang="ja-JP" altLang="en-US" sz="1400" dirty="0"/>
              <a:t>サービスをインターネット上 </a:t>
            </a:r>
            <a:r>
              <a:rPr lang="en-US" altLang="ja-JP" sz="1400" dirty="0"/>
              <a:t>(AWS </a:t>
            </a:r>
            <a:r>
              <a:rPr lang="ja-JP" altLang="en-US" sz="1400" dirty="0"/>
              <a:t>等のクラウド上</a:t>
            </a:r>
            <a:r>
              <a:rPr lang="en-US" altLang="ja-JP" sz="1400" dirty="0"/>
              <a:t>) </a:t>
            </a:r>
            <a:r>
              <a:rPr lang="ja-JP" altLang="en-US" sz="1400" dirty="0"/>
              <a:t>に構築されることを推奨する。</a:t>
            </a:r>
            <a:endParaRPr lang="en-US" altLang="ja-JP" sz="1800" dirty="0"/>
          </a:p>
          <a:p>
            <a:pPr lvl="1"/>
            <a:endParaRPr kumimoji="1" lang="ja-JP" altLang="en-US" sz="14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12</a:t>
            </a:fld>
            <a:endParaRPr kumimoji="1" lang="ja-JP" altLang="en-US" dirty="0"/>
          </a:p>
        </p:txBody>
      </p:sp>
      <p:sp>
        <p:nvSpPr>
          <p:cNvPr id="4" name="タイトル 3"/>
          <p:cNvSpPr>
            <a:spLocks noGrp="1"/>
          </p:cNvSpPr>
          <p:nvPr>
            <p:ph type="title"/>
          </p:nvPr>
        </p:nvSpPr>
        <p:spPr/>
        <p:txBody>
          <a:bodyPr>
            <a:noAutofit/>
          </a:bodyPr>
          <a:lstStyle/>
          <a:p>
            <a:r>
              <a:rPr kumimoji="1" lang="en-US" altLang="ja-JP" sz="3200" dirty="0"/>
              <a:t>2-3. </a:t>
            </a:r>
            <a:r>
              <a:rPr kumimoji="1" lang="ja-JP" altLang="en-US" sz="3200" dirty="0"/>
              <a:t>中継ゲートウェイのインターネット接続</a:t>
            </a:r>
          </a:p>
        </p:txBody>
      </p:sp>
    </p:spTree>
    <p:extLst>
      <p:ext uri="{BB962C8B-B14F-4D97-AF65-F5344CB8AC3E}">
        <p14:creationId xmlns:p14="http://schemas.microsoft.com/office/powerpoint/2010/main" val="17861451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048608"/>
            <a:ext cx="11545223" cy="2950898"/>
          </a:xfrm>
        </p:spPr>
        <p:txBody>
          <a:bodyPr>
            <a:normAutofit lnSpcReduction="10000"/>
          </a:bodyPr>
          <a:lstStyle/>
          <a:p>
            <a:r>
              <a:rPr kumimoji="1" lang="ja-JP" altLang="en-US" sz="2000" dirty="0"/>
              <a:t>シン・テレワークシステムの多要素認証機能の </a:t>
            </a:r>
            <a:r>
              <a:rPr kumimoji="1" lang="en-US" altLang="ja-JP" sz="2000" dirty="0"/>
              <a:t>1 </a:t>
            </a:r>
            <a:r>
              <a:rPr kumimoji="1" lang="ja-JP" altLang="en-US" sz="2000" dirty="0" err="1"/>
              <a:t>つで</a:t>
            </a:r>
            <a:r>
              <a:rPr kumimoji="1" lang="ja-JP" altLang="en-US" sz="2000" dirty="0"/>
              <a:t>あるワンタイムパスワード機能 </a:t>
            </a:r>
            <a:r>
              <a:rPr kumimoji="1" lang="en-US" altLang="ja-JP" sz="2000" dirty="0"/>
              <a:t>(OTP) </a:t>
            </a:r>
            <a:r>
              <a:rPr kumimoji="1" lang="ja-JP" altLang="en-US" sz="2000" dirty="0"/>
              <a:t>をサポートするためには、中継ゲートウェイから </a:t>
            </a:r>
            <a:r>
              <a:rPr kumimoji="1" lang="en-US" altLang="ja-JP" sz="2000" dirty="0"/>
              <a:t>SMTP </a:t>
            </a:r>
            <a:r>
              <a:rPr kumimoji="1" lang="ja-JP" altLang="en-US" sz="2000" dirty="0"/>
              <a:t>プロトコルで接続し、メール送信をすることが可能な </a:t>
            </a:r>
            <a:r>
              <a:rPr kumimoji="1" lang="en-US" altLang="ja-JP" sz="2000" dirty="0"/>
              <a:t>SMTP </a:t>
            </a:r>
            <a:r>
              <a:rPr kumimoji="1" lang="ja-JP" altLang="en-US" sz="2000" dirty="0"/>
              <a:t>サーバーが設置されている必要がある。</a:t>
            </a:r>
            <a:br>
              <a:rPr kumimoji="1" lang="en-US" altLang="ja-JP" sz="2000" dirty="0"/>
            </a:br>
            <a:r>
              <a:rPr kumimoji="1" lang="en-US" altLang="ja-JP" sz="2000" dirty="0"/>
              <a:t>(</a:t>
            </a:r>
            <a:r>
              <a:rPr kumimoji="1" lang="ja-JP" altLang="en-US" sz="2000" dirty="0"/>
              <a:t>既存の </a:t>
            </a:r>
            <a:r>
              <a:rPr kumimoji="1" lang="en-US" altLang="ja-JP" sz="2000" dirty="0"/>
              <a:t>SMTP </a:t>
            </a:r>
            <a:r>
              <a:rPr kumimoji="1" lang="ja-JP" altLang="en-US" sz="2000" dirty="0"/>
              <a:t>サーバーをそのまま利用することも可能である。</a:t>
            </a:r>
            <a:r>
              <a:rPr kumimoji="1" lang="en-US" altLang="ja-JP" sz="2000" dirty="0"/>
              <a:t>)</a:t>
            </a:r>
          </a:p>
          <a:p>
            <a:r>
              <a:rPr lang="en-US" altLang="ja-JP" sz="2000" dirty="0"/>
              <a:t>SMTP </a:t>
            </a:r>
            <a:r>
              <a:rPr lang="ja-JP" altLang="en-US" sz="2000" dirty="0"/>
              <a:t>サーバーは、「認証なし」または「ユーザー名とパスワードによる認証」のいずれかでメールを送信できる必要がある。</a:t>
            </a:r>
            <a:endParaRPr lang="en-US" altLang="ja-JP" sz="2000" dirty="0"/>
          </a:p>
          <a:p>
            <a:r>
              <a:rPr kumimoji="1" lang="en-US" altLang="ja-JP" sz="2000" dirty="0"/>
              <a:t>SMTP </a:t>
            </a:r>
            <a:r>
              <a:rPr kumimoji="1" lang="ja-JP" altLang="en-US" sz="2000" dirty="0"/>
              <a:t>サーバーは、</a:t>
            </a:r>
            <a:r>
              <a:rPr kumimoji="1" lang="en-US" altLang="ja-JP" sz="2000" dirty="0"/>
              <a:t>TCP </a:t>
            </a:r>
            <a:r>
              <a:rPr kumimoji="1" lang="ja-JP" altLang="en-US" sz="2000" dirty="0"/>
              <a:t>ポート </a:t>
            </a:r>
            <a:r>
              <a:rPr kumimoji="1" lang="en-US" altLang="ja-JP" sz="2000" dirty="0"/>
              <a:t>25 </a:t>
            </a:r>
            <a:r>
              <a:rPr kumimoji="1" lang="ja-JP" altLang="en-US" sz="2000" dirty="0"/>
              <a:t>または別のポート番号 </a:t>
            </a:r>
            <a:r>
              <a:rPr kumimoji="1" lang="en-US" altLang="ja-JP" sz="2000" dirty="0"/>
              <a:t>(587 </a:t>
            </a:r>
            <a:r>
              <a:rPr kumimoji="1" lang="ja-JP" altLang="en-US" sz="2000" dirty="0"/>
              <a:t>等</a:t>
            </a:r>
            <a:r>
              <a:rPr kumimoji="1" lang="en-US" altLang="ja-JP" sz="2000" dirty="0"/>
              <a:t>) </a:t>
            </a:r>
            <a:r>
              <a:rPr kumimoji="1" lang="ja-JP" altLang="en-US" sz="2000" dirty="0"/>
              <a:t>でメール送信を受付ける必要がある。</a:t>
            </a:r>
            <a:endParaRPr kumimoji="1" lang="en-US" altLang="ja-JP" sz="2000" dirty="0"/>
          </a:p>
          <a:p>
            <a:r>
              <a:rPr kumimoji="1" lang="ja-JP" altLang="en-US" sz="2000" dirty="0"/>
              <a:t>中継ゲートウェイから </a:t>
            </a:r>
            <a:r>
              <a:rPr kumimoji="1" lang="en-US" altLang="ja-JP" sz="2000" dirty="0"/>
              <a:t>SMTP </a:t>
            </a:r>
            <a:r>
              <a:rPr kumimoji="1" lang="ja-JP" altLang="en-US" sz="2000" dirty="0"/>
              <a:t>サーバーには、直接、上記の </a:t>
            </a:r>
            <a:r>
              <a:rPr kumimoji="1" lang="en-US" altLang="ja-JP" sz="2000" dirty="0"/>
              <a:t>TCP </a:t>
            </a:r>
            <a:r>
              <a:rPr kumimoji="1" lang="ja-JP" altLang="en-US" sz="2000" dirty="0"/>
              <a:t>接続が可能でなければならない。</a:t>
            </a:r>
            <a:endParaRPr kumimoji="1" lang="en-US" altLang="ja-JP" sz="2000" dirty="0"/>
          </a:p>
          <a:p>
            <a:r>
              <a:rPr lang="en-US" altLang="ja-JP" sz="2000" dirty="0"/>
              <a:t>SMTP </a:t>
            </a:r>
            <a:r>
              <a:rPr lang="ja-JP" altLang="en-US" sz="2000" dirty="0"/>
              <a:t>サーバーとの通信では、</a:t>
            </a:r>
            <a:r>
              <a:rPr lang="en-US" altLang="ja-JP" sz="2000" dirty="0"/>
              <a:t>TLS </a:t>
            </a:r>
            <a:r>
              <a:rPr lang="ja-JP" altLang="en-US" sz="2000" dirty="0"/>
              <a:t>による暗号化を行なうことが可能である。</a:t>
            </a:r>
            <a:endParaRPr kumimoji="1" lang="en-US" altLang="ja-JP"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13</a:t>
            </a:fld>
            <a:endParaRPr kumimoji="1" lang="ja-JP" altLang="en-US" dirty="0"/>
          </a:p>
        </p:txBody>
      </p:sp>
      <p:sp>
        <p:nvSpPr>
          <p:cNvPr id="4" name="タイトル 3"/>
          <p:cNvSpPr>
            <a:spLocks noGrp="1"/>
          </p:cNvSpPr>
          <p:nvPr>
            <p:ph type="title"/>
          </p:nvPr>
        </p:nvSpPr>
        <p:spPr/>
        <p:txBody>
          <a:bodyPr>
            <a:noAutofit/>
          </a:bodyPr>
          <a:lstStyle/>
          <a:p>
            <a:r>
              <a:rPr kumimoji="1" lang="en-US" altLang="ja-JP" sz="2800" dirty="0"/>
              <a:t>2-4. </a:t>
            </a:r>
            <a:r>
              <a:rPr kumimoji="1" lang="ja-JP" altLang="en-US" sz="2800" dirty="0"/>
              <a:t>ワンタイムパスワード </a:t>
            </a:r>
            <a:r>
              <a:rPr kumimoji="1" lang="en-US" altLang="ja-JP" sz="2800" dirty="0"/>
              <a:t>(OTP) </a:t>
            </a:r>
            <a:r>
              <a:rPr kumimoji="1" lang="ja-JP" altLang="en-US" sz="2800" dirty="0"/>
              <a:t>機能を用いる場合の </a:t>
            </a:r>
            <a:r>
              <a:rPr kumimoji="1" lang="en-US" altLang="ja-JP" sz="2800" dirty="0"/>
              <a:t>SMTP </a:t>
            </a:r>
            <a:r>
              <a:rPr kumimoji="1" lang="ja-JP" altLang="en-US" sz="2800" dirty="0"/>
              <a:t>サーバー</a:t>
            </a:r>
          </a:p>
        </p:txBody>
      </p:sp>
      <p:sp>
        <p:nvSpPr>
          <p:cNvPr id="5" name="コンテンツ プレースホルダー 5"/>
          <p:cNvSpPr txBox="1">
            <a:spLocks/>
          </p:cNvSpPr>
          <p:nvPr/>
        </p:nvSpPr>
        <p:spPr>
          <a:xfrm>
            <a:off x="332741" y="3999506"/>
            <a:ext cx="11545223" cy="2751151"/>
          </a:xfrm>
          <a:prstGeom prst="rect">
            <a:avLst/>
          </a:prstGeom>
          <a:solidFill>
            <a:srgbClr val="FFFFCC"/>
          </a:solidFill>
          <a:ln>
            <a:solidFill>
              <a:schemeClr val="bg1">
                <a:lumMod val="65000"/>
              </a:schemeClr>
            </a:solidFill>
          </a:ln>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lnSpc>
                <a:spcPct val="110000"/>
              </a:lnSpc>
            </a:pPr>
            <a:r>
              <a:rPr lang="ja-JP" altLang="en-US" sz="1400" dirty="0"/>
              <a:t>「</a:t>
            </a:r>
            <a:r>
              <a:rPr lang="en-US" altLang="ja-JP" sz="1400" dirty="0"/>
              <a:t>SMTP </a:t>
            </a:r>
            <a:r>
              <a:rPr lang="ja-JP" altLang="en-US" sz="1400" dirty="0"/>
              <a:t>サーバー」の冗長化が必要な場合は、一般的な </a:t>
            </a:r>
            <a:r>
              <a:rPr lang="en-US" altLang="ja-JP" sz="1400" dirty="0"/>
              <a:t>Web </a:t>
            </a:r>
            <a:r>
              <a:rPr lang="ja-JP" altLang="en-US" sz="1400" dirty="0"/>
              <a:t>サーバーの冗長化と同じ手法で、</a:t>
            </a:r>
            <a:r>
              <a:rPr lang="en-US" altLang="ja-JP" sz="1400" dirty="0"/>
              <a:t>SMTP </a:t>
            </a:r>
            <a:r>
              <a:rPr lang="ja-JP" altLang="en-US" sz="1400" dirty="0"/>
              <a:t>サーバーの側の責任で、以下のように冗長化を行なうこと。</a:t>
            </a:r>
            <a:endParaRPr lang="en-US" altLang="ja-JP" sz="1400" dirty="0"/>
          </a:p>
          <a:p>
            <a:pPr lvl="1">
              <a:lnSpc>
                <a:spcPct val="110000"/>
              </a:lnSpc>
            </a:pPr>
            <a:r>
              <a:rPr lang="ja-JP" altLang="en-US" sz="1100" dirty="0"/>
              <a:t>手法 </a:t>
            </a:r>
            <a:r>
              <a:rPr lang="en-US" altLang="ja-JP" sz="1100" dirty="0"/>
              <a:t>1. SMTP </a:t>
            </a:r>
            <a:r>
              <a:rPr lang="ja-JP" altLang="en-US" sz="1100" dirty="0"/>
              <a:t>サーバーを稼働させる </a:t>
            </a:r>
            <a:r>
              <a:rPr lang="en-US" altLang="ja-JP" sz="1100" dirty="0"/>
              <a:t>VM </a:t>
            </a:r>
            <a:r>
              <a:rPr lang="ja-JP" altLang="en-US" sz="1100" dirty="0"/>
              <a:t>基盤のレイヤーで冗長化 </a:t>
            </a:r>
            <a:r>
              <a:rPr lang="en-US" altLang="ja-JP" sz="1100" dirty="0"/>
              <a:t>(</a:t>
            </a:r>
            <a:r>
              <a:rPr lang="ja-JP" altLang="en-US" sz="1100" dirty="0"/>
              <a:t>ホットスタンバイまたはコールドスタンバイ</a:t>
            </a:r>
            <a:r>
              <a:rPr lang="en-US" altLang="ja-JP" sz="1100" dirty="0"/>
              <a:t>) </a:t>
            </a:r>
            <a:r>
              <a:rPr lang="ja-JP" altLang="en-US" sz="1100" dirty="0"/>
              <a:t>を行なう。これは、</a:t>
            </a:r>
            <a:r>
              <a:rPr lang="en-US" altLang="ja-JP" sz="1100" dirty="0"/>
              <a:t>VM </a:t>
            </a:r>
            <a:r>
              <a:rPr lang="ja-JP" altLang="en-US" sz="1100" dirty="0"/>
              <a:t>基盤の側の冗長化能力を信用することができる場合に取ることができる。クラウドサービス等で有効である。しかし、特定の故障状況によっては、復旧まで時間を要することがある。</a:t>
            </a:r>
            <a:endParaRPr lang="en-US" altLang="ja-JP" sz="1100" dirty="0"/>
          </a:p>
          <a:p>
            <a:pPr lvl="1">
              <a:lnSpc>
                <a:spcPct val="110000"/>
              </a:lnSpc>
            </a:pPr>
            <a:r>
              <a:rPr lang="ja-JP" altLang="en-US" sz="1100" dirty="0"/>
              <a:t>手法 </a:t>
            </a:r>
            <a:r>
              <a:rPr lang="en-US" altLang="ja-JP" sz="1100" dirty="0"/>
              <a:t>2. VM</a:t>
            </a:r>
            <a:r>
              <a:rPr lang="ja-JP" altLang="en-US" sz="1100" dirty="0"/>
              <a:t> 基盤で </a:t>
            </a:r>
            <a:r>
              <a:rPr lang="en-US" altLang="ja-JP" sz="1100" dirty="0"/>
              <a:t>SMTP </a:t>
            </a:r>
            <a:r>
              <a:rPr lang="ja-JP" altLang="en-US" sz="1100" dirty="0"/>
              <a:t>サーバーを </a:t>
            </a:r>
            <a:r>
              <a:rPr lang="en-US" altLang="ja-JP" sz="1100" dirty="0"/>
              <a:t>2 </a:t>
            </a:r>
            <a:r>
              <a:rPr lang="ja-JP" altLang="en-US" sz="1100" dirty="0"/>
              <a:t>台を常時立ち上げておき、グローバル </a:t>
            </a:r>
            <a:r>
              <a:rPr lang="en-US" altLang="ja-JP" sz="1100" dirty="0"/>
              <a:t>IPv4 </a:t>
            </a:r>
            <a:r>
              <a:rPr lang="ja-JP" altLang="en-US" sz="1100" dirty="0"/>
              <a:t>アドレス </a:t>
            </a:r>
            <a:r>
              <a:rPr lang="en-US" altLang="ja-JP" sz="1100" dirty="0"/>
              <a:t>(</a:t>
            </a:r>
            <a:r>
              <a:rPr lang="ja-JP" altLang="en-US" sz="1100" dirty="0"/>
              <a:t>固定 </a:t>
            </a:r>
            <a:r>
              <a:rPr lang="en-US" altLang="ja-JP" sz="1100" dirty="0"/>
              <a:t>1 </a:t>
            </a:r>
            <a:r>
              <a:rPr lang="ja-JP" altLang="en-US" sz="1100" dirty="0"/>
              <a:t>つ。例</a:t>
            </a:r>
            <a:r>
              <a:rPr lang="en-US" altLang="ja-JP" sz="1100" dirty="0"/>
              <a:t>: AWS </a:t>
            </a:r>
            <a:r>
              <a:rPr lang="ja-JP" altLang="en-US" sz="1100" dirty="0"/>
              <a:t>の </a:t>
            </a:r>
            <a:r>
              <a:rPr lang="en-US" altLang="ja-JP" sz="1100" dirty="0"/>
              <a:t>Elastic IP) </a:t>
            </a:r>
            <a:r>
              <a:rPr lang="ja-JP" altLang="en-US" sz="1100" dirty="0"/>
              <a:t>をいずれか </a:t>
            </a:r>
            <a:r>
              <a:rPr lang="en-US" altLang="ja-JP" sz="1100" dirty="0"/>
              <a:t>1 </a:t>
            </a:r>
            <a:r>
              <a:rPr lang="ja-JP" altLang="en-US" sz="1100" dirty="0"/>
              <a:t>台に関連付けて普段利用する。その </a:t>
            </a:r>
            <a:r>
              <a:rPr lang="en-US" altLang="ja-JP" sz="1100" dirty="0"/>
              <a:t>1 </a:t>
            </a:r>
            <a:r>
              <a:rPr lang="ja-JP" altLang="en-US" sz="1100" dirty="0"/>
              <a:t>台がダウンした場合は、もう </a:t>
            </a:r>
            <a:r>
              <a:rPr lang="en-US" altLang="ja-JP" sz="1100" dirty="0"/>
              <a:t>1 </a:t>
            </a:r>
            <a:r>
              <a:rPr lang="ja-JP" altLang="en-US" sz="1100" dirty="0"/>
              <a:t>台に関連付けを変更する。これは数秒程度で完了する。</a:t>
            </a:r>
            <a:r>
              <a:rPr lang="en-US" altLang="ja-JP" sz="1100" dirty="0"/>
              <a:t>2 </a:t>
            </a:r>
            <a:r>
              <a:rPr lang="ja-JP" altLang="en-US" sz="1100" dirty="0"/>
              <a:t>台の </a:t>
            </a:r>
            <a:r>
              <a:rPr lang="en-US" altLang="ja-JP" sz="1100" dirty="0"/>
              <a:t>VM </a:t>
            </a:r>
            <a:r>
              <a:rPr lang="ja-JP" altLang="en-US" sz="1100" dirty="0"/>
              <a:t>を異なるアベイビリティゾーンに設置しておけば、両方ダウンする可能性は極めて低い。また、切り替えは自分自身で行なえるので、直ちに完了する。この方法の課題は、この作業を自動化する場合は監視スクリプトの作成が必要である点と、異なるクラウド事業者間で </a:t>
            </a:r>
            <a:r>
              <a:rPr lang="en-US" altLang="ja-JP" sz="1100" dirty="0"/>
              <a:t>VM </a:t>
            </a:r>
            <a:r>
              <a:rPr lang="ja-JP" altLang="en-US" sz="1100" dirty="0"/>
              <a:t>冗長がとれない点である。</a:t>
            </a:r>
            <a:endParaRPr lang="en-US" altLang="ja-JP" sz="1100" dirty="0"/>
          </a:p>
          <a:p>
            <a:pPr lvl="1">
              <a:lnSpc>
                <a:spcPct val="110000"/>
              </a:lnSpc>
            </a:pPr>
            <a:r>
              <a:rPr lang="ja-JP" altLang="en-US" sz="1100" dirty="0"/>
              <a:t>手法 </a:t>
            </a:r>
            <a:r>
              <a:rPr lang="en-US" altLang="ja-JP" sz="1100" dirty="0"/>
              <a:t>3. 2 </a:t>
            </a:r>
            <a:r>
              <a:rPr lang="ja-JP" altLang="en-US" sz="1100" dirty="0"/>
              <a:t>台の </a:t>
            </a:r>
            <a:r>
              <a:rPr lang="en-US" altLang="ja-JP" sz="1100" dirty="0"/>
              <a:t>SMTP </a:t>
            </a:r>
            <a:r>
              <a:rPr lang="ja-JP" altLang="en-US" sz="1100" dirty="0"/>
              <a:t>サーバーにそれぞれ常時固定グローバル </a:t>
            </a:r>
            <a:r>
              <a:rPr lang="en-US" altLang="ja-JP" sz="1100" dirty="0"/>
              <a:t>IPv4 </a:t>
            </a:r>
            <a:r>
              <a:rPr lang="ja-JP" altLang="en-US" sz="1100" dirty="0"/>
              <a:t>アドレスを割り当てておき、</a:t>
            </a:r>
            <a:r>
              <a:rPr lang="en-US" altLang="ja-JP" sz="1100" dirty="0"/>
              <a:t>DNS </a:t>
            </a:r>
            <a:r>
              <a:rPr lang="ja-JP" altLang="en-US" sz="1100" dirty="0"/>
              <a:t>サーバーの側で切り替えを行なう。死活監視機能付きの </a:t>
            </a:r>
            <a:r>
              <a:rPr lang="en-US" altLang="ja-JP" sz="1100" dirty="0"/>
              <a:t>DNS </a:t>
            </a:r>
            <a:r>
              <a:rPr lang="ja-JP" altLang="en-US" sz="1100" dirty="0"/>
              <a:t>サーバーを用いて、正常な間は </a:t>
            </a:r>
            <a:r>
              <a:rPr lang="en-US" altLang="ja-JP" sz="1100" dirty="0"/>
              <a:t>1 </a:t>
            </a:r>
            <a:r>
              <a:rPr lang="ja-JP" altLang="en-US" sz="1100" dirty="0"/>
              <a:t>台目、</a:t>
            </a:r>
            <a:r>
              <a:rPr lang="en-US" altLang="ja-JP" sz="1100" dirty="0"/>
              <a:t>1 </a:t>
            </a:r>
            <a:r>
              <a:rPr lang="ja-JP" altLang="en-US" sz="1100" dirty="0"/>
              <a:t>台目が異常となった場合は </a:t>
            </a:r>
            <a:r>
              <a:rPr lang="en-US" altLang="ja-JP" sz="1100" dirty="0"/>
              <a:t>2 </a:t>
            </a:r>
            <a:r>
              <a:rPr lang="ja-JP" altLang="en-US" sz="1100" dirty="0"/>
              <a:t>台目を </a:t>
            </a:r>
            <a:r>
              <a:rPr lang="en-US" altLang="ja-JP" sz="1100" dirty="0"/>
              <a:t>DNS </a:t>
            </a:r>
            <a:r>
              <a:rPr lang="ja-JP" altLang="en-US" sz="1100" dirty="0"/>
              <a:t>の </a:t>
            </a:r>
            <a:r>
              <a:rPr lang="en-US" altLang="ja-JP" sz="1100" dirty="0"/>
              <a:t>A </a:t>
            </a:r>
            <a:r>
              <a:rPr lang="ja-JP" altLang="en-US" sz="1100" dirty="0"/>
              <a:t>レコードとして応答するような設定にする。この方法は、このような機能を有する </a:t>
            </a:r>
            <a:r>
              <a:rPr lang="en-US" altLang="ja-JP" sz="1100" dirty="0"/>
              <a:t>DNS </a:t>
            </a:r>
            <a:r>
              <a:rPr lang="ja-JP" altLang="en-US" sz="1100" dirty="0"/>
              <a:t>サーバーを構築するか、そのようなクラウド型 </a:t>
            </a:r>
            <a:r>
              <a:rPr lang="en-US" altLang="ja-JP" sz="1100" dirty="0"/>
              <a:t>DNS </a:t>
            </a:r>
            <a:r>
              <a:rPr lang="ja-JP" altLang="en-US" sz="1100" dirty="0"/>
              <a:t>サービスを利用する必要がある。たとえば、</a:t>
            </a:r>
            <a:r>
              <a:rPr lang="en-US" altLang="ja-JP" sz="1100" dirty="0"/>
              <a:t>AWS Route 53 </a:t>
            </a:r>
            <a:r>
              <a:rPr lang="ja-JP" altLang="en-US" sz="1100" dirty="0"/>
              <a:t>等が、死活監視による自動切り替え機能を有するクラウド型 </a:t>
            </a:r>
            <a:r>
              <a:rPr lang="en-US" altLang="ja-JP" sz="1100" dirty="0"/>
              <a:t>DNS </a:t>
            </a:r>
            <a:r>
              <a:rPr lang="ja-JP" altLang="en-US" sz="1100" dirty="0"/>
              <a:t>サービスとして人気がある。</a:t>
            </a:r>
            <a:r>
              <a:rPr lang="en-US" altLang="ja-JP" sz="1100" dirty="0"/>
              <a:t>(</a:t>
            </a:r>
            <a:r>
              <a:rPr lang="ja-JP" altLang="en-US" sz="1100" dirty="0"/>
              <a:t>当該 </a:t>
            </a:r>
            <a:r>
              <a:rPr lang="en-US" altLang="ja-JP" sz="1100" dirty="0"/>
              <a:t>DNS </a:t>
            </a:r>
            <a:r>
              <a:rPr lang="ja-JP" altLang="en-US" sz="1100" dirty="0"/>
              <a:t>サービスを特別に推奨するものではない。</a:t>
            </a:r>
            <a:r>
              <a:rPr lang="en-US" altLang="ja-JP" sz="1100" dirty="0"/>
              <a:t>) </a:t>
            </a:r>
            <a:r>
              <a:rPr lang="ja-JP" altLang="en-US" sz="1100" dirty="0"/>
              <a:t>この方法は極めて低コストで済むが、課題は、</a:t>
            </a:r>
            <a:r>
              <a:rPr lang="en-US" altLang="ja-JP" sz="1100" dirty="0"/>
              <a:t>DNS </a:t>
            </a:r>
            <a:r>
              <a:rPr lang="ja-JP" altLang="en-US" sz="1100" dirty="0"/>
              <a:t>の </a:t>
            </a:r>
            <a:r>
              <a:rPr lang="en-US" altLang="ja-JP" sz="1100" dirty="0"/>
              <a:t>TTL (Time To Live) </a:t>
            </a:r>
            <a:r>
              <a:rPr lang="ja-JP" altLang="en-US" sz="1100" dirty="0"/>
              <a:t>の経過まで</a:t>
            </a:r>
            <a:r>
              <a:rPr lang="en-US" altLang="ja-JP" sz="1100" dirty="0"/>
              <a:t> A </a:t>
            </a:r>
            <a:r>
              <a:rPr lang="ja-JP" altLang="en-US" sz="1100" dirty="0"/>
              <a:t>レコードの内容がクライアントやユーザーの近くの </a:t>
            </a:r>
            <a:r>
              <a:rPr lang="en-US" altLang="ja-JP" sz="1100" dirty="0"/>
              <a:t>DNS </a:t>
            </a:r>
            <a:r>
              <a:rPr lang="ja-JP" altLang="en-US" sz="1100" dirty="0"/>
              <a:t>サーバーでキャッシュされてしまい、</a:t>
            </a:r>
            <a:r>
              <a:rPr lang="en-US" altLang="ja-JP" sz="1100" dirty="0"/>
              <a:t>TTL </a:t>
            </a:r>
            <a:r>
              <a:rPr lang="ja-JP" altLang="en-US" sz="1100" dirty="0"/>
              <a:t>を </a:t>
            </a:r>
            <a:r>
              <a:rPr lang="en-US" altLang="ja-JP" sz="1100" dirty="0"/>
              <a:t>1 </a:t>
            </a:r>
            <a:r>
              <a:rPr lang="ja-JP" altLang="en-US" sz="1100" dirty="0"/>
              <a:t>分に設定しても、数分間かかる場合があり、かつ、その高度な </a:t>
            </a:r>
            <a:r>
              <a:rPr lang="en-US" altLang="ja-JP" sz="1100" dirty="0"/>
              <a:t>DNS </a:t>
            </a:r>
            <a:r>
              <a:rPr lang="ja-JP" altLang="en-US" sz="1100" dirty="0"/>
              <a:t>サービスがダウンしてしまった場合 </a:t>
            </a:r>
            <a:r>
              <a:rPr lang="en-US" altLang="ja-JP" sz="1100" dirty="0"/>
              <a:t>(</a:t>
            </a:r>
            <a:r>
              <a:rPr lang="ja-JP" altLang="en-US" sz="1100" dirty="0"/>
              <a:t>例</a:t>
            </a:r>
            <a:r>
              <a:rPr lang="en-US" altLang="ja-JP" sz="1100" dirty="0"/>
              <a:t>: AWS Route 53 </a:t>
            </a:r>
            <a:r>
              <a:rPr lang="ja-JP" altLang="en-US" sz="1100" dirty="0"/>
              <a:t>の障害</a:t>
            </a:r>
            <a:r>
              <a:rPr lang="en-US" altLang="ja-JP" sz="1100" dirty="0"/>
              <a:t>) </a:t>
            </a:r>
            <a:r>
              <a:rPr lang="ja-JP" altLang="en-US" sz="1100" dirty="0"/>
              <a:t>は本システムもダウンしてしまうことである。</a:t>
            </a:r>
            <a:endParaRPr lang="en-US" altLang="ja-JP" sz="1100" dirty="0"/>
          </a:p>
          <a:p>
            <a:pPr lvl="1">
              <a:lnSpc>
                <a:spcPct val="110000"/>
              </a:lnSpc>
            </a:pPr>
            <a:r>
              <a:rPr lang="ja-JP" altLang="en-US" sz="1100" dirty="0"/>
              <a:t>手法 </a:t>
            </a:r>
            <a:r>
              <a:rPr lang="en-US" altLang="ja-JP" sz="1100" dirty="0"/>
              <a:t>4. ISP </a:t>
            </a:r>
            <a:r>
              <a:rPr lang="ja-JP" altLang="en-US" sz="1100" dirty="0"/>
              <a:t>等のサービス事業者によって提供される </a:t>
            </a:r>
            <a:r>
              <a:rPr lang="en-US" altLang="ja-JP" sz="1100" dirty="0"/>
              <a:t>SMTP </a:t>
            </a:r>
            <a:r>
              <a:rPr lang="ja-JP" altLang="en-US" sz="1100" dirty="0"/>
              <a:t>サーバーを利用する。</a:t>
            </a:r>
            <a:r>
              <a:rPr lang="en-US" altLang="ja-JP" sz="1100" dirty="0"/>
              <a:t>(</a:t>
            </a:r>
            <a:r>
              <a:rPr lang="ja-JP" altLang="en-US" sz="1100" dirty="0"/>
              <a:t>手抜き手法であるが、冗長の責任をサービス事業者に委ねることができるので、一番コストが低い可能性がある。欠点としては、</a:t>
            </a:r>
            <a:r>
              <a:rPr lang="en-US" altLang="ja-JP" sz="1100" dirty="0"/>
              <a:t>ISP </a:t>
            </a:r>
            <a:r>
              <a:rPr lang="ja-JP" altLang="en-US" sz="1100" dirty="0"/>
              <a:t>等で大量のユーザーを擁する </a:t>
            </a:r>
            <a:r>
              <a:rPr lang="en-US" altLang="ja-JP" sz="1100" dirty="0"/>
              <a:t>SMTP </a:t>
            </a:r>
            <a:r>
              <a:rPr lang="ja-JP" altLang="en-US" sz="1100" dirty="0"/>
              <a:t>サーバーの場合はそもそも障害が発生することが多く復旧に時間を要する点と、ポート番号や認証の仕様等が急に変わるリスクがある点がある。</a:t>
            </a:r>
            <a:r>
              <a:rPr lang="en-US" altLang="ja-JP" sz="1100" dirty="0"/>
              <a:t>)</a:t>
            </a:r>
            <a:endParaRPr lang="en-US" altLang="ja-JP" sz="1400" dirty="0"/>
          </a:p>
        </p:txBody>
      </p:sp>
    </p:spTree>
    <p:extLst>
      <p:ext uri="{BB962C8B-B14F-4D97-AF65-F5344CB8AC3E}">
        <p14:creationId xmlns:p14="http://schemas.microsoft.com/office/powerpoint/2010/main" val="28126118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a:bodyPr>
          <a:lstStyle/>
          <a:p>
            <a:r>
              <a:rPr kumimoji="1" lang="ja-JP" altLang="en-US" sz="1800" dirty="0"/>
              <a:t>時刻は、常に正しい時刻源から </a:t>
            </a:r>
            <a:r>
              <a:rPr kumimoji="1" lang="en-US" altLang="ja-JP" sz="1800" dirty="0"/>
              <a:t>NTP </a:t>
            </a:r>
            <a:r>
              <a:rPr kumimoji="1" lang="ja-JP" altLang="en-US" sz="1800" dirty="0"/>
              <a:t>等で同期されていなければならない。</a:t>
            </a:r>
            <a:endParaRPr kumimoji="1" lang="en-US" altLang="ja-JP" sz="1800" dirty="0"/>
          </a:p>
          <a:p>
            <a:r>
              <a:rPr lang="en-US" altLang="ja-JP" sz="1800" dirty="0"/>
              <a:t>OS </a:t>
            </a:r>
            <a:r>
              <a:rPr lang="ja-JP" altLang="en-US" sz="1800" dirty="0"/>
              <a:t>環境のタイムゾーンは、</a:t>
            </a:r>
            <a:r>
              <a:rPr lang="en-US" altLang="ja-JP" sz="1800" dirty="0"/>
              <a:t>JST (</a:t>
            </a:r>
            <a:r>
              <a:rPr lang="ja-JP" altLang="en-US" sz="1800" dirty="0"/>
              <a:t>日本標準時</a:t>
            </a:r>
            <a:r>
              <a:rPr lang="en-US" altLang="ja-JP" sz="1800" dirty="0"/>
              <a:t>) </a:t>
            </a:r>
            <a:r>
              <a:rPr lang="ja-JP" altLang="en-US" sz="1800" dirty="0" err="1"/>
              <a:t>で統</a:t>
            </a:r>
            <a:r>
              <a:rPr lang="ja-JP" altLang="en-US" sz="1800" dirty="0"/>
              <a:t>一しなければならない。</a:t>
            </a:r>
            <a:endParaRPr lang="en-US" altLang="ja-JP" sz="1800" dirty="0"/>
          </a:p>
          <a:p>
            <a:r>
              <a:rPr kumimoji="1" lang="ja-JP" altLang="en-US" sz="1800" dirty="0"/>
              <a:t>シン・テレワークシステムは </a:t>
            </a:r>
            <a:r>
              <a:rPr kumimoji="1" lang="en-US" altLang="ja-JP" sz="1800" dirty="0"/>
              <a:t>OS (Windows, Linux)</a:t>
            </a:r>
            <a:r>
              <a:rPr lang="ja-JP" altLang="en-US" sz="1800" dirty="0"/>
              <a:t> および</a:t>
            </a:r>
            <a:r>
              <a:rPr kumimoji="1" lang="en-US" altLang="ja-JP" sz="1800" dirty="0"/>
              <a:t>Microsoft .NET </a:t>
            </a:r>
            <a:r>
              <a:rPr kumimoji="1" lang="ja-JP" altLang="en-US" sz="1800" dirty="0"/>
              <a:t>ランタイムに依存して動作する。これらの </a:t>
            </a:r>
            <a:r>
              <a:rPr kumimoji="1" lang="en-US" altLang="ja-JP" sz="1800" dirty="0"/>
              <a:t>OS</a:t>
            </a:r>
            <a:r>
              <a:rPr lang="ja-JP" altLang="en-US" sz="1800" dirty="0"/>
              <a:t> および </a:t>
            </a:r>
            <a:r>
              <a:rPr kumimoji="1" lang="en-US" altLang="ja-JP" sz="1800" dirty="0"/>
              <a:t>.NET </a:t>
            </a:r>
            <a:r>
              <a:rPr kumimoji="1" lang="ja-JP" altLang="en-US" sz="1800" dirty="0"/>
              <a:t>ランタイム </a:t>
            </a:r>
            <a:r>
              <a:rPr kumimoji="1" lang="en-US" altLang="ja-JP" sz="1800" dirty="0"/>
              <a:t>(</a:t>
            </a:r>
            <a:r>
              <a:rPr kumimoji="1" lang="ja-JP" altLang="en-US" sz="1800" dirty="0"/>
              <a:t>シン・テレワークシステムが依存するもの</a:t>
            </a:r>
            <a:r>
              <a:rPr kumimoji="1" lang="en-US" altLang="ja-JP" sz="1800" dirty="0"/>
              <a:t>) </a:t>
            </a:r>
            <a:r>
              <a:rPr kumimoji="1" lang="ja-JP" altLang="en-US" sz="1800" dirty="0"/>
              <a:t>について、</a:t>
            </a:r>
            <a:r>
              <a:rPr lang="ja-JP" altLang="en-US" sz="1800" dirty="0"/>
              <a:t>システム運用者は、</a:t>
            </a:r>
            <a:r>
              <a:rPr kumimoji="1" lang="ja-JP" altLang="en-US" sz="1800" dirty="0"/>
              <a:t>脆弱性が発見された場合は、アップデートをインストールして脆弱性を解決しなければならない。</a:t>
            </a:r>
            <a:endParaRPr kumimoji="1" lang="en-US" altLang="ja-JP" sz="1800" dirty="0"/>
          </a:p>
          <a:p>
            <a:r>
              <a:rPr kumimoji="1" lang="ja-JP" altLang="en-US" sz="1800" dirty="0"/>
              <a:t>シン・テレワークシステムを動作させる </a:t>
            </a:r>
            <a:r>
              <a:rPr kumimoji="1" lang="en-US" altLang="ja-JP" sz="1800" dirty="0"/>
              <a:t>OS </a:t>
            </a:r>
            <a:r>
              <a:rPr kumimoji="1" lang="ja-JP" altLang="en-US" sz="1800" dirty="0"/>
              <a:t>上で、管理の目的でシン・テレワークシステム以外のソフトウェアやサービス </a:t>
            </a:r>
            <a:r>
              <a:rPr kumimoji="1" lang="en-US" altLang="ja-JP" sz="1800" dirty="0"/>
              <a:t>(</a:t>
            </a:r>
            <a:r>
              <a:rPr kumimoji="1" lang="ja-JP" altLang="en-US" sz="1800" dirty="0"/>
              <a:t>例</a:t>
            </a:r>
            <a:r>
              <a:rPr kumimoji="1" lang="en-US" altLang="ja-JP" sz="1800" dirty="0"/>
              <a:t>: </a:t>
            </a:r>
            <a:r>
              <a:rPr kumimoji="1" lang="ja-JP" altLang="en-US" sz="1800" dirty="0"/>
              <a:t>リモート管理ツール、アンチウイルスソフトウェア、統合管理ソフトウェア、</a:t>
            </a:r>
            <a:r>
              <a:rPr kumimoji="1" lang="en-US" altLang="ja-JP" sz="1800" dirty="0"/>
              <a:t>SNMP </a:t>
            </a:r>
            <a:r>
              <a:rPr kumimoji="1" lang="ja-JP" altLang="en-US" sz="1800" dirty="0"/>
              <a:t>デーモン等</a:t>
            </a:r>
            <a:r>
              <a:rPr kumimoji="1" lang="en-US" altLang="ja-JP" sz="1800" dirty="0"/>
              <a:t>) </a:t>
            </a:r>
            <a:r>
              <a:rPr kumimoji="1" lang="ja-JP" altLang="en-US" sz="1800" dirty="0"/>
              <a:t>も動作させる場合で、かつ、それらのソフトウェアが通信を受付けるものであり、かつ、脆弱性が生じる可能性がある場合は、サービス運営者は自ら判断することにより、それらのソフトウェア宛のインターネットからのアクセスを制限しなければならない。本ドキュメントは、シン・テレワークシステムとは別のプログラムが同じ </a:t>
            </a:r>
            <a:r>
              <a:rPr kumimoji="1" lang="en-US" altLang="ja-JP" sz="1800" dirty="0"/>
              <a:t>OS </a:t>
            </a:r>
            <a:r>
              <a:rPr kumimoji="1" lang="ja-JP" altLang="en-US" sz="1800" dirty="0"/>
              <a:t>上で動作していている可能性を想定していない。どのようなプログラムが動作しているのかを予め想定することは不可能であるためである。シン・テレワークシステムは、シン・テレワークシステム自身にセキュリティ上の問題がないこと </a:t>
            </a:r>
            <a:r>
              <a:rPr kumimoji="1" lang="en-US" altLang="ja-JP" sz="1800" dirty="0"/>
              <a:t>(</a:t>
            </a:r>
            <a:r>
              <a:rPr kumimoji="1" lang="ja-JP" altLang="en-US" sz="1800" dirty="0"/>
              <a:t>仮に問題が発生したら、できるだけ速やかに修正すること</a:t>
            </a:r>
            <a:r>
              <a:rPr kumimoji="1" lang="en-US" altLang="ja-JP" sz="1800" dirty="0"/>
              <a:t>) </a:t>
            </a:r>
            <a:r>
              <a:rPr kumimoji="1" lang="ja-JP" altLang="en-US" sz="1800" dirty="0"/>
              <a:t>を実現することは可能であるが、同じホスト上で動作する可能性があるすべての他のプログラムによる問題が発生しないことを実現することはできない。</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14</a:t>
            </a:fld>
            <a:endParaRPr kumimoji="1" lang="ja-JP" altLang="en-US" dirty="0"/>
          </a:p>
        </p:txBody>
      </p:sp>
      <p:sp>
        <p:nvSpPr>
          <p:cNvPr id="4" name="タイトル 3"/>
          <p:cNvSpPr>
            <a:spLocks noGrp="1"/>
          </p:cNvSpPr>
          <p:nvPr>
            <p:ph type="title"/>
          </p:nvPr>
        </p:nvSpPr>
        <p:spPr/>
        <p:txBody>
          <a:bodyPr>
            <a:noAutofit/>
          </a:bodyPr>
          <a:lstStyle/>
          <a:p>
            <a:r>
              <a:rPr kumimoji="1" lang="en-US" altLang="ja-JP" sz="2400" dirty="0"/>
              <a:t>2-5. </a:t>
            </a:r>
            <a:r>
              <a:rPr kumimoji="1" lang="ja-JP" altLang="en-US" sz="2400" dirty="0"/>
              <a:t>中継ゲートウェイの共通的注意点</a:t>
            </a:r>
          </a:p>
        </p:txBody>
      </p:sp>
    </p:spTree>
    <p:extLst>
      <p:ext uri="{BB962C8B-B14F-4D97-AF65-F5344CB8AC3E}">
        <p14:creationId xmlns:p14="http://schemas.microsoft.com/office/powerpoint/2010/main" val="9142259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15</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a:t>2-6. </a:t>
            </a:r>
            <a:r>
              <a:rPr kumimoji="1" lang="ja-JP" altLang="en-US" dirty="0"/>
              <a:t>必要な作業用端末と試験用端末</a:t>
            </a:r>
          </a:p>
        </p:txBody>
      </p:sp>
      <p:grpSp>
        <p:nvGrpSpPr>
          <p:cNvPr id="5" name="Group 3337"/>
          <p:cNvGrpSpPr>
            <a:grpSpLocks/>
          </p:cNvGrpSpPr>
          <p:nvPr/>
        </p:nvGrpSpPr>
        <p:grpSpPr bwMode="auto">
          <a:xfrm>
            <a:off x="1494113" y="1729781"/>
            <a:ext cx="1777005" cy="1319129"/>
            <a:chOff x="258" y="972"/>
            <a:chExt cx="780" cy="685"/>
          </a:xfrm>
        </p:grpSpPr>
        <p:sp>
          <p:nvSpPr>
            <p:cNvPr id="6"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7"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9"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6"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1"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2"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1"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0"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1"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2"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3"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44"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45" name="図 4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734728" y="1851877"/>
            <a:ext cx="1029224" cy="646531"/>
          </a:xfrm>
          <a:prstGeom prst="rect">
            <a:avLst/>
          </a:prstGeom>
        </p:spPr>
      </p:pic>
      <p:sp>
        <p:nvSpPr>
          <p:cNvPr id="46" name="テキスト ボックス 45"/>
          <p:cNvSpPr txBox="1"/>
          <p:nvPr/>
        </p:nvSpPr>
        <p:spPr>
          <a:xfrm>
            <a:off x="463750" y="1149709"/>
            <a:ext cx="6541484" cy="461665"/>
          </a:xfrm>
          <a:prstGeom prst="rect">
            <a:avLst/>
          </a:prstGeom>
          <a:noFill/>
        </p:spPr>
        <p:txBody>
          <a:bodyPr wrap="square" rtlCol="0">
            <a:spAutoFit/>
          </a:bodyPr>
          <a:lstStyle/>
          <a:p>
            <a:r>
              <a:rPr kumimoji="1" lang="en-US" altLang="ja-JP" sz="2400" dirty="0"/>
              <a:t>1. </a:t>
            </a:r>
            <a:r>
              <a:rPr kumimoji="1" lang="ja-JP" altLang="en-US" sz="2400" dirty="0"/>
              <a:t>作業用端末 </a:t>
            </a:r>
            <a:r>
              <a:rPr kumimoji="1" lang="en-US" altLang="ja-JP" sz="2400" dirty="0"/>
              <a:t>(Windows 8.1 / 10 / 11) × 1 </a:t>
            </a:r>
            <a:r>
              <a:rPr kumimoji="1" lang="ja-JP" altLang="en-US" sz="2400" dirty="0"/>
              <a:t>台</a:t>
            </a:r>
          </a:p>
        </p:txBody>
      </p:sp>
      <p:sp>
        <p:nvSpPr>
          <p:cNvPr id="92" name="テキスト ボックス 91"/>
          <p:cNvSpPr txBox="1"/>
          <p:nvPr/>
        </p:nvSpPr>
        <p:spPr>
          <a:xfrm>
            <a:off x="3398798" y="1658571"/>
            <a:ext cx="4236789" cy="2031325"/>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a:t>メモリ </a:t>
            </a:r>
            <a:r>
              <a:rPr kumimoji="1" lang="en-US" altLang="ja-JP" dirty="0"/>
              <a:t>4GB </a:t>
            </a:r>
            <a:r>
              <a:rPr kumimoji="1" lang="ja-JP" altLang="en-US" dirty="0"/>
              <a:t>以上。</a:t>
            </a:r>
            <a:endParaRPr kumimoji="1" lang="en-US" altLang="ja-JP" dirty="0"/>
          </a:p>
          <a:p>
            <a:pPr marL="285750" indent="-285750">
              <a:buFont typeface="Arial" panose="020B0604020202020204" pitchFamily="34" charset="0"/>
              <a:buChar char="•"/>
            </a:pPr>
            <a:r>
              <a:rPr kumimoji="1" lang="en-US" altLang="ja-JP" dirty="0"/>
              <a:t>Visual Studio 2022 </a:t>
            </a:r>
            <a:r>
              <a:rPr kumimoji="1" lang="ja-JP" altLang="en-US" dirty="0"/>
              <a:t>をインストールするため、約 </a:t>
            </a:r>
            <a:r>
              <a:rPr kumimoji="1" lang="en-US" altLang="ja-JP" dirty="0"/>
              <a:t>20GB </a:t>
            </a:r>
            <a:r>
              <a:rPr kumimoji="1" lang="ja-JP" altLang="en-US" dirty="0"/>
              <a:t>～ </a:t>
            </a:r>
            <a:r>
              <a:rPr kumimoji="1" lang="en-US" altLang="ja-JP" dirty="0"/>
              <a:t>50GB </a:t>
            </a:r>
            <a:r>
              <a:rPr kumimoji="1" lang="ja-JP" altLang="en-US" dirty="0"/>
              <a:t>程度の空き容量 </a:t>
            </a:r>
            <a:r>
              <a:rPr kumimoji="1" lang="en-US" altLang="ja-JP" dirty="0"/>
              <a:t>(</a:t>
            </a:r>
            <a:r>
              <a:rPr kumimoji="1" lang="ja-JP" altLang="en-US" dirty="0"/>
              <a:t>場合によって異なる</a:t>
            </a:r>
            <a:r>
              <a:rPr kumimoji="1" lang="en-US" altLang="ja-JP" dirty="0"/>
              <a:t>)</a:t>
            </a:r>
            <a:r>
              <a:rPr kumimoji="1" lang="ja-JP" altLang="en-US" dirty="0" err="1"/>
              <a:t>。</a:t>
            </a:r>
            <a:endParaRPr kumimoji="1" lang="en-US" altLang="ja-JP" dirty="0"/>
          </a:p>
          <a:p>
            <a:pPr marL="285750" indent="-285750">
              <a:buFont typeface="Arial" panose="020B0604020202020204" pitchFamily="34" charset="0"/>
              <a:buChar char="•"/>
            </a:pPr>
            <a:r>
              <a:rPr lang="en-US" altLang="ja-JP" dirty="0"/>
              <a:t>Administrators </a:t>
            </a:r>
            <a:r>
              <a:rPr lang="ja-JP" altLang="en-US" dirty="0"/>
              <a:t>権限。</a:t>
            </a:r>
            <a:endParaRPr kumimoji="1" lang="en-US" altLang="ja-JP" dirty="0"/>
          </a:p>
          <a:p>
            <a:pPr marL="285750" indent="-285750">
              <a:buFont typeface="Arial" panose="020B0604020202020204" pitchFamily="34" charset="0"/>
              <a:buChar char="•"/>
            </a:pPr>
            <a:r>
              <a:rPr kumimoji="1" lang="ja-JP" altLang="en-US" dirty="0"/>
              <a:t>本手順書で構築するサーバー群と </a:t>
            </a:r>
            <a:r>
              <a:rPr kumimoji="1" lang="en-US" altLang="ja-JP" dirty="0"/>
              <a:t>HTTP,</a:t>
            </a:r>
            <a:r>
              <a:rPr kumimoji="1" lang="ja-JP" altLang="en-US" dirty="0"/>
              <a:t> </a:t>
            </a:r>
            <a:r>
              <a:rPr kumimoji="1" lang="en-US" altLang="ja-JP" dirty="0"/>
              <a:t>SSH </a:t>
            </a:r>
            <a:r>
              <a:rPr kumimoji="1" lang="ja-JP" altLang="en-US" dirty="0"/>
              <a:t>および </a:t>
            </a:r>
            <a:r>
              <a:rPr kumimoji="1" lang="en-US" altLang="ja-JP" dirty="0"/>
              <a:t>RDP </a:t>
            </a:r>
            <a:r>
              <a:rPr kumimoji="1" lang="ja-JP" altLang="en-US" dirty="0"/>
              <a:t>で通信できること。</a:t>
            </a:r>
            <a:endParaRPr kumimoji="1" lang="ja-JP" altLang="en-US" sz="1400" dirty="0"/>
          </a:p>
        </p:txBody>
      </p:sp>
      <p:sp>
        <p:nvSpPr>
          <p:cNvPr id="95" name="テキスト ボックス 94"/>
          <p:cNvSpPr txBox="1"/>
          <p:nvPr/>
        </p:nvSpPr>
        <p:spPr>
          <a:xfrm>
            <a:off x="7715325" y="1653662"/>
            <a:ext cx="4321165" cy="369332"/>
          </a:xfrm>
          <a:prstGeom prst="rect">
            <a:avLst/>
          </a:prstGeom>
          <a:noFill/>
        </p:spPr>
        <p:txBody>
          <a:bodyPr wrap="square" rtlCol="0">
            <a:spAutoFit/>
          </a:bodyPr>
          <a:lstStyle/>
          <a:p>
            <a:pPr marL="285750" indent="-285750">
              <a:buFont typeface="Arial" panose="020B0604020202020204" pitchFamily="34" charset="0"/>
              <a:buChar char="•"/>
            </a:pPr>
            <a:r>
              <a:rPr lang="ja-JP" altLang="en-US" dirty="0"/>
              <a:t>本ドキュメントでは </a:t>
            </a:r>
            <a:r>
              <a:rPr lang="en-US" altLang="ja-JP" dirty="0"/>
              <a:t>Windows 10</a:t>
            </a:r>
            <a:r>
              <a:rPr lang="ja-JP" altLang="en-US" dirty="0"/>
              <a:t> を利用。</a:t>
            </a:r>
            <a:endParaRPr kumimoji="1" lang="en-US" altLang="ja-JP" dirty="0"/>
          </a:p>
        </p:txBody>
      </p:sp>
      <p:sp>
        <p:nvSpPr>
          <p:cNvPr id="53" name="テキスト ボックス 52"/>
          <p:cNvSpPr txBox="1"/>
          <p:nvPr/>
        </p:nvSpPr>
        <p:spPr>
          <a:xfrm>
            <a:off x="463749" y="4093886"/>
            <a:ext cx="11082487" cy="461665"/>
          </a:xfrm>
          <a:prstGeom prst="rect">
            <a:avLst/>
          </a:prstGeom>
          <a:noFill/>
        </p:spPr>
        <p:txBody>
          <a:bodyPr wrap="square" rtlCol="0">
            <a:spAutoFit/>
          </a:bodyPr>
          <a:lstStyle/>
          <a:p>
            <a:r>
              <a:rPr kumimoji="1" lang="en-US" altLang="ja-JP" sz="2400" dirty="0"/>
              <a:t>2. </a:t>
            </a:r>
            <a:r>
              <a:rPr kumimoji="1" lang="ja-JP" altLang="en-US" sz="2400" dirty="0"/>
              <a:t>作業用端末 </a:t>
            </a:r>
            <a:r>
              <a:rPr kumimoji="1" lang="en-US" altLang="ja-JP" sz="2400" dirty="0"/>
              <a:t>(Windows 7 / 8.1 / 10 / 11 </a:t>
            </a:r>
            <a:r>
              <a:rPr kumimoji="1" lang="ja-JP" altLang="en-US" sz="2400" dirty="0"/>
              <a:t>等</a:t>
            </a:r>
            <a:r>
              <a:rPr kumimoji="1" lang="en-US" altLang="ja-JP" sz="2400" dirty="0"/>
              <a:t>) × 1 </a:t>
            </a:r>
            <a:r>
              <a:rPr kumimoji="1" lang="ja-JP" altLang="en-US" sz="2400" dirty="0"/>
              <a:t>台以上 </a:t>
            </a:r>
            <a:r>
              <a:rPr lang="en-US" altLang="ja-JP" sz="2400" dirty="0"/>
              <a:t>(VM </a:t>
            </a:r>
            <a:r>
              <a:rPr lang="ja-JP" altLang="en-US" sz="2400" dirty="0"/>
              <a:t>等でも可</a:t>
            </a:r>
            <a:r>
              <a:rPr lang="en-US" altLang="ja-JP" sz="2400" dirty="0"/>
              <a:t>)</a:t>
            </a:r>
            <a:endParaRPr kumimoji="1" lang="ja-JP" altLang="en-US" sz="2400" dirty="0"/>
          </a:p>
        </p:txBody>
      </p:sp>
      <p:pic>
        <p:nvPicPr>
          <p:cNvPr id="54" name="図 5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96894" y="4957968"/>
            <a:ext cx="1928549" cy="1533054"/>
          </a:xfrm>
          <a:prstGeom prst="rect">
            <a:avLst/>
          </a:prstGeom>
        </p:spPr>
      </p:pic>
      <p:sp>
        <p:nvSpPr>
          <p:cNvPr id="55" name="テキスト ボックス 54"/>
          <p:cNvSpPr txBox="1"/>
          <p:nvPr/>
        </p:nvSpPr>
        <p:spPr>
          <a:xfrm>
            <a:off x="3385326" y="4957967"/>
            <a:ext cx="7644947" cy="1200329"/>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a:t>「シン・テレワークシステム サーバー」または「シン・テレワークシステム クライアント」を実際にインストールし、本ドキュメントで構築する中継システムを経由してリモートアクセスをするためのテスト端末。</a:t>
            </a:r>
          </a:p>
          <a:p>
            <a:pPr marL="285750" indent="-285750">
              <a:buFont typeface="Arial" panose="020B0604020202020204" pitchFamily="34" charset="0"/>
              <a:buChar char="•"/>
            </a:pPr>
            <a:r>
              <a:rPr kumimoji="1" lang="ja-JP" altLang="en-US" dirty="0"/>
              <a:t>標準的な方法でインターネットに接続されていること。</a:t>
            </a:r>
          </a:p>
        </p:txBody>
      </p:sp>
    </p:spTree>
    <p:extLst>
      <p:ext uri="{BB962C8B-B14F-4D97-AF65-F5344CB8AC3E}">
        <p14:creationId xmlns:p14="http://schemas.microsoft.com/office/powerpoint/2010/main" val="35397267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2"/>
            <a:ext cx="11545223" cy="5519169"/>
          </a:xfrm>
        </p:spPr>
        <p:txBody>
          <a:bodyPr>
            <a:normAutofit fontScale="92500" lnSpcReduction="10000"/>
          </a:bodyPr>
          <a:lstStyle/>
          <a:p>
            <a:pPr>
              <a:lnSpc>
                <a:spcPct val="100000"/>
              </a:lnSpc>
            </a:pPr>
            <a:r>
              <a:rPr kumimoji="1" lang="ja-JP" altLang="en-US" sz="1600" dirty="0"/>
              <a:t>本ドキュメントでは、スタンドアロン版</a:t>
            </a:r>
            <a:r>
              <a:rPr lang="ja-JP" altLang="en-US" sz="1600" dirty="0"/>
              <a:t>中継サーバーおよび </a:t>
            </a:r>
            <a:r>
              <a:rPr lang="en-US" altLang="ja-JP" sz="1600" dirty="0"/>
              <a:t>HTML5 </a:t>
            </a:r>
            <a:r>
              <a:rPr lang="ja-JP" altLang="en-US" sz="1600" dirty="0"/>
              <a:t>版 </a:t>
            </a:r>
            <a:r>
              <a:rPr lang="en-US" altLang="ja-JP" sz="1600" dirty="0"/>
              <a:t>Web </a:t>
            </a:r>
            <a:r>
              <a:rPr lang="ja-JP" altLang="en-US" sz="1600" dirty="0"/>
              <a:t>クライアント用 </a:t>
            </a:r>
            <a:r>
              <a:rPr lang="en-US" altLang="ja-JP" sz="1600" dirty="0"/>
              <a:t>Web </a:t>
            </a:r>
            <a:r>
              <a:rPr lang="ja-JP" altLang="en-US" sz="1600" dirty="0"/>
              <a:t>サーバーを </a:t>
            </a:r>
            <a:r>
              <a:rPr lang="en-US" altLang="ja-JP" sz="1600" dirty="0"/>
              <a:t>AWS </a:t>
            </a:r>
            <a:r>
              <a:rPr lang="ja-JP" altLang="en-US" sz="1600" dirty="0"/>
              <a:t>上で構築する手順を述べる。</a:t>
            </a:r>
            <a:endParaRPr lang="en-US" altLang="ja-JP" sz="1600" dirty="0"/>
          </a:p>
          <a:p>
            <a:pPr>
              <a:lnSpc>
                <a:spcPct val="100000"/>
              </a:lnSpc>
            </a:pPr>
            <a:r>
              <a:rPr lang="en-US" altLang="ja-JP" sz="1600" dirty="0"/>
              <a:t>AWS </a:t>
            </a:r>
            <a:r>
              <a:rPr lang="ja-JP" altLang="en-US" sz="1600" dirty="0"/>
              <a:t>環境は、第 </a:t>
            </a:r>
            <a:r>
              <a:rPr lang="en-US" altLang="ja-JP" sz="1600" dirty="0"/>
              <a:t>2 </a:t>
            </a:r>
            <a:r>
              <a:rPr lang="ja-JP" altLang="en-US" sz="1600" dirty="0"/>
              <a:t>章で述べている必要な環境をすべて満たした環境である。</a:t>
            </a:r>
            <a:br>
              <a:rPr lang="en-US" altLang="ja-JP" sz="1600" dirty="0"/>
            </a:br>
            <a:r>
              <a:rPr kumimoji="1" lang="ja-JP" altLang="en-US" sz="1600" dirty="0"/>
              <a:t>「シン・テレワークシステム」の開発チームは、本ドキュメントにおいて規定される方法で作成された </a:t>
            </a:r>
            <a:r>
              <a:rPr kumimoji="1" lang="en-US" altLang="ja-JP" sz="1600" dirty="0"/>
              <a:t>AWS </a:t>
            </a:r>
            <a:r>
              <a:rPr kumimoji="1" lang="ja-JP" altLang="en-US" sz="1600" dirty="0"/>
              <a:t>環境を、「リファレンス環境」として考える。本ドキュメントに従って </a:t>
            </a:r>
            <a:r>
              <a:rPr kumimoji="1" lang="en-US" altLang="ja-JP" sz="1600" dirty="0"/>
              <a:t>AWS </a:t>
            </a:r>
            <a:r>
              <a:rPr kumimoji="1" lang="ja-JP" altLang="en-US" sz="1600" dirty="0"/>
              <a:t>の仮想マシンの作成等を行ない、</a:t>
            </a:r>
            <a:r>
              <a:rPr lang="ja-JP" altLang="en-US" sz="1600" dirty="0"/>
              <a:t>リファレンス環境を構築し、その上で</a:t>
            </a:r>
            <a:r>
              <a:rPr kumimoji="1" lang="ja-JP" altLang="en-US" sz="1600" dirty="0"/>
              <a:t>本ドキュメントに従って仮想マシン内で </a:t>
            </a:r>
            <a:r>
              <a:rPr kumimoji="1" lang="en-US" altLang="ja-JP" sz="1600" dirty="0"/>
              <a:t>SSH </a:t>
            </a:r>
            <a:r>
              <a:rPr kumimoji="1" lang="ja-JP" altLang="en-US" sz="1600" dirty="0"/>
              <a:t>または </a:t>
            </a:r>
            <a:r>
              <a:rPr kumimoji="1" lang="en-US" altLang="ja-JP" sz="1600" dirty="0"/>
              <a:t>RDP </a:t>
            </a:r>
            <a:r>
              <a:rPr kumimoji="1" lang="ja-JP" altLang="en-US" sz="1600" dirty="0"/>
              <a:t>でリモート操作を行なった場合は、本ドキュメントで記述されている機能が問題無く動作することを、本ドキュメントにより保証する。</a:t>
            </a:r>
            <a:endParaRPr kumimoji="1" lang="en-US" altLang="ja-JP" sz="1600" dirty="0"/>
          </a:p>
          <a:p>
            <a:pPr>
              <a:lnSpc>
                <a:spcPct val="100000"/>
              </a:lnSpc>
            </a:pPr>
            <a:r>
              <a:rPr lang="ja-JP" altLang="en-US" sz="1600" dirty="0"/>
              <a:t>「シン・テレワークシステム」を用いてシステムを構築しようとするサービス構築者は、</a:t>
            </a:r>
            <a:r>
              <a:rPr lang="en-US" altLang="ja-JP" sz="1600" dirty="0"/>
              <a:t>AWS </a:t>
            </a:r>
            <a:r>
              <a:rPr lang="ja-JP" altLang="en-US" sz="1600" dirty="0"/>
              <a:t>環境に拘らず、第 </a:t>
            </a:r>
            <a:r>
              <a:rPr lang="en-US" altLang="ja-JP" sz="1600" dirty="0"/>
              <a:t>2 </a:t>
            </a:r>
            <a:r>
              <a:rPr lang="ja-JP" altLang="en-US" sz="1600" dirty="0"/>
              <a:t>章で規定される環境を満たした、任意の物理マシンまたは </a:t>
            </a:r>
            <a:r>
              <a:rPr lang="en-US" altLang="ja-JP" sz="1600" dirty="0"/>
              <a:t>VM</a:t>
            </a:r>
            <a:r>
              <a:rPr lang="ja-JP" altLang="en-US" sz="1600" dirty="0"/>
              <a:t> およびインターネット接続回線環境で、システムの構築を実施できる。しかしながら、まず、初回の </a:t>
            </a:r>
            <a:r>
              <a:rPr lang="en-US" altLang="ja-JP" sz="1600" dirty="0"/>
              <a:t>1 </a:t>
            </a:r>
            <a:r>
              <a:rPr lang="ja-JP" altLang="en-US" sz="1600" dirty="0"/>
              <a:t>回は、</a:t>
            </a:r>
            <a:r>
              <a:rPr lang="en-US" altLang="ja-JP" sz="1600" dirty="0"/>
              <a:t>AWS </a:t>
            </a:r>
            <a:r>
              <a:rPr lang="ja-JP" altLang="en-US" sz="1600" dirty="0"/>
              <a:t>リファレンス環境でシステムを構築してみることを推奨する。</a:t>
            </a:r>
            <a:r>
              <a:rPr lang="en-US" altLang="ja-JP" sz="1600" dirty="0"/>
              <a:t>AWS </a:t>
            </a:r>
            <a:r>
              <a:rPr lang="ja-JP" altLang="en-US" sz="1600" dirty="0"/>
              <a:t>リファレンス環境では本システムは確実に動作することが予め確認されていることから、一通りのシステム構築方法を障害無く習得することが可能であるためである。</a:t>
            </a:r>
            <a:endParaRPr lang="en-US" altLang="ja-JP" sz="1600" dirty="0"/>
          </a:p>
          <a:p>
            <a:pPr>
              <a:lnSpc>
                <a:spcPct val="100000"/>
              </a:lnSpc>
            </a:pPr>
            <a:r>
              <a:rPr lang="ja-JP" altLang="en-US" sz="1600" dirty="0"/>
              <a:t>また、</a:t>
            </a:r>
            <a:r>
              <a:rPr lang="en-US" altLang="ja-JP" sz="1600" dirty="0"/>
              <a:t>AWS </a:t>
            </a:r>
            <a:r>
              <a:rPr lang="ja-JP" altLang="en-US" sz="1600" dirty="0"/>
              <a:t>リファレンス環境上で一度正しく動作するシステムを構築できている場合、システム構築者は、自らの独自の環境でシステムを構築しようとして不具合が発生した場合は、同じ不具合が </a:t>
            </a:r>
            <a:r>
              <a:rPr lang="en-US" altLang="ja-JP" sz="1600" dirty="0"/>
              <a:t>AWS </a:t>
            </a:r>
            <a:r>
              <a:rPr lang="ja-JP" altLang="en-US" sz="1600" dirty="0"/>
              <a:t>リファレンス環境上で発生しないかどうかを確認できる。不具合が </a:t>
            </a:r>
            <a:r>
              <a:rPr lang="en-US" altLang="ja-JP" sz="1600" dirty="0"/>
              <a:t>AWS </a:t>
            </a:r>
            <a:r>
              <a:rPr lang="ja-JP" altLang="en-US" sz="1600" dirty="0"/>
              <a:t>リファレンス環境上では発生せず、自らの独自システムでのみ発生している場合、その不具合は「シン・テレワークシステム」の不具合ではなく、自らの独自システムが原因であることが明らかとなる。この場合、自らの独自システムの側の不具合の原因究明に直ちに着手できるので、原因切り分けのために時間をかける必要がなくなる。</a:t>
            </a:r>
            <a:endParaRPr lang="en-US" altLang="ja-JP" sz="1600" dirty="0"/>
          </a:p>
          <a:p>
            <a:pPr>
              <a:lnSpc>
                <a:spcPct val="100000"/>
              </a:lnSpc>
            </a:pPr>
            <a:r>
              <a:rPr lang="en-US" altLang="ja-JP" sz="1600" dirty="0"/>
              <a:t>AWS </a:t>
            </a:r>
            <a:r>
              <a:rPr lang="ja-JP" altLang="en-US" sz="1600" dirty="0"/>
              <a:t>リファレンス環境を活用した問題の切り分けと修正は、以下の手順で実施される。</a:t>
            </a:r>
            <a:endParaRPr lang="en-US" altLang="ja-JP" sz="1600" dirty="0"/>
          </a:p>
          <a:p>
            <a:pPr lvl="1">
              <a:lnSpc>
                <a:spcPct val="100000"/>
              </a:lnSpc>
              <a:buFont typeface="+mj-lt"/>
              <a:buAutoNum type="arabicPeriod"/>
            </a:pPr>
            <a:r>
              <a:rPr lang="ja-JP" altLang="en-US" sz="1200" dirty="0"/>
              <a:t>「シン・テレワークシステム」の開発チームは、スタンドアロン版に関して、特定の環境上で発生する何らかの不具合の申告を受けた場合、</a:t>
            </a:r>
            <a:r>
              <a:rPr lang="en-US" altLang="ja-JP" sz="1200" dirty="0"/>
              <a:t>AWS </a:t>
            </a:r>
            <a:r>
              <a:rPr lang="ja-JP" altLang="en-US" sz="1200" dirty="0"/>
              <a:t>リファレンス環境において再現するかどうかのテストを行なう。問題が再現した場合は、 「シン・テレワークシステム」の側に不具合があるということになるため、問題の修正作業を実施する。</a:t>
            </a:r>
            <a:endParaRPr lang="en-US" altLang="ja-JP" sz="1200" dirty="0"/>
          </a:p>
          <a:p>
            <a:pPr lvl="1">
              <a:lnSpc>
                <a:spcPct val="100000"/>
              </a:lnSpc>
              <a:buFont typeface="+mj-lt"/>
              <a:buAutoNum type="arabicPeriod"/>
            </a:pPr>
            <a:r>
              <a:rPr lang="en-US" altLang="ja-JP" sz="1200" dirty="0"/>
              <a:t>AWS </a:t>
            </a:r>
            <a:r>
              <a:rPr lang="ja-JP" altLang="en-US" sz="1200" dirty="0"/>
              <a:t>リファレンス環境において問題が再現しない場合は、</a:t>
            </a:r>
            <a:r>
              <a:rPr lang="en-US" altLang="ja-JP" sz="1200" dirty="0"/>
              <a:t> </a:t>
            </a:r>
            <a:r>
              <a:rPr lang="ja-JP" altLang="en-US" sz="1200" dirty="0"/>
              <a:t>「シン・テレワークシステム」の開発チームは、 申告者の独自の環境に関する知識を有さないので、その時点ではそれ以上の原因究明が困難である。そこで、申告者は、自らの独自環境と </a:t>
            </a:r>
            <a:r>
              <a:rPr lang="en-US" altLang="ja-JP" sz="1200" dirty="0"/>
              <a:t>AWS </a:t>
            </a:r>
            <a:r>
              <a:rPr lang="ja-JP" altLang="en-US" sz="1200" dirty="0"/>
              <a:t>リファレンス環境との差異が何であるかの検証を行なう。</a:t>
            </a:r>
            <a:endParaRPr lang="en-US" altLang="ja-JP" sz="1200" dirty="0"/>
          </a:p>
          <a:p>
            <a:pPr lvl="1">
              <a:lnSpc>
                <a:spcPct val="100000"/>
              </a:lnSpc>
              <a:buFont typeface="+mj-lt"/>
              <a:buAutoNum type="arabicPeriod"/>
            </a:pPr>
            <a:r>
              <a:rPr lang="en-US" altLang="ja-JP" sz="1200" dirty="0"/>
              <a:t>2 </a:t>
            </a:r>
            <a:r>
              <a:rPr lang="ja-JP" altLang="en-US" sz="1200" dirty="0"/>
              <a:t>の検証の結果、自らの独自環境が本ドキュメントにおける要件を満たしていないことが判明したら、これは申告者の側の環境の問題であるため、申告者は要件を満たすように環境の修正を行なう。</a:t>
            </a:r>
            <a:endParaRPr lang="en-US" altLang="ja-JP" sz="1200" dirty="0"/>
          </a:p>
          <a:p>
            <a:pPr lvl="1">
              <a:lnSpc>
                <a:spcPct val="100000"/>
              </a:lnSpc>
              <a:buFont typeface="+mj-lt"/>
              <a:buAutoNum type="arabicPeriod"/>
            </a:pPr>
            <a:r>
              <a:rPr lang="ja-JP" altLang="en-US" sz="1200" dirty="0"/>
              <a:t>一方、</a:t>
            </a:r>
            <a:r>
              <a:rPr lang="en-US" altLang="ja-JP" sz="1200" dirty="0"/>
              <a:t>2 </a:t>
            </a:r>
            <a:r>
              <a:rPr lang="ja-JP" altLang="en-US" sz="1200" dirty="0"/>
              <a:t>の検証の結果、申告者の環境が、本ドキュメントにおける要件を満たしているにもかかわらずやはり申告者の環境で不具合が発生する場合は、申告者は、自らの独自環境と </a:t>
            </a:r>
            <a:r>
              <a:rPr lang="en-US" altLang="ja-JP" sz="1200" dirty="0"/>
              <a:t>AWS </a:t>
            </a:r>
            <a:r>
              <a:rPr lang="ja-JP" altLang="en-US" sz="1200" dirty="0"/>
              <a:t>リファレンス環境との差異を、</a:t>
            </a:r>
            <a:r>
              <a:rPr lang="en-US" altLang="ja-JP" sz="1200" dirty="0"/>
              <a:t>AWS </a:t>
            </a:r>
            <a:r>
              <a:rPr lang="ja-JP" altLang="en-US" sz="1200" dirty="0"/>
              <a:t>リファレンス環境に適用する手順を示す。 「シン・テレワークシステム」の開発チームは、その手順に従い、</a:t>
            </a:r>
            <a:r>
              <a:rPr lang="en-US" altLang="ja-JP" sz="1200" dirty="0"/>
              <a:t>AWS </a:t>
            </a:r>
            <a:r>
              <a:rPr lang="ja-JP" altLang="en-US" sz="1200" dirty="0"/>
              <a:t>リファレンス環境上の状態を変更した上で、再度問題の発生の再現を試みる。問題が再現した場合は、「シン・テレワークシステム」の側に不具合があるということになるため、問題の修正作業を実施する。</a:t>
            </a:r>
            <a:endParaRPr lang="en-US" altLang="ja-JP" sz="1200" dirty="0"/>
          </a:p>
          <a:p>
            <a:pPr lvl="1">
              <a:lnSpc>
                <a:spcPct val="100000"/>
              </a:lnSpc>
              <a:buFont typeface="+mj-lt"/>
              <a:buAutoNum type="arabicPeriod"/>
            </a:pPr>
            <a:r>
              <a:rPr lang="ja-JP" altLang="en-US" sz="1200" dirty="0"/>
              <a:t>このように、</a:t>
            </a:r>
            <a:r>
              <a:rPr lang="en-US" altLang="ja-JP" sz="1200" dirty="0"/>
              <a:t>AWS </a:t>
            </a:r>
            <a:r>
              <a:rPr lang="ja-JP" altLang="en-US" sz="1200" dirty="0"/>
              <a:t>リファレンス環境は絶対的基準ではなく、</a:t>
            </a:r>
            <a:r>
              <a:rPr lang="en-US" altLang="ja-JP" sz="1200" dirty="0"/>
              <a:t>AWS </a:t>
            </a:r>
            <a:r>
              <a:rPr lang="ja-JP" altLang="en-US" sz="1200" dirty="0"/>
              <a:t>リファレンス環境上で本ドキュメントの要件を満たしているにもかかわらず不具合が発生する状態を作り出すことができ、その不具合を再現させることができるならば、それは、「シン・テレワークシステム」の側の不具合である。</a:t>
            </a:r>
            <a:endParaRPr lang="en-US" altLang="ja-JP" sz="12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16</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sz="3200" dirty="0"/>
              <a:t>2-7. </a:t>
            </a:r>
            <a:r>
              <a:rPr kumimoji="1" lang="ja-JP" altLang="en-US" sz="3200" dirty="0"/>
              <a:t>本ドキュメント内における </a:t>
            </a:r>
            <a:r>
              <a:rPr kumimoji="1" lang="en-US" altLang="ja-JP" sz="3200" dirty="0"/>
              <a:t>AWS </a:t>
            </a:r>
            <a:r>
              <a:rPr kumimoji="1" lang="ja-JP" altLang="en-US" sz="3200" dirty="0"/>
              <a:t>環境のリファレンス環境としての意義と、不具合が発生している場合の原因切り分け手順</a:t>
            </a:r>
          </a:p>
        </p:txBody>
      </p:sp>
    </p:spTree>
    <p:extLst>
      <p:ext uri="{BB962C8B-B14F-4D97-AF65-F5344CB8AC3E}">
        <p14:creationId xmlns:p14="http://schemas.microsoft.com/office/powerpoint/2010/main" val="581150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lang="ja-JP" altLang="en-US" sz="2400" dirty="0"/>
              <a:t>ソフトウェアのバージョンごとの更新履歴・機能追加・バグ修正の履歴・既知の制限事項</a:t>
            </a:r>
            <a:r>
              <a:rPr lang="en-US" altLang="ja-JP" sz="2400" dirty="0"/>
              <a:t>/</a:t>
            </a:r>
            <a:r>
              <a:rPr lang="ja-JP" altLang="en-US" sz="2400" dirty="0"/>
              <a:t>仕様 </a:t>
            </a:r>
            <a:r>
              <a:rPr lang="en-US" altLang="ja-JP" sz="2400" dirty="0"/>
              <a:t>(</a:t>
            </a:r>
            <a:r>
              <a:rPr lang="ja-JP" altLang="en-US" sz="2400" dirty="0"/>
              <a:t>既知の制限事項はすべてのバージョンに対して適用されるものもあります。</a:t>
            </a:r>
            <a:r>
              <a:rPr lang="en-US" altLang="ja-JP" sz="2400" dirty="0"/>
              <a:t>) </a:t>
            </a:r>
            <a:r>
              <a:rPr lang="ja-JP" altLang="en-US" sz="2400" dirty="0"/>
              <a:t>は、以下の </a:t>
            </a:r>
            <a:r>
              <a:rPr lang="en-US" altLang="ja-JP" sz="2400" dirty="0"/>
              <a:t>URL </a:t>
            </a:r>
            <a:r>
              <a:rPr lang="ja-JP" altLang="en-US" sz="2400" dirty="0"/>
              <a:t>のテキストファイル </a:t>
            </a:r>
            <a:r>
              <a:rPr lang="en-US" altLang="ja-JP" sz="2400" dirty="0"/>
              <a:t>(README.md) </a:t>
            </a:r>
            <a:r>
              <a:rPr lang="ja-JP" altLang="en-US" sz="2400" dirty="0"/>
              <a:t>に記載されています。</a:t>
            </a:r>
            <a:br>
              <a:rPr lang="en-US" altLang="ja-JP" sz="2400" dirty="0"/>
            </a:br>
            <a:r>
              <a:rPr lang="ja-JP" altLang="en-US" sz="2400" dirty="0"/>
              <a:t>本ドキュメントをお読みいただく前</a:t>
            </a:r>
            <a:r>
              <a:rPr lang="en-US" altLang="ja-JP" sz="2400" dirty="0"/>
              <a:t>/</a:t>
            </a:r>
            <a:r>
              <a:rPr lang="ja-JP" altLang="en-US" sz="2400" dirty="0"/>
              <a:t>本ソフトウェアをご利用いただく前に、必ずご参照ください。</a:t>
            </a:r>
            <a:endParaRPr lang="en-US" altLang="ja-JP" sz="2400" dirty="0"/>
          </a:p>
          <a:p>
            <a:pPr lvl="1"/>
            <a:r>
              <a:rPr lang="en-US" altLang="ja-JP" sz="2000" b="1" dirty="0">
                <a:hlinkClick r:id="rId2"/>
              </a:rPr>
              <a:t>https://github.com/IPA-CyberLab/IPA-DN-Ultra/blob/master/README.md</a:t>
            </a:r>
            <a:br>
              <a:rPr lang="en-US" altLang="ja-JP" sz="2000" b="1" dirty="0"/>
            </a:br>
            <a:r>
              <a:rPr lang="ja-JP" altLang="en-US" sz="2000" b="1" dirty="0"/>
              <a:t>制限事項</a:t>
            </a:r>
            <a:r>
              <a:rPr lang="en-US" altLang="ja-JP" sz="2000" b="1" dirty="0"/>
              <a:t>/</a:t>
            </a:r>
            <a:r>
              <a:rPr lang="ja-JP" altLang="en-US" sz="2000" b="1" dirty="0"/>
              <a:t>仕様が記載されていますので、十分注意深くお読みください。</a:t>
            </a:r>
            <a:endParaRPr lang="en-US" altLang="ja-JP" sz="2000" b="1" dirty="0"/>
          </a:p>
          <a:p>
            <a:r>
              <a:rPr lang="ja-JP" altLang="en-US" sz="2400" dirty="0"/>
              <a:t>既知の制限事項</a:t>
            </a:r>
            <a:r>
              <a:rPr lang="en-US" altLang="ja-JP" sz="2400" dirty="0"/>
              <a:t>/</a:t>
            </a:r>
            <a:r>
              <a:rPr lang="ja-JP" altLang="en-US" sz="2400" dirty="0"/>
              <a:t>仕様が記載されている場合、その項目は、開発チームが長期的に改善に努めているものの、現在のバージョンでは制限事項が存在するため、ユーザーにより回避する必要があることを示しています。</a:t>
            </a:r>
            <a:endParaRPr lang="en-US" altLang="ja-JP" sz="2400" dirty="0"/>
          </a:p>
          <a:p>
            <a:pPr lvl="1"/>
            <a:r>
              <a:rPr lang="ja-JP" altLang="en-US" sz="2000" dirty="0"/>
              <a:t>たとえば、上記 </a:t>
            </a:r>
            <a:r>
              <a:rPr lang="en-US" altLang="ja-JP" sz="2000" dirty="0"/>
              <a:t>README </a:t>
            </a:r>
            <a:r>
              <a:rPr lang="ja-JP" altLang="en-US" sz="2000" dirty="0"/>
              <a:t>ファイルに記載のあるとおり、「ユーザーモード リモートデスクトップ」において「</a:t>
            </a:r>
            <a:r>
              <a:rPr lang="ja-JP" altLang="en-US" sz="2000" dirty="0" err="1"/>
              <a:t>かな</a:t>
            </a:r>
            <a:r>
              <a:rPr lang="ja-JP" altLang="en-US" sz="2000" dirty="0"/>
              <a:t>入力」を行なう際に、特定の文字が入力できないという制限事項があります。この制限事項を回避するためには、ユーザーはその文字を入力する際に一時的に「ローマ字入力」にモードを変更したり、 「ユーザーモード リモートデスクトップ」ではなく「システムモード リモートデスクトップ」を使用したりする等の回避策を自ら講じる必要があります。</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17</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a:t>2-8. </a:t>
            </a:r>
            <a:r>
              <a:rPr kumimoji="1" lang="ja-JP" altLang="en-US" dirty="0"/>
              <a:t>既知の制限事項</a:t>
            </a:r>
            <a:r>
              <a:rPr kumimoji="1" lang="en-US" altLang="ja-JP" dirty="0"/>
              <a:t>/</a:t>
            </a:r>
            <a:r>
              <a:rPr kumimoji="1" lang="ja-JP" altLang="en-US" dirty="0"/>
              <a:t>仕様について</a:t>
            </a:r>
          </a:p>
        </p:txBody>
      </p:sp>
    </p:spTree>
    <p:extLst>
      <p:ext uri="{BB962C8B-B14F-4D97-AF65-F5344CB8AC3E}">
        <p14:creationId xmlns:p14="http://schemas.microsoft.com/office/powerpoint/2010/main" val="40685501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18</a:t>
            </a:fld>
            <a:endParaRPr kumimoji="1" lang="ja-JP" altLang="en-US" dirty="0"/>
          </a:p>
        </p:txBody>
      </p:sp>
      <p:sp>
        <p:nvSpPr>
          <p:cNvPr id="3" name="テキスト ボックス 2"/>
          <p:cNvSpPr txBox="1"/>
          <p:nvPr/>
        </p:nvSpPr>
        <p:spPr>
          <a:xfrm>
            <a:off x="275896" y="1273332"/>
            <a:ext cx="11603421" cy="2123658"/>
          </a:xfrm>
          <a:prstGeom prst="rect">
            <a:avLst/>
          </a:prstGeom>
          <a:solidFill>
            <a:schemeClr val="accent2">
              <a:lumMod val="60000"/>
              <a:lumOff val="40000"/>
            </a:schemeClr>
          </a:solidFill>
        </p:spPr>
        <p:txBody>
          <a:bodyPr wrap="square" rtlCol="0" anchor="ctr">
            <a:spAutoFit/>
          </a:bodyPr>
          <a:lstStyle/>
          <a:p>
            <a:pPr algn="ctr"/>
            <a:r>
              <a:rPr kumimoji="1" lang="en-US" altLang="ja-JP" sz="6600" dirty="0"/>
              <a:t>3. </a:t>
            </a:r>
            <a:r>
              <a:rPr kumimoji="1" lang="ja-JP" altLang="en-US" sz="6600" dirty="0"/>
              <a:t>中継ゲートウェイ</a:t>
            </a:r>
            <a:r>
              <a:rPr kumimoji="1" lang="en-US" altLang="ja-JP" sz="6600" dirty="0"/>
              <a:t>(</a:t>
            </a:r>
            <a:r>
              <a:rPr kumimoji="1" lang="ja-JP" altLang="en-US" sz="6600" dirty="0"/>
              <a:t>スタンドアロン</a:t>
            </a:r>
            <a:r>
              <a:rPr kumimoji="1" lang="en-US" altLang="ja-JP" sz="6600" dirty="0"/>
              <a:t>)</a:t>
            </a:r>
          </a:p>
          <a:p>
            <a:pPr algn="ctr"/>
            <a:r>
              <a:rPr kumimoji="1" lang="ja-JP" altLang="en-US" sz="6600" dirty="0"/>
              <a:t>を構築しよう</a:t>
            </a:r>
          </a:p>
        </p:txBody>
      </p:sp>
      <p:pic>
        <p:nvPicPr>
          <p:cNvPr id="5" name="図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59681" y="4262210"/>
            <a:ext cx="1655556" cy="2315665"/>
          </a:xfrm>
          <a:prstGeom prst="rect">
            <a:avLst/>
          </a:prstGeom>
        </p:spPr>
      </p:pic>
      <p:pic>
        <p:nvPicPr>
          <p:cNvPr id="8" name="図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9872040" y="4101403"/>
            <a:ext cx="1442322" cy="1550534"/>
          </a:xfrm>
          <a:prstGeom prst="rect">
            <a:avLst/>
          </a:prstGeom>
        </p:spPr>
      </p:pic>
    </p:spTree>
    <p:extLst>
      <p:ext uri="{BB962C8B-B14F-4D97-AF65-F5344CB8AC3E}">
        <p14:creationId xmlns:p14="http://schemas.microsoft.com/office/powerpoint/2010/main" val="33451042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275740" y="1206188"/>
            <a:ext cx="11545223" cy="5068488"/>
          </a:xfrm>
        </p:spPr>
        <p:txBody>
          <a:bodyPr>
            <a:normAutofit fontScale="92500"/>
          </a:bodyPr>
          <a:lstStyle/>
          <a:p>
            <a:pPr marL="514350" indent="-514350">
              <a:buFont typeface="+mj-lt"/>
              <a:buAutoNum type="arabicPeriod"/>
            </a:pPr>
            <a:r>
              <a:rPr lang="en-US" altLang="ja-JP" sz="4000" dirty="0"/>
              <a:t>Linux </a:t>
            </a:r>
            <a:r>
              <a:rPr lang="ja-JP" altLang="en-US" sz="4000" dirty="0"/>
              <a:t>サーバーの準備とインターネットへの接続</a:t>
            </a:r>
            <a:br>
              <a:rPr lang="en-US" altLang="ja-JP" sz="4000" dirty="0"/>
            </a:br>
            <a:r>
              <a:rPr lang="en-US" altLang="ja-JP" sz="4000" dirty="0">
                <a:solidFill>
                  <a:schemeClr val="accent6">
                    <a:lumMod val="75000"/>
                  </a:schemeClr>
                </a:solidFill>
              </a:rPr>
              <a:t>(</a:t>
            </a:r>
            <a:r>
              <a:rPr lang="ja-JP" altLang="en-US" sz="4000" dirty="0">
                <a:solidFill>
                  <a:schemeClr val="accent6">
                    <a:lumMod val="75000"/>
                  </a:schemeClr>
                </a:solidFill>
              </a:rPr>
              <a:t>本マニュアルでは、</a:t>
            </a:r>
            <a:r>
              <a:rPr lang="en-US" altLang="ja-JP" sz="4000" dirty="0">
                <a:solidFill>
                  <a:schemeClr val="accent6">
                    <a:lumMod val="75000"/>
                  </a:schemeClr>
                </a:solidFill>
              </a:rPr>
              <a:t>AWS </a:t>
            </a:r>
            <a:r>
              <a:rPr lang="ja-JP" altLang="en-US" sz="4000" dirty="0">
                <a:solidFill>
                  <a:schemeClr val="accent6">
                    <a:lumMod val="75000"/>
                  </a:schemeClr>
                </a:solidFill>
              </a:rPr>
              <a:t>を例に説明。</a:t>
            </a:r>
            <a:r>
              <a:rPr lang="en-US" altLang="ja-JP" sz="4000" dirty="0">
                <a:solidFill>
                  <a:schemeClr val="accent6">
                    <a:lumMod val="75000"/>
                  </a:schemeClr>
                </a:solidFill>
              </a:rPr>
              <a:t>)</a:t>
            </a:r>
            <a:br>
              <a:rPr lang="en-US" altLang="ja-JP" sz="4000" dirty="0"/>
            </a:br>
            <a:r>
              <a:rPr lang="ja-JP" altLang="en-US" sz="4000" dirty="0"/>
              <a:t>↓</a:t>
            </a:r>
            <a:endParaRPr lang="en-US" altLang="ja-JP" sz="4000" dirty="0"/>
          </a:p>
          <a:p>
            <a:pPr marL="514350" indent="-514350">
              <a:buFont typeface="+mj-lt"/>
              <a:buAutoNum type="arabicPeriod"/>
            </a:pPr>
            <a:r>
              <a:rPr kumimoji="1" lang="ja-JP" altLang="en-US" sz="4000" dirty="0"/>
              <a:t>中継ゲートウェイプログラムのダウンロードとビルド</a:t>
            </a:r>
            <a:br>
              <a:rPr kumimoji="1" lang="en-US" altLang="ja-JP" sz="4000" dirty="0"/>
            </a:br>
            <a:r>
              <a:rPr kumimoji="1" lang="ja-JP" altLang="en-US" sz="4000" dirty="0"/>
              <a:t>↓</a:t>
            </a:r>
            <a:endParaRPr kumimoji="1" lang="en-US" altLang="ja-JP" sz="4000" dirty="0"/>
          </a:p>
          <a:p>
            <a:pPr marL="514350" indent="-514350">
              <a:buFont typeface="+mj-lt"/>
              <a:buAutoNum type="arabicPeriod"/>
            </a:pPr>
            <a:r>
              <a:rPr kumimoji="1" lang="ja-JP" altLang="en-US" sz="4000" dirty="0"/>
              <a:t>中継ゲートウェイプログラムの起動</a:t>
            </a:r>
            <a:br>
              <a:rPr kumimoji="1" lang="en-US" altLang="ja-JP" sz="4000" dirty="0"/>
            </a:br>
            <a:r>
              <a:rPr kumimoji="1" lang="ja-JP" altLang="en-US" sz="4000" dirty="0"/>
              <a:t>↓</a:t>
            </a:r>
            <a:endParaRPr kumimoji="1" lang="en-US" altLang="ja-JP" sz="4000" dirty="0"/>
          </a:p>
          <a:p>
            <a:pPr marL="514350" indent="-514350">
              <a:buFont typeface="+mj-lt"/>
              <a:buAutoNum type="arabicPeriod"/>
            </a:pPr>
            <a:r>
              <a:rPr kumimoji="1" lang="en-US" altLang="ja-JP" sz="4000" dirty="0"/>
              <a:t>HTML5 </a:t>
            </a:r>
            <a:r>
              <a:rPr kumimoji="1" lang="ja-JP" altLang="en-US" sz="4000" dirty="0"/>
              <a:t>版 </a:t>
            </a:r>
            <a:r>
              <a:rPr kumimoji="1" lang="en-US" altLang="ja-JP" sz="4000" dirty="0"/>
              <a:t>Web </a:t>
            </a:r>
            <a:r>
              <a:rPr kumimoji="1" lang="ja-JP" altLang="en-US" sz="4000" dirty="0"/>
              <a:t>クライアント用 </a:t>
            </a:r>
            <a:r>
              <a:rPr kumimoji="1" lang="en-US" altLang="ja-JP" sz="4000" dirty="0"/>
              <a:t>Web </a:t>
            </a:r>
            <a:r>
              <a:rPr kumimoji="1" lang="ja-JP" altLang="en-US" sz="4000" dirty="0"/>
              <a:t>サーバーのインストール</a:t>
            </a:r>
            <a:br>
              <a:rPr kumimoji="1" lang="en-US" altLang="ja-JP" sz="4000" dirty="0"/>
            </a:br>
            <a:r>
              <a:rPr kumimoji="1" lang="en-US" altLang="ja-JP" sz="4000" dirty="0"/>
              <a:t>(</a:t>
            </a:r>
            <a:r>
              <a:rPr kumimoji="1" lang="ja-JP" altLang="en-US" sz="4000" dirty="0"/>
              <a:t>第 </a:t>
            </a:r>
            <a:r>
              <a:rPr kumimoji="1" lang="en-US" altLang="ja-JP" sz="4000" dirty="0"/>
              <a:t>3B </a:t>
            </a:r>
            <a:r>
              <a:rPr kumimoji="1" lang="ja-JP" altLang="en-US" sz="4000" dirty="0"/>
              <a:t>章で述べる</a:t>
            </a:r>
            <a:r>
              <a:rPr kumimoji="1" lang="en-US" altLang="ja-JP" sz="4000" dirty="0"/>
              <a:t>)</a:t>
            </a:r>
            <a:endParaRPr kumimoji="1" lang="ja-JP" altLang="en-US" sz="4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19</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a:t>3-1. </a:t>
            </a:r>
            <a:r>
              <a:rPr kumimoji="1" lang="ja-JP" altLang="en-US" dirty="0"/>
              <a:t>中継ゲートウェイ </a:t>
            </a:r>
            <a:r>
              <a:rPr lang="en-US" altLang="ja-JP" dirty="0"/>
              <a:t>(Linux) </a:t>
            </a:r>
            <a:r>
              <a:rPr lang="ja-JP" altLang="en-US" dirty="0"/>
              <a:t>の構築の流れ</a:t>
            </a:r>
            <a:endParaRPr kumimoji="1" lang="ja-JP" altLang="en-US" dirty="0"/>
          </a:p>
        </p:txBody>
      </p:sp>
      <p:sp>
        <p:nvSpPr>
          <p:cNvPr id="5" name="角丸四角形 4"/>
          <p:cNvSpPr/>
          <p:nvPr/>
        </p:nvSpPr>
        <p:spPr>
          <a:xfrm>
            <a:off x="6153367" y="5741495"/>
            <a:ext cx="5436827" cy="979980"/>
          </a:xfrm>
          <a:prstGeom prst="round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600" b="1" dirty="0">
                <a:solidFill>
                  <a:schemeClr val="accent6">
                    <a:lumMod val="75000"/>
                  </a:schemeClr>
                </a:solidFill>
              </a:rPr>
              <a:t>2021/02/25 </a:t>
            </a:r>
            <a:r>
              <a:rPr kumimoji="1" lang="en-US" altLang="ja-JP" sz="1600" b="1" dirty="0">
                <a:solidFill>
                  <a:srgbClr val="FF0000"/>
                </a:solidFill>
              </a:rPr>
              <a:t>NEW!</a:t>
            </a:r>
            <a:r>
              <a:rPr kumimoji="1" lang="en-US" altLang="ja-JP" sz="1600" dirty="0">
                <a:solidFill>
                  <a:srgbClr val="FF0000"/>
                </a:solidFill>
              </a:rPr>
              <a:t> </a:t>
            </a:r>
            <a:r>
              <a:rPr kumimoji="1" lang="en-US" altLang="ja-JP" sz="1600" dirty="0">
                <a:solidFill>
                  <a:schemeClr val="tx1"/>
                </a:solidFill>
              </a:rPr>
              <a:t>Windows </a:t>
            </a:r>
            <a:r>
              <a:rPr kumimoji="1" lang="ja-JP" altLang="en-US" sz="1600" dirty="0">
                <a:solidFill>
                  <a:schemeClr val="tx1"/>
                </a:solidFill>
              </a:rPr>
              <a:t>版中継ゲートウェイ </a:t>
            </a:r>
            <a:r>
              <a:rPr kumimoji="1" lang="en-US" altLang="ja-JP" sz="1600" dirty="0">
                <a:solidFill>
                  <a:schemeClr val="tx1"/>
                </a:solidFill>
              </a:rPr>
              <a:t>(</a:t>
            </a:r>
            <a:r>
              <a:rPr kumimoji="1" lang="ja-JP" altLang="en-US" sz="1600" dirty="0">
                <a:solidFill>
                  <a:schemeClr val="tx1"/>
                </a:solidFill>
              </a:rPr>
              <a:t>試作中</a:t>
            </a:r>
            <a:r>
              <a:rPr kumimoji="1" lang="en-US" altLang="ja-JP" sz="1600" dirty="0">
                <a:solidFill>
                  <a:schemeClr val="tx1"/>
                </a:solidFill>
              </a:rPr>
              <a:t>) </a:t>
            </a:r>
            <a:r>
              <a:rPr kumimoji="1" lang="ja-JP" altLang="en-US" sz="1600" dirty="0">
                <a:solidFill>
                  <a:schemeClr val="tx1"/>
                </a:solidFill>
              </a:rPr>
              <a:t>も利用可能です</a:t>
            </a:r>
            <a:r>
              <a:rPr lang="ja-JP" altLang="en-US" sz="1600" dirty="0">
                <a:solidFill>
                  <a:schemeClr val="tx1"/>
                </a:solidFill>
              </a:rPr>
              <a:t>。構築方法は「 </a:t>
            </a:r>
            <a:r>
              <a:rPr lang="en-US" altLang="ja-JP" sz="1600" dirty="0">
                <a:solidFill>
                  <a:schemeClr val="tx1"/>
                </a:solidFill>
              </a:rPr>
              <a:t>5-11. Windows </a:t>
            </a:r>
            <a:r>
              <a:rPr lang="ja-JP" altLang="en-US" sz="1600" dirty="0">
                <a:solidFill>
                  <a:schemeClr val="tx1"/>
                </a:solidFill>
              </a:rPr>
              <a:t>版中継ゲートウェイの動作方法について」をご参照ください。</a:t>
            </a:r>
            <a:endParaRPr kumimoji="1" lang="ja-JP" altLang="en-US" sz="1600" dirty="0">
              <a:solidFill>
                <a:schemeClr val="tx1"/>
              </a:solidFill>
            </a:endParaRPr>
          </a:p>
        </p:txBody>
      </p:sp>
    </p:spTree>
    <p:extLst>
      <p:ext uri="{BB962C8B-B14F-4D97-AF65-F5344CB8AC3E}">
        <p14:creationId xmlns:p14="http://schemas.microsoft.com/office/powerpoint/2010/main" val="901767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a:t>
            </a:fld>
            <a:endParaRPr kumimoji="1" lang="ja-JP" altLang="en-US" dirty="0"/>
          </a:p>
        </p:txBody>
      </p:sp>
      <p:sp>
        <p:nvSpPr>
          <p:cNvPr id="11" name="タイトル 3"/>
          <p:cNvSpPr>
            <a:spLocks noGrp="1"/>
          </p:cNvSpPr>
          <p:nvPr>
            <p:ph type="title"/>
          </p:nvPr>
        </p:nvSpPr>
        <p:spPr>
          <a:xfrm>
            <a:off x="332741" y="184309"/>
            <a:ext cx="10046989" cy="683490"/>
          </a:xfrm>
        </p:spPr>
        <p:txBody>
          <a:bodyPr>
            <a:normAutofit fontScale="90000"/>
          </a:bodyPr>
          <a:lstStyle/>
          <a:p>
            <a:r>
              <a:rPr kumimoji="1" lang="ja-JP" altLang="en-US" b="1" dirty="0"/>
              <a:t>本バージョンについて・更新履歴</a:t>
            </a:r>
          </a:p>
        </p:txBody>
      </p:sp>
      <p:pic>
        <p:nvPicPr>
          <p:cNvPr id="12" name="図 11"/>
          <p:cNvPicPr>
            <a:picLocks noChangeAspect="1"/>
          </p:cNvPicPr>
          <p:nvPr/>
        </p:nvPicPr>
        <p:blipFill>
          <a:blip r:embed="rId2"/>
          <a:stretch>
            <a:fillRect/>
          </a:stretch>
        </p:blipFill>
        <p:spPr>
          <a:xfrm>
            <a:off x="8818403" y="4250681"/>
            <a:ext cx="2791451" cy="228823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3" name="コンテンツ プレースホルダー 1"/>
          <p:cNvSpPr txBox="1">
            <a:spLocks/>
          </p:cNvSpPr>
          <p:nvPr/>
        </p:nvSpPr>
        <p:spPr>
          <a:xfrm>
            <a:off x="332741" y="4874216"/>
            <a:ext cx="8342336" cy="166469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1800" b="1" dirty="0">
                <a:solidFill>
                  <a:schemeClr val="accent2">
                    <a:lumMod val="75000"/>
                  </a:schemeClr>
                </a:solidFill>
              </a:rPr>
              <a:t>本ドキュメントの特定の </a:t>
            </a:r>
            <a:r>
              <a:rPr lang="en-US" altLang="ja-JP" sz="1800" b="1" dirty="0">
                <a:solidFill>
                  <a:schemeClr val="accent2">
                    <a:lumMod val="75000"/>
                  </a:schemeClr>
                </a:solidFill>
              </a:rPr>
              <a:t>2 </a:t>
            </a:r>
            <a:r>
              <a:rPr lang="ja-JP" altLang="en-US" sz="1800" b="1" dirty="0" err="1">
                <a:solidFill>
                  <a:schemeClr val="accent2">
                    <a:lumMod val="75000"/>
                  </a:schemeClr>
                </a:solidFill>
              </a:rPr>
              <a:t>つの</a:t>
            </a:r>
            <a:r>
              <a:rPr lang="ja-JP" altLang="en-US" sz="1800" b="1" dirty="0">
                <a:solidFill>
                  <a:schemeClr val="accent2">
                    <a:lumMod val="75000"/>
                  </a:schemeClr>
                </a:solidFill>
              </a:rPr>
              <a:t>バージョン間の変更履歴 </a:t>
            </a:r>
            <a:r>
              <a:rPr lang="en-US" altLang="ja-JP" sz="1800" b="1" dirty="0">
                <a:solidFill>
                  <a:schemeClr val="accent2">
                    <a:lumMod val="75000"/>
                  </a:schemeClr>
                </a:solidFill>
              </a:rPr>
              <a:t>(</a:t>
            </a:r>
            <a:r>
              <a:rPr lang="ja-JP" altLang="en-US" sz="1800" b="1" dirty="0">
                <a:solidFill>
                  <a:schemeClr val="accent2">
                    <a:lumMod val="75000"/>
                  </a:schemeClr>
                </a:solidFill>
              </a:rPr>
              <a:t>例</a:t>
            </a:r>
            <a:r>
              <a:rPr lang="en-US" altLang="ja-JP" sz="1800" b="1" dirty="0">
                <a:solidFill>
                  <a:schemeClr val="accent2">
                    <a:lumMod val="75000"/>
                  </a:schemeClr>
                </a:solidFill>
              </a:rPr>
              <a:t>: 1 </a:t>
            </a:r>
            <a:r>
              <a:rPr lang="ja-JP" altLang="en-US" sz="1800" b="1" dirty="0">
                <a:solidFill>
                  <a:schemeClr val="accent2">
                    <a:lumMod val="75000"/>
                  </a:schemeClr>
                </a:solidFill>
              </a:rPr>
              <a:t>つ前のバージョンから本バージョンまでの追加・変更内容</a:t>
            </a:r>
            <a:r>
              <a:rPr lang="en-US" altLang="ja-JP" sz="1800" b="1" dirty="0">
                <a:solidFill>
                  <a:schemeClr val="accent2">
                    <a:lumMod val="75000"/>
                  </a:schemeClr>
                </a:solidFill>
              </a:rPr>
              <a:t>) </a:t>
            </a:r>
            <a:r>
              <a:rPr lang="ja-JP" altLang="en-US" sz="1800" b="1" dirty="0">
                <a:solidFill>
                  <a:schemeClr val="accent2">
                    <a:lumMod val="75000"/>
                  </a:schemeClr>
                </a:solidFill>
              </a:rPr>
              <a:t>を表示することができます。</a:t>
            </a:r>
            <a:r>
              <a:rPr lang="ja-JP" altLang="en-US" sz="1800" dirty="0">
                <a:solidFill>
                  <a:schemeClr val="accent2">
                    <a:lumMod val="75000"/>
                  </a:schemeClr>
                </a:solidFill>
              </a:rPr>
              <a:t>比較したい </a:t>
            </a:r>
            <a:r>
              <a:rPr lang="en-US" altLang="ja-JP" sz="1800" dirty="0">
                <a:solidFill>
                  <a:schemeClr val="accent2">
                    <a:lumMod val="75000"/>
                  </a:schemeClr>
                </a:solidFill>
              </a:rPr>
              <a:t>2 </a:t>
            </a:r>
            <a:r>
              <a:rPr lang="ja-JP" altLang="en-US" sz="1800" dirty="0" err="1">
                <a:solidFill>
                  <a:schemeClr val="accent2">
                    <a:lumMod val="75000"/>
                  </a:schemeClr>
                </a:solidFill>
              </a:rPr>
              <a:t>つの</a:t>
            </a:r>
            <a:r>
              <a:rPr lang="ja-JP" altLang="en-US" sz="1800" dirty="0">
                <a:solidFill>
                  <a:schemeClr val="accent2">
                    <a:lumMod val="75000"/>
                  </a:schemeClr>
                </a:solidFill>
              </a:rPr>
              <a:t>バージョンの </a:t>
            </a:r>
            <a:r>
              <a:rPr lang="en-US" altLang="ja-JP" sz="1800" dirty="0">
                <a:solidFill>
                  <a:schemeClr val="accent2">
                    <a:lumMod val="75000"/>
                  </a:schemeClr>
                </a:solidFill>
              </a:rPr>
              <a:t>PPTX </a:t>
            </a:r>
            <a:r>
              <a:rPr lang="ja-JP" altLang="en-US" sz="1800" dirty="0">
                <a:solidFill>
                  <a:schemeClr val="accent2">
                    <a:lumMod val="75000"/>
                  </a:schemeClr>
                </a:solidFill>
              </a:rPr>
              <a:t>ファイル </a:t>
            </a:r>
            <a:r>
              <a:rPr lang="en-US" altLang="ja-JP" sz="1800" dirty="0">
                <a:solidFill>
                  <a:schemeClr val="accent2">
                    <a:lumMod val="75000"/>
                  </a:schemeClr>
                </a:solidFill>
              </a:rPr>
              <a:t>(PowerPoint </a:t>
            </a:r>
            <a:r>
              <a:rPr lang="ja-JP" altLang="en-US" sz="1800" dirty="0">
                <a:solidFill>
                  <a:schemeClr val="accent2">
                    <a:lumMod val="75000"/>
                  </a:schemeClr>
                </a:solidFill>
              </a:rPr>
              <a:t>ファイル</a:t>
            </a:r>
            <a:r>
              <a:rPr lang="en-US" altLang="ja-JP" sz="1800" dirty="0">
                <a:solidFill>
                  <a:schemeClr val="accent2">
                    <a:lumMod val="75000"/>
                  </a:schemeClr>
                </a:solidFill>
              </a:rPr>
              <a:t>) </a:t>
            </a:r>
            <a:r>
              <a:rPr lang="ja-JP" altLang="en-US" sz="1800" dirty="0">
                <a:solidFill>
                  <a:schemeClr val="accent2">
                    <a:lumMod val="75000"/>
                  </a:schemeClr>
                </a:solidFill>
              </a:rPr>
              <a:t>をローカル端末にダウンロードし、新しい側の </a:t>
            </a:r>
            <a:r>
              <a:rPr lang="en-US" altLang="ja-JP" sz="1800" dirty="0">
                <a:solidFill>
                  <a:schemeClr val="accent2">
                    <a:lumMod val="75000"/>
                  </a:schemeClr>
                </a:solidFill>
              </a:rPr>
              <a:t>PPTX </a:t>
            </a:r>
            <a:r>
              <a:rPr lang="ja-JP" altLang="en-US" sz="1800" dirty="0">
                <a:solidFill>
                  <a:schemeClr val="accent2">
                    <a:lumMod val="75000"/>
                  </a:schemeClr>
                </a:solidFill>
              </a:rPr>
              <a:t>ファイルを開いてから「校閲」→「比較」で古い側の </a:t>
            </a:r>
            <a:r>
              <a:rPr lang="en-US" altLang="ja-JP" sz="1800" dirty="0">
                <a:solidFill>
                  <a:schemeClr val="accent2">
                    <a:lumMod val="75000"/>
                  </a:schemeClr>
                </a:solidFill>
              </a:rPr>
              <a:t>PPTX </a:t>
            </a:r>
            <a:r>
              <a:rPr lang="ja-JP" altLang="en-US" sz="1800" dirty="0">
                <a:solidFill>
                  <a:schemeClr val="accent2">
                    <a:lumMod val="75000"/>
                  </a:schemeClr>
                </a:solidFill>
              </a:rPr>
              <a:t>ファイルを指定してください。すると、</a:t>
            </a:r>
            <a:r>
              <a:rPr lang="en-US" altLang="ja-JP" sz="1800" dirty="0">
                <a:solidFill>
                  <a:schemeClr val="accent2">
                    <a:lumMod val="75000"/>
                  </a:schemeClr>
                </a:solidFill>
              </a:rPr>
              <a:t>2 </a:t>
            </a:r>
            <a:r>
              <a:rPr lang="ja-JP" altLang="en-US" sz="1800" dirty="0">
                <a:solidFill>
                  <a:schemeClr val="accent2">
                    <a:lumMod val="75000"/>
                  </a:schemeClr>
                </a:solidFill>
              </a:rPr>
              <a:t>つの </a:t>
            </a:r>
            <a:r>
              <a:rPr lang="en-US" altLang="ja-JP" sz="1800" dirty="0">
                <a:solidFill>
                  <a:schemeClr val="accent2">
                    <a:lumMod val="75000"/>
                  </a:schemeClr>
                </a:solidFill>
              </a:rPr>
              <a:t>PPTX </a:t>
            </a:r>
            <a:r>
              <a:rPr lang="ja-JP" altLang="en-US" sz="1800" dirty="0">
                <a:solidFill>
                  <a:schemeClr val="accent2">
                    <a:lumMod val="75000"/>
                  </a:schemeClr>
                </a:solidFill>
              </a:rPr>
              <a:t>ファイルの間の差分の部分にマークが付いて変更点が表示されます。</a:t>
            </a:r>
            <a:r>
              <a:rPr lang="en-US" altLang="ja-JP" sz="1800" dirty="0">
                <a:solidFill>
                  <a:schemeClr val="accent2">
                    <a:lumMod val="75000"/>
                  </a:schemeClr>
                </a:solidFill>
              </a:rPr>
              <a:t>(</a:t>
            </a:r>
            <a:r>
              <a:rPr lang="ja-JP" altLang="en-US" sz="1800" dirty="0">
                <a:solidFill>
                  <a:schemeClr val="accent2">
                    <a:lumMod val="75000"/>
                  </a:schemeClr>
                </a:solidFill>
              </a:rPr>
              <a:t>追加 </a:t>
            </a:r>
            <a:r>
              <a:rPr lang="en-US" altLang="ja-JP" sz="1800" dirty="0">
                <a:solidFill>
                  <a:schemeClr val="accent2">
                    <a:lumMod val="75000"/>
                  </a:schemeClr>
                </a:solidFill>
              </a:rPr>
              <a:t>/ </a:t>
            </a:r>
            <a:r>
              <a:rPr lang="ja-JP" altLang="en-US" sz="1800" dirty="0">
                <a:solidFill>
                  <a:schemeClr val="accent2">
                    <a:lumMod val="75000"/>
                  </a:schemeClr>
                </a:solidFill>
              </a:rPr>
              <a:t>削除操作が逆に表示される場合があります。これは、</a:t>
            </a:r>
            <a:r>
              <a:rPr lang="en-US" altLang="ja-JP" sz="1800" dirty="0">
                <a:solidFill>
                  <a:schemeClr val="accent2">
                    <a:lumMod val="75000"/>
                  </a:schemeClr>
                </a:solidFill>
              </a:rPr>
              <a:t>PowerPoint </a:t>
            </a:r>
            <a:r>
              <a:rPr lang="ja-JP" altLang="en-US" sz="1800" dirty="0">
                <a:solidFill>
                  <a:schemeClr val="accent2">
                    <a:lumMod val="75000"/>
                  </a:schemeClr>
                </a:solidFill>
              </a:rPr>
              <a:t>の仕様です。</a:t>
            </a:r>
            <a:r>
              <a:rPr lang="en-US" altLang="ja-JP" sz="1800" dirty="0">
                <a:solidFill>
                  <a:schemeClr val="accent2">
                    <a:lumMod val="75000"/>
                  </a:schemeClr>
                </a:solidFill>
              </a:rPr>
              <a:t>)</a:t>
            </a:r>
          </a:p>
        </p:txBody>
      </p:sp>
      <p:sp>
        <p:nvSpPr>
          <p:cNvPr id="14" name="角丸四角形 13"/>
          <p:cNvSpPr/>
          <p:nvPr/>
        </p:nvSpPr>
        <p:spPr>
          <a:xfrm>
            <a:off x="9355014" y="4564183"/>
            <a:ext cx="586155" cy="883139"/>
          </a:xfrm>
          <a:prstGeom prst="round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コンテンツ プレースホルダー 1"/>
          <p:cNvSpPr>
            <a:spLocks noGrp="1"/>
          </p:cNvSpPr>
          <p:nvPr>
            <p:ph idx="1"/>
          </p:nvPr>
        </p:nvSpPr>
        <p:spPr>
          <a:xfrm>
            <a:off x="332741" y="1136072"/>
            <a:ext cx="11545223" cy="3428111"/>
          </a:xfrm>
        </p:spPr>
        <p:txBody>
          <a:bodyPr>
            <a:normAutofit lnSpcReduction="10000"/>
          </a:bodyPr>
          <a:lstStyle/>
          <a:p>
            <a:r>
              <a:rPr kumimoji="1" lang="ja-JP" altLang="en-US" sz="2400" dirty="0"/>
              <a:t>本ドキュメントは、以下の</a:t>
            </a:r>
            <a:r>
              <a:rPr lang="ja-JP" altLang="en-US" sz="2400" dirty="0"/>
              <a:t>バージョンの「</a:t>
            </a:r>
            <a:r>
              <a:rPr lang="en-US" altLang="ja-JP" sz="2400" dirty="0"/>
              <a:t>NTT</a:t>
            </a:r>
            <a:r>
              <a:rPr lang="ja-JP" altLang="en-US" sz="2400" dirty="0"/>
              <a:t>東日本 </a:t>
            </a:r>
            <a:r>
              <a:rPr lang="en-US" altLang="ja-JP" sz="2400" dirty="0"/>
              <a:t>– IPA </a:t>
            </a:r>
            <a:r>
              <a:rPr lang="ja-JP" altLang="en-US" sz="2400" dirty="0"/>
              <a:t>シン・テレワークシステム」のソースコード一式に関する解説書です。</a:t>
            </a:r>
            <a:endParaRPr lang="en-US" altLang="ja-JP" sz="2400" dirty="0"/>
          </a:p>
          <a:p>
            <a:pPr lvl="1"/>
            <a:r>
              <a:rPr lang="ja-JP" altLang="en-US" sz="2000" dirty="0"/>
              <a:t>バージョン</a:t>
            </a:r>
            <a:r>
              <a:rPr lang="en-US" altLang="ja-JP" sz="2000" dirty="0"/>
              <a:t>: </a:t>
            </a:r>
            <a:r>
              <a:rPr lang="en-US" altLang="ja-JP" sz="2000" b="1" u="sng" dirty="0">
                <a:solidFill>
                  <a:schemeClr val="accent2">
                    <a:lumMod val="75000"/>
                  </a:schemeClr>
                </a:solidFill>
              </a:rPr>
              <a:t>beta8preview8</a:t>
            </a:r>
          </a:p>
          <a:p>
            <a:pPr lvl="2"/>
            <a:r>
              <a:rPr lang="ja-JP" altLang="en-US" sz="1600" dirty="0"/>
              <a:t>このバージョン文字列と同じ </a:t>
            </a:r>
            <a:r>
              <a:rPr lang="en-US" altLang="ja-JP" sz="1600" dirty="0"/>
              <a:t>GitHub </a:t>
            </a:r>
            <a:r>
              <a:rPr lang="ja-JP" altLang="en-US" sz="1600" dirty="0"/>
              <a:t>ソースコードリポジトリ上のタグが付いたコミットのソースコードと対応しています。</a:t>
            </a:r>
            <a:br>
              <a:rPr lang="en-US" altLang="ja-JP" sz="1600" dirty="0"/>
            </a:br>
            <a:endParaRPr kumimoji="1" lang="en-US" altLang="ja-JP" sz="1600" dirty="0"/>
          </a:p>
          <a:p>
            <a:r>
              <a:rPr lang="ja-JP" altLang="en-US" sz="2400" dirty="0"/>
              <a:t>ソフトウェアのバージョンごとの更新履歴・機能追加・バグ修正の履歴・既知の制限事項</a:t>
            </a:r>
            <a:r>
              <a:rPr lang="en-US" altLang="ja-JP" sz="2400" dirty="0"/>
              <a:t>/</a:t>
            </a:r>
            <a:r>
              <a:rPr lang="ja-JP" altLang="en-US" sz="2400" dirty="0"/>
              <a:t>仕様 </a:t>
            </a:r>
            <a:r>
              <a:rPr lang="en-US" altLang="ja-JP" sz="2400" dirty="0"/>
              <a:t>(</a:t>
            </a:r>
            <a:r>
              <a:rPr lang="ja-JP" altLang="en-US" sz="2400" dirty="0"/>
              <a:t>既知の制限事項はすべてのバージョンに対して適用されるものもあります。</a:t>
            </a:r>
            <a:r>
              <a:rPr lang="en-US" altLang="ja-JP" sz="2400" dirty="0"/>
              <a:t>) </a:t>
            </a:r>
            <a:r>
              <a:rPr lang="ja-JP" altLang="en-US" sz="2400" dirty="0"/>
              <a:t>は、以下の </a:t>
            </a:r>
            <a:r>
              <a:rPr lang="en-US" altLang="ja-JP" sz="2400" dirty="0"/>
              <a:t>URL </a:t>
            </a:r>
            <a:r>
              <a:rPr lang="ja-JP" altLang="en-US" sz="2400" dirty="0"/>
              <a:t>のテキストファイル </a:t>
            </a:r>
            <a:r>
              <a:rPr lang="en-US" altLang="ja-JP" sz="2400" dirty="0"/>
              <a:t>(README.md) </a:t>
            </a:r>
            <a:r>
              <a:rPr lang="ja-JP" altLang="en-US" sz="2400" dirty="0"/>
              <a:t>に記載されています。</a:t>
            </a:r>
            <a:br>
              <a:rPr lang="en-US" altLang="ja-JP" sz="2400" dirty="0"/>
            </a:br>
            <a:r>
              <a:rPr lang="ja-JP" altLang="en-US" sz="2400" dirty="0"/>
              <a:t>本ドキュメントをお読みいただく前</a:t>
            </a:r>
            <a:r>
              <a:rPr lang="en-US" altLang="ja-JP" sz="2400" dirty="0"/>
              <a:t>/</a:t>
            </a:r>
            <a:r>
              <a:rPr lang="ja-JP" altLang="en-US" sz="2400" dirty="0"/>
              <a:t>本ソフトウェアをご利用いただく前に、必ずご参照ください。</a:t>
            </a:r>
            <a:endParaRPr lang="en-US" altLang="ja-JP" sz="2400" dirty="0"/>
          </a:p>
          <a:p>
            <a:pPr lvl="1"/>
            <a:r>
              <a:rPr lang="en-US" altLang="ja-JP" sz="2000" b="1" dirty="0">
                <a:hlinkClick r:id="rId3"/>
              </a:rPr>
              <a:t>https://github.com/IPA-CyberLab/IPA-DN-Ultra/blob/master/README.md</a:t>
            </a:r>
            <a:br>
              <a:rPr lang="en-US" altLang="ja-JP" sz="2000" b="1" dirty="0"/>
            </a:br>
            <a:r>
              <a:rPr lang="ja-JP" altLang="en-US" sz="2000" b="1" dirty="0"/>
              <a:t>制限事項</a:t>
            </a:r>
            <a:r>
              <a:rPr lang="en-US" altLang="ja-JP" sz="2000" b="1" dirty="0"/>
              <a:t>/</a:t>
            </a:r>
            <a:r>
              <a:rPr lang="ja-JP" altLang="en-US" sz="2000" b="1" dirty="0"/>
              <a:t>仕様が記載されていますので、十分注意深くお読みください。</a:t>
            </a:r>
            <a:endParaRPr lang="ja-JP" altLang="en-US" sz="2000" dirty="0"/>
          </a:p>
        </p:txBody>
      </p:sp>
    </p:spTree>
    <p:extLst>
      <p:ext uri="{BB962C8B-B14F-4D97-AF65-F5344CB8AC3E}">
        <p14:creationId xmlns:p14="http://schemas.microsoft.com/office/powerpoint/2010/main" val="3481386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20</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a:t>3-2. AWS </a:t>
            </a:r>
            <a:r>
              <a:rPr kumimoji="1" lang="ja-JP" altLang="en-US" dirty="0"/>
              <a:t>の </a:t>
            </a:r>
            <a:r>
              <a:rPr lang="en-US" altLang="ja-JP" dirty="0"/>
              <a:t>Ubuntu Linux </a:t>
            </a:r>
            <a:r>
              <a:rPr lang="ja-JP" altLang="en-US" dirty="0"/>
              <a:t>サーバーの起動</a:t>
            </a:r>
            <a:endParaRPr kumimoji="1" lang="ja-JP" altLang="en-US" dirty="0"/>
          </a:p>
        </p:txBody>
      </p:sp>
      <p:sp>
        <p:nvSpPr>
          <p:cNvPr id="13" name="コンテンツ プレースホルダー 1"/>
          <p:cNvSpPr>
            <a:spLocks noGrp="1"/>
          </p:cNvSpPr>
          <p:nvPr>
            <p:ph idx="1"/>
          </p:nvPr>
        </p:nvSpPr>
        <p:spPr>
          <a:xfrm>
            <a:off x="332741" y="950693"/>
            <a:ext cx="11545223" cy="2289121"/>
          </a:xfrm>
        </p:spPr>
        <p:txBody>
          <a:bodyPr>
            <a:noAutofit/>
          </a:bodyPr>
          <a:lstStyle/>
          <a:p>
            <a:pPr>
              <a:lnSpc>
                <a:spcPct val="120000"/>
              </a:lnSpc>
            </a:pPr>
            <a:r>
              <a:rPr kumimoji="1" lang="ja-JP" altLang="en-US" sz="1600" dirty="0"/>
              <a:t>本ドキュメントでは、</a:t>
            </a:r>
            <a:r>
              <a:rPr kumimoji="1" lang="en-US" altLang="ja-JP" sz="1600" dirty="0"/>
              <a:t>AWS </a:t>
            </a:r>
            <a:r>
              <a:rPr kumimoji="1" lang="ja-JP" altLang="en-US" sz="1600" dirty="0"/>
              <a:t>を活用して今すぐ </a:t>
            </a:r>
            <a:r>
              <a:rPr kumimoji="1" lang="en-US" altLang="ja-JP" sz="1600" dirty="0"/>
              <a:t>(30 </a:t>
            </a:r>
            <a:r>
              <a:rPr kumimoji="1" lang="ja-JP" altLang="en-US" sz="1600" dirty="0"/>
              <a:t>分程度で</a:t>
            </a:r>
            <a:r>
              <a:rPr kumimoji="1" lang="en-US" altLang="ja-JP" sz="1600" dirty="0"/>
              <a:t>) </a:t>
            </a:r>
            <a:r>
              <a:rPr kumimoji="1" lang="ja-JP" altLang="en-US" sz="1600" dirty="0"/>
              <a:t>コントローラを構築する方法を説明する。</a:t>
            </a:r>
            <a:endParaRPr lang="en-US" altLang="ja-JP" sz="1600" dirty="0"/>
          </a:p>
          <a:p>
            <a:pPr lvl="1">
              <a:lnSpc>
                <a:spcPct val="120000"/>
              </a:lnSpc>
            </a:pPr>
            <a:r>
              <a:rPr kumimoji="1" lang="en-US" altLang="ja-JP" sz="1400" dirty="0"/>
              <a:t>AWS </a:t>
            </a:r>
            <a:r>
              <a:rPr kumimoji="1" lang="ja-JP" altLang="en-US" sz="1400" dirty="0"/>
              <a:t>のアカウントは、個人でもクレジットカードがあれば即時に取得可能。</a:t>
            </a:r>
            <a:endParaRPr kumimoji="1" lang="en-US" altLang="ja-JP" sz="1400" dirty="0"/>
          </a:p>
          <a:p>
            <a:pPr lvl="1">
              <a:lnSpc>
                <a:spcPct val="120000"/>
              </a:lnSpc>
            </a:pPr>
            <a:r>
              <a:rPr kumimoji="1" lang="ja-JP" altLang="en-US" sz="1400" dirty="0"/>
              <a:t>短時間実験を行ない、実験完了後に </a:t>
            </a:r>
            <a:r>
              <a:rPr kumimoji="1" lang="en-US" altLang="ja-JP" sz="1400" dirty="0"/>
              <a:t>VM </a:t>
            </a:r>
            <a:r>
              <a:rPr kumimoji="1" lang="ja-JP" altLang="en-US" sz="1400" dirty="0"/>
              <a:t>を停止・削除することにより、課金額はわずかとなるので、個人レベルでも試しに実験してみることは気軽に可能である。</a:t>
            </a:r>
            <a:r>
              <a:rPr kumimoji="1" lang="ja-JP" altLang="en-US" sz="1400" b="1" dirty="0"/>
              <a:t>短時間で実験をする場合、</a:t>
            </a:r>
            <a:r>
              <a:rPr kumimoji="1" lang="en-US" altLang="ja-JP" sz="1400" b="1" dirty="0"/>
              <a:t>100 </a:t>
            </a:r>
            <a:r>
              <a:rPr kumimoji="1" lang="ja-JP" altLang="en-US" sz="1400" b="1" dirty="0"/>
              <a:t>円程度の </a:t>
            </a:r>
            <a:r>
              <a:rPr kumimoji="1" lang="en-US" altLang="ja-JP" sz="1400" b="1" dirty="0"/>
              <a:t>AWS </a:t>
            </a:r>
            <a:r>
              <a:rPr kumimoji="1" lang="ja-JP" altLang="en-US" sz="1400" b="1" dirty="0"/>
              <a:t>課金で実験できると考えられる。</a:t>
            </a:r>
            <a:endParaRPr kumimoji="1" lang="en-US" altLang="ja-JP" sz="1400" b="1" dirty="0"/>
          </a:p>
          <a:p>
            <a:pPr lvl="2">
              <a:lnSpc>
                <a:spcPct val="120000"/>
              </a:lnSpc>
            </a:pPr>
            <a:r>
              <a:rPr kumimoji="1" lang="en-US" altLang="ja-JP" sz="1200" dirty="0"/>
              <a:t>1 </a:t>
            </a:r>
            <a:r>
              <a:rPr kumimoji="1" lang="ja-JP" altLang="en-US" sz="1200" dirty="0"/>
              <a:t>台の </a:t>
            </a:r>
            <a:r>
              <a:rPr lang="en-US" altLang="ja-JP" sz="1200" dirty="0"/>
              <a:t>t2.medium VM </a:t>
            </a:r>
            <a:r>
              <a:rPr lang="ja-JP" altLang="en-US" sz="1200" dirty="0"/>
              <a:t>について、</a:t>
            </a:r>
            <a:r>
              <a:rPr lang="en-US" altLang="ja-JP" sz="1200" dirty="0"/>
              <a:t>1 </a:t>
            </a:r>
            <a:r>
              <a:rPr lang="ja-JP" altLang="en-US" sz="1200" dirty="0"/>
              <a:t>時間あたり </a:t>
            </a:r>
            <a:r>
              <a:rPr lang="en-US" altLang="ja-JP" sz="1200" dirty="0"/>
              <a:t>10 </a:t>
            </a:r>
            <a:r>
              <a:rPr lang="ja-JP" altLang="en-US" sz="1200" dirty="0"/>
              <a:t>円程度 </a:t>
            </a:r>
            <a:r>
              <a:rPr lang="en-US" altLang="ja-JP" sz="1200" dirty="0"/>
              <a:t>(Windows)</a:t>
            </a:r>
            <a:r>
              <a:rPr lang="ja-JP" altLang="en-US" sz="1200" dirty="0"/>
              <a:t> または </a:t>
            </a:r>
            <a:r>
              <a:rPr lang="en-US" altLang="ja-JP" sz="1200" dirty="0"/>
              <a:t>8 </a:t>
            </a:r>
            <a:r>
              <a:rPr lang="ja-JP" altLang="en-US" sz="1200" dirty="0"/>
              <a:t>円程度 </a:t>
            </a:r>
            <a:r>
              <a:rPr lang="en-US" altLang="ja-JP" sz="1200" dirty="0"/>
              <a:t>(Linux) </a:t>
            </a:r>
            <a:r>
              <a:rPr lang="ja-JP" altLang="en-US" sz="1200" dirty="0"/>
              <a:t>が課金される。</a:t>
            </a:r>
            <a:br>
              <a:rPr lang="en-US" altLang="ja-JP" sz="1200" dirty="0"/>
            </a:br>
            <a:r>
              <a:rPr lang="en-US" altLang="ja-JP" sz="1200" dirty="0"/>
              <a:t>(</a:t>
            </a:r>
            <a:r>
              <a:rPr lang="ja-JP" altLang="en-US" sz="1200" dirty="0"/>
              <a:t>本ページの </a:t>
            </a:r>
            <a:r>
              <a:rPr lang="en-US" altLang="ja-JP" sz="1200" dirty="0"/>
              <a:t>AWS </a:t>
            </a:r>
            <a:r>
              <a:rPr lang="ja-JP" altLang="en-US" sz="1200" dirty="0"/>
              <a:t>価格は、</a:t>
            </a:r>
            <a:r>
              <a:rPr lang="en-US" altLang="ja-JP" sz="1200" dirty="0"/>
              <a:t>2020/12/25 </a:t>
            </a:r>
            <a:r>
              <a:rPr lang="ja-JP" altLang="en-US" sz="1200" dirty="0"/>
              <a:t>時点の価格表によるものである。正確な金額は </a:t>
            </a:r>
            <a:r>
              <a:rPr lang="en-US" altLang="ja-JP" sz="1200" dirty="0"/>
              <a:t>https://aws.amazon.com/jp/ec2/pricing/on-demand/ </a:t>
            </a:r>
            <a:r>
              <a:rPr lang="ja-JP" altLang="en-US" sz="1200" dirty="0"/>
              <a:t>を参照すること。</a:t>
            </a:r>
            <a:r>
              <a:rPr lang="en-US" altLang="ja-JP" sz="1200" dirty="0"/>
              <a:t>)</a:t>
            </a:r>
          </a:p>
          <a:p>
            <a:pPr lvl="2">
              <a:lnSpc>
                <a:spcPct val="120000"/>
              </a:lnSpc>
            </a:pPr>
            <a:r>
              <a:rPr kumimoji="1" lang="en-US" altLang="ja-JP" sz="1200" dirty="0"/>
              <a:t>AWS </a:t>
            </a:r>
            <a:r>
              <a:rPr kumimoji="1" lang="ja-JP" altLang="en-US" sz="1200" dirty="0"/>
              <a:t>では、月 </a:t>
            </a:r>
            <a:r>
              <a:rPr kumimoji="1" lang="en-US" altLang="ja-JP" sz="1200" dirty="0"/>
              <a:t>1GB </a:t>
            </a:r>
            <a:r>
              <a:rPr kumimoji="1" lang="ja-JP" altLang="en-US" sz="1200" dirty="0"/>
              <a:t>を超えるトラフィックについて、別途課金される。</a:t>
            </a:r>
            <a:r>
              <a:rPr kumimoji="1" lang="en-US" altLang="ja-JP" sz="1200" dirty="0"/>
              <a:t>1G</a:t>
            </a:r>
            <a:r>
              <a:rPr lang="en-US" altLang="ja-JP" sz="1200" dirty="0"/>
              <a:t>B </a:t>
            </a:r>
            <a:r>
              <a:rPr lang="ja-JP" altLang="en-US" sz="1200" dirty="0"/>
              <a:t>の送信トラフィックあたり </a:t>
            </a:r>
            <a:r>
              <a:rPr lang="en-US" altLang="ja-JP" sz="1200" dirty="0"/>
              <a:t>13 </a:t>
            </a:r>
            <a:r>
              <a:rPr lang="ja-JP" altLang="en-US" sz="1200" dirty="0"/>
              <a:t>円程度である。</a:t>
            </a:r>
            <a:r>
              <a:rPr kumimoji="1" lang="ja-JP" altLang="en-US" sz="1200" dirty="0"/>
              <a:t>本実験程度であれば、課金が発生しても、数十円程度のわずかな金額であると考えられるが、何らかの原因で大量にトラフィックが発生すると、多額の課金がなされるので、十分注意する。</a:t>
            </a:r>
            <a:endParaRPr kumimoji="1" lang="en-US" altLang="ja-JP" sz="1200" dirty="0"/>
          </a:p>
          <a:p>
            <a:pPr lvl="1">
              <a:lnSpc>
                <a:spcPct val="120000"/>
              </a:lnSpc>
            </a:pPr>
            <a:r>
              <a:rPr lang="ja-JP" altLang="en-US" sz="1400" dirty="0"/>
              <a:t>実験完了後に </a:t>
            </a:r>
            <a:r>
              <a:rPr lang="en-US" altLang="ja-JP" sz="1400" dirty="0"/>
              <a:t>VM </a:t>
            </a:r>
            <a:r>
              <a:rPr lang="ja-JP" altLang="en-US" sz="1400" dirty="0"/>
              <a:t>を停止・削除しなければ、課金が継続される。</a:t>
            </a:r>
            <a:r>
              <a:rPr lang="en-US" altLang="ja-JP" sz="1400" dirty="0"/>
              <a:t>VM </a:t>
            </a:r>
            <a:r>
              <a:rPr lang="ja-JP" altLang="en-US" sz="1400" dirty="0"/>
              <a:t>が数台ある場合、月額数万円を超える場合もある。個人で試してみる場合は、十分に注意する。また、</a:t>
            </a:r>
            <a:r>
              <a:rPr kumimoji="1" lang="ja-JP" altLang="en-US" sz="1400" dirty="0"/>
              <a:t>本実験専用に </a:t>
            </a:r>
            <a:r>
              <a:rPr kumimoji="1" lang="en-US" altLang="ja-JP" sz="1400" dirty="0"/>
              <a:t>AWS </a:t>
            </a:r>
            <a:r>
              <a:rPr kumimoji="1" lang="ja-JP" altLang="en-US" sz="1400" dirty="0"/>
              <a:t>アカウントを作成した場合、不要になったら、アカウントを削除することをお勧めする。</a:t>
            </a:r>
            <a:endParaRPr kumimoji="1" lang="en-US" altLang="ja-JP" sz="1400" dirty="0"/>
          </a:p>
          <a:p>
            <a:pPr lvl="1">
              <a:lnSpc>
                <a:spcPct val="120000"/>
              </a:lnSpc>
            </a:pPr>
            <a:r>
              <a:rPr kumimoji="1" lang="en-US" altLang="ja-JP" sz="1400" dirty="0"/>
              <a:t>AWS </a:t>
            </a:r>
            <a:r>
              <a:rPr kumimoji="1" lang="ja-JP" altLang="en-US" sz="1400" dirty="0"/>
              <a:t>は、自己責任で利用すること。著者は、読者が </a:t>
            </a:r>
            <a:r>
              <a:rPr kumimoji="1" lang="en-US" altLang="ja-JP" sz="1400" dirty="0"/>
              <a:t>AWS </a:t>
            </a:r>
            <a:r>
              <a:rPr kumimoji="1" lang="ja-JP" altLang="en-US" sz="1400" dirty="0"/>
              <a:t>アカウントを取得して色々な利用をした結果、色々な課金が発生しても、一切責任を負わない。</a:t>
            </a:r>
          </a:p>
        </p:txBody>
      </p:sp>
      <p:pic>
        <p:nvPicPr>
          <p:cNvPr id="14" name="図 13"/>
          <p:cNvPicPr>
            <a:picLocks noChangeAspect="1"/>
          </p:cNvPicPr>
          <p:nvPr/>
        </p:nvPicPr>
        <p:blipFill>
          <a:blip r:embed="rId2"/>
          <a:stretch>
            <a:fillRect/>
          </a:stretch>
        </p:blipFill>
        <p:spPr>
          <a:xfrm>
            <a:off x="3707032" y="4080737"/>
            <a:ext cx="4262437" cy="2640738"/>
          </a:xfrm>
          <a:prstGeom prst="rect">
            <a:avLst/>
          </a:prstGeom>
        </p:spPr>
      </p:pic>
      <p:sp>
        <p:nvSpPr>
          <p:cNvPr id="15" name="テキスト ボックス 14"/>
          <p:cNvSpPr txBox="1"/>
          <p:nvPr/>
        </p:nvSpPr>
        <p:spPr>
          <a:xfrm>
            <a:off x="332741" y="4080737"/>
            <a:ext cx="11444412" cy="584775"/>
          </a:xfrm>
          <a:prstGeom prst="rect">
            <a:avLst/>
          </a:prstGeom>
          <a:solidFill>
            <a:srgbClr val="FFFFCC"/>
          </a:solidFill>
          <a:ln w="19050">
            <a:solidFill>
              <a:schemeClr val="tx1"/>
            </a:solidFill>
          </a:ln>
        </p:spPr>
        <p:txBody>
          <a:bodyPr wrap="square" rtlCol="0">
            <a:spAutoFit/>
          </a:bodyPr>
          <a:lstStyle/>
          <a:p>
            <a:r>
              <a:rPr kumimoji="1" lang="en-US" altLang="ja-JP" sz="1600" dirty="0"/>
              <a:t>1. AWS </a:t>
            </a:r>
            <a:r>
              <a:rPr kumimoji="1" lang="ja-JP" altLang="en-US" sz="1600" dirty="0"/>
              <a:t>コンソール </a:t>
            </a:r>
            <a:r>
              <a:rPr lang="en-US" altLang="ja-JP" sz="1600" dirty="0"/>
              <a:t>https://console.aws.amazon.com/ </a:t>
            </a:r>
            <a:r>
              <a:rPr lang="ja-JP" altLang="en-US" sz="1600" dirty="0"/>
              <a:t>へアクセス。初めての場合は、ユーザー登録。</a:t>
            </a:r>
            <a:r>
              <a:rPr lang="en-US" altLang="ja-JP" sz="1600" dirty="0"/>
              <a:t>(</a:t>
            </a:r>
            <a:r>
              <a:rPr lang="ja-JP" altLang="en-US" sz="1600" dirty="0"/>
              <a:t>クレジットカードが必要</a:t>
            </a:r>
            <a:r>
              <a:rPr lang="en-US" altLang="ja-JP" sz="1600" dirty="0"/>
              <a:t>)</a:t>
            </a:r>
          </a:p>
          <a:p>
            <a:r>
              <a:rPr lang="en-US" altLang="ja-JP" sz="1600" dirty="0"/>
              <a:t>2. </a:t>
            </a:r>
            <a:r>
              <a:rPr lang="ja-JP" altLang="en-US" sz="1600" dirty="0"/>
              <a:t>「リージョン」を、「アジアパシフィック </a:t>
            </a:r>
            <a:r>
              <a:rPr lang="en-US" altLang="ja-JP" sz="1600" dirty="0"/>
              <a:t>(</a:t>
            </a:r>
            <a:r>
              <a:rPr lang="ja-JP" altLang="en-US" sz="1600" dirty="0"/>
              <a:t>東京</a:t>
            </a:r>
            <a:r>
              <a:rPr lang="en-US" altLang="ja-JP" sz="1600" dirty="0"/>
              <a:t>) ap-northeast-1</a:t>
            </a:r>
            <a:r>
              <a:rPr lang="ja-JP" altLang="en-US" sz="1600" dirty="0"/>
              <a:t>」に必ず切替える。</a:t>
            </a:r>
            <a:r>
              <a:rPr lang="en-US" altLang="ja-JP" sz="1600" dirty="0"/>
              <a:t>(</a:t>
            </a:r>
            <a:r>
              <a:rPr lang="ja-JP" altLang="en-US" sz="1600" dirty="0"/>
              <a:t>そうしないと、遅延が大きくなる。</a:t>
            </a:r>
            <a:r>
              <a:rPr lang="en-US" altLang="ja-JP" sz="1600" dirty="0"/>
              <a:t>)</a:t>
            </a:r>
            <a:endParaRPr lang="ja-JP" altLang="en-US" sz="1600" dirty="0"/>
          </a:p>
        </p:txBody>
      </p:sp>
      <p:sp>
        <p:nvSpPr>
          <p:cNvPr id="16" name="正方形/長方形 15"/>
          <p:cNvSpPr/>
          <p:nvPr/>
        </p:nvSpPr>
        <p:spPr>
          <a:xfrm>
            <a:off x="6272757" y="5534955"/>
            <a:ext cx="1539057" cy="22860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1031842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21</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dirty="0"/>
          </a:p>
        </p:txBody>
      </p:sp>
      <p:sp>
        <p:nvSpPr>
          <p:cNvPr id="5" name="テキスト ボックス 4"/>
          <p:cNvSpPr txBox="1"/>
          <p:nvPr/>
        </p:nvSpPr>
        <p:spPr>
          <a:xfrm>
            <a:off x="332741" y="1093835"/>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a:t>3. </a:t>
            </a:r>
            <a:r>
              <a:rPr lang="ja-JP" altLang="en-US" dirty="0"/>
              <a:t>「サービス </a:t>
            </a:r>
            <a:r>
              <a:rPr lang="en-US" altLang="ja-JP" dirty="0"/>
              <a:t>-&gt; EC2 -&gt; </a:t>
            </a:r>
            <a:r>
              <a:rPr lang="ja-JP" altLang="en-US" dirty="0"/>
              <a:t>ネットワーク </a:t>
            </a:r>
            <a:r>
              <a:rPr lang="en-US" altLang="ja-JP" dirty="0"/>
              <a:t>&amp; </a:t>
            </a:r>
            <a:r>
              <a:rPr lang="ja-JP" altLang="en-US" dirty="0"/>
              <a:t>セキュリティ </a:t>
            </a:r>
            <a:r>
              <a:rPr lang="en-US" altLang="ja-JP" dirty="0"/>
              <a:t>-&gt; </a:t>
            </a:r>
            <a:r>
              <a:rPr lang="ja-JP" altLang="en-US" dirty="0"/>
              <a:t>キーペア」より、キーペアを作成する。ファイル形式は </a:t>
            </a:r>
            <a:r>
              <a:rPr lang="en-US" altLang="ja-JP" dirty="0" err="1"/>
              <a:t>pem</a:t>
            </a:r>
            <a:r>
              <a:rPr lang="en-US" altLang="ja-JP" dirty="0"/>
              <a:t> </a:t>
            </a:r>
            <a:r>
              <a:rPr lang="ja-JP" altLang="en-US" dirty="0"/>
              <a:t>形式がよい。</a:t>
            </a:r>
          </a:p>
        </p:txBody>
      </p:sp>
      <p:pic>
        <p:nvPicPr>
          <p:cNvPr id="6" name="図 5"/>
          <p:cNvPicPr>
            <a:picLocks noChangeAspect="1"/>
          </p:cNvPicPr>
          <p:nvPr/>
        </p:nvPicPr>
        <p:blipFill>
          <a:blip r:embed="rId2"/>
          <a:stretch>
            <a:fillRect/>
          </a:stretch>
        </p:blipFill>
        <p:spPr>
          <a:xfrm>
            <a:off x="454081" y="1609126"/>
            <a:ext cx="4314990" cy="3000625"/>
          </a:xfrm>
          <a:prstGeom prst="rect">
            <a:avLst/>
          </a:prstGeom>
        </p:spPr>
      </p:pic>
      <p:sp>
        <p:nvSpPr>
          <p:cNvPr id="7" name="正方形/長方形 6"/>
          <p:cNvSpPr/>
          <p:nvPr/>
        </p:nvSpPr>
        <p:spPr>
          <a:xfrm>
            <a:off x="605053" y="2443653"/>
            <a:ext cx="3044663" cy="87498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332741" y="5074946"/>
            <a:ext cx="11444412" cy="369332"/>
          </a:xfrm>
          <a:prstGeom prst="rect">
            <a:avLst/>
          </a:prstGeom>
          <a:solidFill>
            <a:srgbClr val="FFFFCC"/>
          </a:solidFill>
          <a:ln w="19050">
            <a:solidFill>
              <a:schemeClr val="tx1"/>
            </a:solidFill>
          </a:ln>
        </p:spPr>
        <p:txBody>
          <a:bodyPr wrap="square" rtlCol="0">
            <a:spAutoFit/>
          </a:bodyPr>
          <a:lstStyle/>
          <a:p>
            <a:r>
              <a:rPr lang="en-US" altLang="ja-JP" dirty="0"/>
              <a:t>4. </a:t>
            </a:r>
            <a:r>
              <a:rPr lang="en-US" altLang="ja-JP" dirty="0" err="1"/>
              <a:t>pem</a:t>
            </a:r>
            <a:r>
              <a:rPr lang="en-US" altLang="ja-JP" dirty="0"/>
              <a:t> </a:t>
            </a:r>
            <a:r>
              <a:rPr lang="ja-JP" altLang="en-US" dirty="0"/>
              <a:t>ファイルが自動的に </a:t>
            </a:r>
            <a:r>
              <a:rPr lang="en-US" altLang="ja-JP" dirty="0"/>
              <a:t>Web </a:t>
            </a:r>
            <a:r>
              <a:rPr lang="ja-JP" altLang="en-US" dirty="0"/>
              <a:t>ブラウザでダウンロードされるので、どこか安全な場所 </a:t>
            </a:r>
            <a:r>
              <a:rPr lang="en-US" altLang="ja-JP" dirty="0"/>
              <a:t>(</a:t>
            </a:r>
            <a:r>
              <a:rPr lang="ja-JP" altLang="en-US" dirty="0"/>
              <a:t>デスクトップ等</a:t>
            </a:r>
            <a:r>
              <a:rPr lang="en-US" altLang="ja-JP" dirty="0"/>
              <a:t>) </a:t>
            </a:r>
            <a:r>
              <a:rPr lang="ja-JP" altLang="en-US" dirty="0" err="1"/>
              <a:t>に保</a:t>
            </a:r>
            <a:r>
              <a:rPr lang="ja-JP" altLang="en-US" dirty="0"/>
              <a:t>存しておく。</a:t>
            </a:r>
          </a:p>
        </p:txBody>
      </p:sp>
    </p:spTree>
    <p:extLst>
      <p:ext uri="{BB962C8B-B14F-4D97-AF65-F5344CB8AC3E}">
        <p14:creationId xmlns:p14="http://schemas.microsoft.com/office/powerpoint/2010/main" val="11349310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p:cNvPicPr>
            <a:picLocks noChangeAspect="1"/>
          </p:cNvPicPr>
          <p:nvPr/>
        </p:nvPicPr>
        <p:blipFill>
          <a:blip r:embed="rId2"/>
          <a:stretch>
            <a:fillRect/>
          </a:stretch>
        </p:blipFill>
        <p:spPr>
          <a:xfrm>
            <a:off x="748698" y="2017165"/>
            <a:ext cx="8174368" cy="2709370"/>
          </a:xfrm>
          <a:prstGeom prst="rect">
            <a:avLst/>
          </a:prstGeom>
        </p:spPr>
      </p:pic>
      <p:sp>
        <p:nvSpPr>
          <p:cNvPr id="7" name="正方形/長方形 6"/>
          <p:cNvSpPr/>
          <p:nvPr/>
        </p:nvSpPr>
        <p:spPr>
          <a:xfrm>
            <a:off x="2951034" y="2766448"/>
            <a:ext cx="4810401" cy="92233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7890642" y="3745818"/>
            <a:ext cx="867102" cy="57544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22</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93835"/>
            <a:ext cx="11444412" cy="923330"/>
          </a:xfrm>
          <a:prstGeom prst="rect">
            <a:avLst/>
          </a:prstGeom>
          <a:solidFill>
            <a:srgbClr val="FFFFCC"/>
          </a:solidFill>
          <a:ln w="19050">
            <a:solidFill>
              <a:schemeClr val="tx1"/>
            </a:solidFill>
          </a:ln>
        </p:spPr>
        <p:txBody>
          <a:bodyPr wrap="square" rtlCol="0">
            <a:spAutoFit/>
          </a:bodyPr>
          <a:lstStyle/>
          <a:p>
            <a:r>
              <a:rPr kumimoji="1" lang="en-US" altLang="ja-JP" dirty="0"/>
              <a:t>5. </a:t>
            </a:r>
            <a:r>
              <a:rPr lang="ja-JP" altLang="en-US" dirty="0"/>
              <a:t>「サービス </a:t>
            </a:r>
            <a:r>
              <a:rPr lang="en-US" altLang="ja-JP" dirty="0"/>
              <a:t>-&gt; EC2 -&gt; </a:t>
            </a:r>
            <a:r>
              <a:rPr lang="ja-JP" altLang="en-US" dirty="0"/>
              <a:t>インスタンス </a:t>
            </a:r>
            <a:r>
              <a:rPr lang="en-US" altLang="ja-JP" dirty="0"/>
              <a:t>-&gt; </a:t>
            </a:r>
            <a:r>
              <a:rPr lang="ja-JP" altLang="en-US" dirty="0"/>
              <a:t>インスタンス」 より、「インスタンスを起動」を実行する。</a:t>
            </a:r>
            <a:endParaRPr lang="en-US" altLang="ja-JP" dirty="0"/>
          </a:p>
          <a:p>
            <a:r>
              <a:rPr lang="en-US" altLang="ja-JP" dirty="0"/>
              <a:t>6. </a:t>
            </a:r>
            <a:r>
              <a:rPr lang="ja-JP" altLang="en-US" dirty="0"/>
              <a:t>「ステップ </a:t>
            </a:r>
            <a:r>
              <a:rPr lang="en-US" altLang="ja-JP" dirty="0"/>
              <a:t>1: Amazon </a:t>
            </a:r>
            <a:r>
              <a:rPr lang="ja-JP" altLang="en-US" dirty="0"/>
              <a:t>マシンイメージ </a:t>
            </a:r>
            <a:r>
              <a:rPr lang="en-US" altLang="ja-JP" dirty="0"/>
              <a:t>(AMI)</a:t>
            </a:r>
            <a:r>
              <a:rPr lang="ja-JP" altLang="en-US" dirty="0"/>
              <a:t>」の検索ボックスで、</a:t>
            </a:r>
            <a:r>
              <a:rPr lang="en-US" altLang="ja-JP" dirty="0"/>
              <a:t>”Ubuntu” </a:t>
            </a:r>
            <a:r>
              <a:rPr lang="ja-JP" altLang="en-US" dirty="0"/>
              <a:t>と検索する。</a:t>
            </a:r>
            <a:endParaRPr lang="en-US" altLang="ja-JP" dirty="0"/>
          </a:p>
          <a:p>
            <a:r>
              <a:rPr lang="en-US" altLang="ja-JP" dirty="0"/>
              <a:t>7. </a:t>
            </a:r>
            <a:r>
              <a:rPr lang="ja-JP" altLang="en-US" dirty="0"/>
              <a:t>「</a:t>
            </a:r>
            <a:r>
              <a:rPr lang="en-US" altLang="ja-JP" dirty="0"/>
              <a:t>Ubuntu Server 20.04 LTS (HVM), SSD Volume Type</a:t>
            </a:r>
            <a:r>
              <a:rPr lang="ja-JP" altLang="en-US" dirty="0"/>
              <a:t>」の「</a:t>
            </a:r>
            <a:r>
              <a:rPr lang="en-US" altLang="ja-JP" dirty="0"/>
              <a:t>64 </a:t>
            </a:r>
            <a:r>
              <a:rPr lang="ja-JP" altLang="en-US" dirty="0"/>
              <a:t>ビット </a:t>
            </a:r>
            <a:r>
              <a:rPr lang="en-US" altLang="ja-JP" dirty="0"/>
              <a:t>(x86)</a:t>
            </a:r>
            <a:r>
              <a:rPr lang="ja-JP" altLang="en-US" dirty="0"/>
              <a:t>」を選択する。</a:t>
            </a:r>
          </a:p>
        </p:txBody>
      </p:sp>
      <p:sp>
        <p:nvSpPr>
          <p:cNvPr id="9" name="テキスト ボックス 8"/>
          <p:cNvSpPr txBox="1"/>
          <p:nvPr/>
        </p:nvSpPr>
        <p:spPr>
          <a:xfrm>
            <a:off x="395803" y="4838145"/>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a:t>8. </a:t>
            </a:r>
            <a:r>
              <a:rPr lang="ja-JP" altLang="en-US" dirty="0"/>
              <a:t>「ステップ </a:t>
            </a:r>
            <a:r>
              <a:rPr lang="en-US" altLang="ja-JP" dirty="0"/>
              <a:t>2: </a:t>
            </a:r>
            <a:r>
              <a:rPr lang="ja-JP" altLang="en-US" dirty="0"/>
              <a:t>インスタンスタイプの選択」で「</a:t>
            </a:r>
            <a:r>
              <a:rPr lang="en-US" altLang="ja-JP" dirty="0"/>
              <a:t>t2.medium</a:t>
            </a:r>
            <a:r>
              <a:rPr lang="ja-JP" altLang="en-US" dirty="0"/>
              <a:t>」を選択する。</a:t>
            </a:r>
          </a:p>
        </p:txBody>
      </p:sp>
      <p:pic>
        <p:nvPicPr>
          <p:cNvPr id="12" name="図 11"/>
          <p:cNvPicPr>
            <a:picLocks noChangeAspect="1"/>
          </p:cNvPicPr>
          <p:nvPr/>
        </p:nvPicPr>
        <p:blipFill>
          <a:blip r:embed="rId3"/>
          <a:stretch>
            <a:fillRect/>
          </a:stretch>
        </p:blipFill>
        <p:spPr>
          <a:xfrm>
            <a:off x="874986" y="5808790"/>
            <a:ext cx="10582275" cy="514350"/>
          </a:xfrm>
          <a:prstGeom prst="rect">
            <a:avLst/>
          </a:prstGeom>
        </p:spPr>
      </p:pic>
      <p:sp>
        <p:nvSpPr>
          <p:cNvPr id="13" name="正方形/長方形 12"/>
          <p:cNvSpPr/>
          <p:nvPr/>
        </p:nvSpPr>
        <p:spPr>
          <a:xfrm>
            <a:off x="804041" y="5850666"/>
            <a:ext cx="10783614" cy="45569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8005600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23</a:t>
            </a:fld>
            <a:endParaRPr kumimoji="1" lang="ja-JP" altLang="en-US" dirty="0"/>
          </a:p>
        </p:txBody>
      </p:sp>
      <p:sp>
        <p:nvSpPr>
          <p:cNvPr id="5" name="テキスト ボックス 4"/>
          <p:cNvSpPr txBox="1"/>
          <p:nvPr/>
        </p:nvSpPr>
        <p:spPr>
          <a:xfrm>
            <a:off x="231067" y="441385"/>
            <a:ext cx="11444412" cy="2585323"/>
          </a:xfrm>
          <a:prstGeom prst="rect">
            <a:avLst/>
          </a:prstGeom>
          <a:solidFill>
            <a:srgbClr val="FFFFCC"/>
          </a:solidFill>
          <a:ln w="19050">
            <a:solidFill>
              <a:schemeClr val="tx1"/>
            </a:solidFill>
          </a:ln>
        </p:spPr>
        <p:txBody>
          <a:bodyPr wrap="square" rtlCol="0">
            <a:spAutoFit/>
          </a:bodyPr>
          <a:lstStyle/>
          <a:p>
            <a:r>
              <a:rPr kumimoji="1" lang="en-US" altLang="ja-JP" dirty="0"/>
              <a:t>9. </a:t>
            </a:r>
            <a:r>
              <a:rPr lang="ja-JP" altLang="en-US" dirty="0"/>
              <a:t>「ステップ </a:t>
            </a:r>
            <a:r>
              <a:rPr lang="en-US" altLang="ja-JP" dirty="0"/>
              <a:t>3: </a:t>
            </a:r>
            <a:r>
              <a:rPr lang="ja-JP" altLang="en-US" dirty="0"/>
              <a:t>インスタンスの詳細の設定」はデフォルトのままでよい。</a:t>
            </a:r>
            <a:endParaRPr lang="en-US" altLang="ja-JP" dirty="0"/>
          </a:p>
          <a:p>
            <a:r>
              <a:rPr lang="en-US" altLang="ja-JP" dirty="0"/>
              <a:t>10. </a:t>
            </a:r>
            <a:r>
              <a:rPr lang="ja-JP" altLang="en-US" b="1" dirty="0">
                <a:solidFill>
                  <a:srgbClr val="0000FF"/>
                </a:solidFill>
              </a:rPr>
              <a:t>「ステップ </a:t>
            </a:r>
            <a:r>
              <a:rPr lang="en-US" altLang="ja-JP" b="1" dirty="0">
                <a:solidFill>
                  <a:srgbClr val="0000FF"/>
                </a:solidFill>
              </a:rPr>
              <a:t>4: </a:t>
            </a:r>
            <a:r>
              <a:rPr lang="ja-JP" altLang="en-US" b="1" dirty="0">
                <a:solidFill>
                  <a:srgbClr val="0000FF"/>
                </a:solidFill>
              </a:rPr>
              <a:t>ストレージの追加」では、ディスク容量を念のため </a:t>
            </a:r>
            <a:r>
              <a:rPr lang="en-US" altLang="ja-JP" b="1" dirty="0">
                <a:solidFill>
                  <a:srgbClr val="0000FF"/>
                </a:solidFill>
              </a:rPr>
              <a:t>60GB </a:t>
            </a:r>
            <a:r>
              <a:rPr lang="ja-JP" altLang="en-US" b="1" dirty="0">
                <a:solidFill>
                  <a:srgbClr val="0000FF"/>
                </a:solidFill>
              </a:rPr>
              <a:t>程度に増加する。</a:t>
            </a:r>
            <a:br>
              <a:rPr lang="en-US" altLang="ja-JP" b="1" dirty="0">
                <a:solidFill>
                  <a:srgbClr val="0000FF"/>
                </a:solidFill>
              </a:rPr>
            </a:br>
            <a:r>
              <a:rPr lang="en-US" altLang="ja-JP" b="1" dirty="0">
                <a:solidFill>
                  <a:srgbClr val="0000FF"/>
                </a:solidFill>
              </a:rPr>
              <a:t>      (</a:t>
            </a:r>
            <a:r>
              <a:rPr lang="ja-JP" altLang="en-US" b="1" dirty="0">
                <a:solidFill>
                  <a:srgbClr val="0000FF"/>
                </a:solidFill>
              </a:rPr>
              <a:t>デフォルトは </a:t>
            </a:r>
            <a:r>
              <a:rPr lang="en-US" altLang="ja-JP" b="1" dirty="0">
                <a:solidFill>
                  <a:srgbClr val="0000FF"/>
                </a:solidFill>
              </a:rPr>
              <a:t>8GB </a:t>
            </a:r>
            <a:r>
              <a:rPr lang="ja-JP" altLang="en-US" b="1" dirty="0">
                <a:solidFill>
                  <a:srgbClr val="0000FF"/>
                </a:solidFill>
              </a:rPr>
              <a:t>であるが、これでは </a:t>
            </a:r>
            <a:r>
              <a:rPr lang="en-US" altLang="ja-JP" b="1" dirty="0">
                <a:solidFill>
                  <a:srgbClr val="0000FF"/>
                </a:solidFill>
              </a:rPr>
              <a:t>Swap </a:t>
            </a:r>
            <a:r>
              <a:rPr lang="ja-JP" altLang="en-US" b="1" dirty="0">
                <a:solidFill>
                  <a:srgbClr val="0000FF"/>
                </a:solidFill>
              </a:rPr>
              <a:t>を作成すると不足する。また、各種ログが溜まってきたときに、ディスク容量が不足するおそれがある。</a:t>
            </a:r>
            <a:r>
              <a:rPr lang="en-US" altLang="ja-JP" b="1" dirty="0">
                <a:solidFill>
                  <a:srgbClr val="0000FF"/>
                </a:solidFill>
              </a:rPr>
              <a:t>)</a:t>
            </a:r>
            <a:endParaRPr lang="en-US" altLang="ja-JP" dirty="0"/>
          </a:p>
          <a:p>
            <a:r>
              <a:rPr lang="en-US" altLang="ja-JP" dirty="0"/>
              <a:t>11. </a:t>
            </a:r>
            <a:r>
              <a:rPr lang="ja-JP" altLang="en-US" dirty="0"/>
              <a:t>「ステップ </a:t>
            </a:r>
            <a:r>
              <a:rPr lang="en-US" altLang="ja-JP" dirty="0"/>
              <a:t>5: </a:t>
            </a:r>
            <a:r>
              <a:rPr lang="ja-JP" altLang="en-US" dirty="0"/>
              <a:t>タグの追加」はデフォルトのままでよい。 </a:t>
            </a:r>
            <a:r>
              <a:rPr lang="en-US" altLang="ja-JP" dirty="0"/>
              <a:t>(</a:t>
            </a:r>
            <a:r>
              <a:rPr lang="ja-JP" altLang="en-US" dirty="0"/>
              <a:t>タグを付けてもよい。</a:t>
            </a:r>
            <a:r>
              <a:rPr lang="en-US" altLang="ja-JP" dirty="0"/>
              <a:t>)</a:t>
            </a:r>
          </a:p>
          <a:p>
            <a:r>
              <a:rPr lang="en-US" altLang="ja-JP" dirty="0"/>
              <a:t>12. </a:t>
            </a:r>
            <a:r>
              <a:rPr lang="ja-JP" altLang="en-US" b="1" dirty="0">
                <a:solidFill>
                  <a:srgbClr val="FF0000"/>
                </a:solidFill>
              </a:rPr>
              <a:t>これが肝心。</a:t>
            </a:r>
            <a:r>
              <a:rPr lang="ja-JP" altLang="en-US" dirty="0"/>
              <a:t>「ステップ </a:t>
            </a:r>
            <a:r>
              <a:rPr lang="en-US" altLang="ja-JP" dirty="0"/>
              <a:t>6: </a:t>
            </a:r>
            <a:r>
              <a:rPr lang="ja-JP" altLang="en-US" dirty="0"/>
              <a:t>セキュリティグループの設定」で、新しいセキュリティグループを作成する。ルールは、以下のようにする。</a:t>
            </a:r>
          </a:p>
          <a:p>
            <a:r>
              <a:rPr lang="ja-JP" altLang="en-US" dirty="0"/>
              <a:t>・ </a:t>
            </a:r>
            <a:r>
              <a:rPr lang="en-US" altLang="ja-JP" b="1" dirty="0">
                <a:solidFill>
                  <a:srgbClr val="0000FF"/>
                </a:solidFill>
              </a:rPr>
              <a:t>SSH (</a:t>
            </a:r>
            <a:r>
              <a:rPr lang="ja-JP" altLang="en-US" b="1" dirty="0">
                <a:solidFill>
                  <a:srgbClr val="0000FF"/>
                </a:solidFill>
              </a:rPr>
              <a:t>デフォルト</a:t>
            </a:r>
            <a:r>
              <a:rPr lang="en-US" altLang="ja-JP" b="1" dirty="0">
                <a:solidFill>
                  <a:srgbClr val="0000FF"/>
                </a:solidFill>
              </a:rPr>
              <a:t>) </a:t>
            </a:r>
            <a:r>
              <a:rPr lang="en-US" altLang="ja-JP" dirty="0"/>
              <a:t>※ </a:t>
            </a:r>
            <a:r>
              <a:rPr lang="ja-JP" altLang="en-US" dirty="0"/>
              <a:t>任意の場所から接続できるようにする</a:t>
            </a:r>
          </a:p>
          <a:p>
            <a:r>
              <a:rPr lang="ja-JP" altLang="en-US" dirty="0"/>
              <a:t>・ </a:t>
            </a:r>
            <a:r>
              <a:rPr lang="en-US" altLang="ja-JP" b="1" dirty="0">
                <a:solidFill>
                  <a:srgbClr val="0000FF"/>
                </a:solidFill>
              </a:rPr>
              <a:t>HTTPS (</a:t>
            </a:r>
            <a:r>
              <a:rPr lang="ja-JP" altLang="en-US" b="1" dirty="0">
                <a:solidFill>
                  <a:srgbClr val="0000FF"/>
                </a:solidFill>
              </a:rPr>
              <a:t>追加すること</a:t>
            </a:r>
            <a:r>
              <a:rPr lang="en-US" altLang="ja-JP" b="1" dirty="0">
                <a:solidFill>
                  <a:srgbClr val="0000FF"/>
                </a:solidFill>
              </a:rPr>
              <a:t>) </a:t>
            </a:r>
            <a:r>
              <a:rPr lang="en-US" altLang="ja-JP" dirty="0"/>
              <a:t>※ </a:t>
            </a:r>
            <a:r>
              <a:rPr lang="ja-JP" altLang="en-US" dirty="0"/>
              <a:t>任意の場所から接続できるようにする</a:t>
            </a:r>
          </a:p>
          <a:p>
            <a:r>
              <a:rPr lang="ja-JP" altLang="en-US" dirty="0"/>
              <a:t>・ </a:t>
            </a:r>
            <a:r>
              <a:rPr lang="ja-JP" altLang="en-US" b="1" dirty="0">
                <a:solidFill>
                  <a:srgbClr val="0000FF"/>
                </a:solidFill>
              </a:rPr>
              <a:t>すべての </a:t>
            </a:r>
            <a:r>
              <a:rPr lang="en-US" altLang="ja-JP" b="1" dirty="0">
                <a:solidFill>
                  <a:srgbClr val="0000FF"/>
                </a:solidFill>
              </a:rPr>
              <a:t>ICMP - IPv4 (</a:t>
            </a:r>
            <a:r>
              <a:rPr lang="ja-JP" altLang="en-US" b="1" dirty="0">
                <a:solidFill>
                  <a:srgbClr val="0000FF"/>
                </a:solidFill>
              </a:rPr>
              <a:t>追加すること</a:t>
            </a:r>
            <a:r>
              <a:rPr lang="en-US" altLang="ja-JP" b="1" dirty="0">
                <a:solidFill>
                  <a:srgbClr val="0000FF"/>
                </a:solidFill>
              </a:rPr>
              <a:t>) </a:t>
            </a:r>
            <a:r>
              <a:rPr lang="en-US" altLang="ja-JP" dirty="0"/>
              <a:t>※ </a:t>
            </a:r>
            <a:r>
              <a:rPr lang="ja-JP" altLang="en-US" dirty="0"/>
              <a:t>任意の場所から接続できるようにする</a:t>
            </a:r>
          </a:p>
        </p:txBody>
      </p:sp>
      <p:pic>
        <p:nvPicPr>
          <p:cNvPr id="9" name="図 8"/>
          <p:cNvPicPr>
            <a:picLocks noChangeAspect="1"/>
          </p:cNvPicPr>
          <p:nvPr/>
        </p:nvPicPr>
        <p:blipFill>
          <a:blip r:embed="rId2"/>
          <a:stretch>
            <a:fillRect/>
          </a:stretch>
        </p:blipFill>
        <p:spPr>
          <a:xfrm>
            <a:off x="1241773" y="3953132"/>
            <a:ext cx="9244505" cy="2391323"/>
          </a:xfrm>
          <a:prstGeom prst="rect">
            <a:avLst/>
          </a:prstGeom>
          <a:ln>
            <a:solidFill>
              <a:schemeClr val="tx1"/>
            </a:solidFill>
          </a:ln>
        </p:spPr>
      </p:pic>
      <p:sp>
        <p:nvSpPr>
          <p:cNvPr id="10" name="正方形/長方形 9"/>
          <p:cNvSpPr/>
          <p:nvPr/>
        </p:nvSpPr>
        <p:spPr>
          <a:xfrm>
            <a:off x="1288048" y="5159679"/>
            <a:ext cx="9208982" cy="82618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p:cNvSpPr/>
          <p:nvPr/>
        </p:nvSpPr>
        <p:spPr>
          <a:xfrm>
            <a:off x="1280165" y="6011017"/>
            <a:ext cx="876906" cy="34533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6013615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24</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61796" y="867799"/>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a:t>13. </a:t>
            </a:r>
            <a:r>
              <a:rPr lang="ja-JP" altLang="en-US" dirty="0"/>
              <a:t>「ステップ </a:t>
            </a:r>
            <a:r>
              <a:rPr lang="en-US" altLang="ja-JP" dirty="0"/>
              <a:t>7: </a:t>
            </a:r>
            <a:r>
              <a:rPr lang="ja-JP" altLang="en-US" dirty="0"/>
              <a:t>インスタンス作成の確認」 で、いよいよ、「起動」をクリックする。先ほど作成したキーペアを選択して起動する。</a:t>
            </a:r>
          </a:p>
        </p:txBody>
      </p:sp>
      <p:pic>
        <p:nvPicPr>
          <p:cNvPr id="6" name="図 5"/>
          <p:cNvPicPr>
            <a:picLocks noChangeAspect="1"/>
          </p:cNvPicPr>
          <p:nvPr/>
        </p:nvPicPr>
        <p:blipFill>
          <a:blip r:embed="rId2"/>
          <a:stretch>
            <a:fillRect/>
          </a:stretch>
        </p:blipFill>
        <p:spPr>
          <a:xfrm>
            <a:off x="669438" y="1431636"/>
            <a:ext cx="6401395" cy="3723621"/>
          </a:xfrm>
          <a:prstGeom prst="rect">
            <a:avLst/>
          </a:prstGeom>
        </p:spPr>
      </p:pic>
      <p:sp>
        <p:nvSpPr>
          <p:cNvPr id="7" name="正方形/長方形 6"/>
          <p:cNvSpPr/>
          <p:nvPr/>
        </p:nvSpPr>
        <p:spPr>
          <a:xfrm>
            <a:off x="6676696" y="4858342"/>
            <a:ext cx="465083" cy="2969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図 7"/>
          <p:cNvPicPr>
            <a:picLocks noChangeAspect="1"/>
          </p:cNvPicPr>
          <p:nvPr/>
        </p:nvPicPr>
        <p:blipFill>
          <a:blip r:embed="rId3"/>
          <a:stretch>
            <a:fillRect/>
          </a:stretch>
        </p:blipFill>
        <p:spPr>
          <a:xfrm>
            <a:off x="7639378" y="2596967"/>
            <a:ext cx="3822153" cy="2535750"/>
          </a:xfrm>
          <a:prstGeom prst="rect">
            <a:avLst/>
          </a:prstGeom>
        </p:spPr>
      </p:pic>
      <p:sp>
        <p:nvSpPr>
          <p:cNvPr id="9" name="正方形/長方形 8"/>
          <p:cNvSpPr/>
          <p:nvPr/>
        </p:nvSpPr>
        <p:spPr>
          <a:xfrm>
            <a:off x="7882758" y="3950667"/>
            <a:ext cx="3326524" cy="68317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10365826" y="4707412"/>
            <a:ext cx="867103" cy="28903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457200" y="5228831"/>
            <a:ext cx="11335124" cy="646331"/>
          </a:xfrm>
          <a:prstGeom prst="rect">
            <a:avLst/>
          </a:prstGeom>
          <a:solidFill>
            <a:srgbClr val="FFFFCC"/>
          </a:solidFill>
          <a:ln w="19050">
            <a:solidFill>
              <a:schemeClr val="tx1"/>
            </a:solidFill>
          </a:ln>
        </p:spPr>
        <p:txBody>
          <a:bodyPr wrap="square" rtlCol="0">
            <a:spAutoFit/>
          </a:bodyPr>
          <a:lstStyle/>
          <a:p>
            <a:r>
              <a:rPr kumimoji="1" lang="en-US" altLang="ja-JP" dirty="0"/>
              <a:t>14. AWS </a:t>
            </a:r>
            <a:r>
              <a:rPr kumimoji="1" lang="ja-JP" altLang="en-US" dirty="0"/>
              <a:t>コンソールの「</a:t>
            </a:r>
            <a:r>
              <a:rPr lang="en-US" altLang="ja-JP" dirty="0"/>
              <a:t>EC2</a:t>
            </a:r>
            <a:r>
              <a:rPr lang="ja-JP" altLang="en-US" dirty="0"/>
              <a:t>」の「インスタント」で、</a:t>
            </a:r>
            <a:r>
              <a:rPr lang="en-US" altLang="ja-JP" dirty="0"/>
              <a:t>13 </a:t>
            </a:r>
            <a:r>
              <a:rPr lang="ja-JP" altLang="en-US" dirty="0"/>
              <a:t>で起動したインスタンスが</a:t>
            </a:r>
            <a:r>
              <a:rPr lang="ja-JP" altLang="en-US" b="1" dirty="0">
                <a:solidFill>
                  <a:schemeClr val="accent6">
                    <a:lumMod val="75000"/>
                  </a:schemeClr>
                </a:solidFill>
              </a:rPr>
              <a:t>「実行中」</a:t>
            </a:r>
            <a:r>
              <a:rPr lang="ja-JP" altLang="en-US" dirty="0"/>
              <a:t>になるまで待つ。</a:t>
            </a:r>
            <a:r>
              <a:rPr lang="en-US" altLang="ja-JP" dirty="0"/>
              <a:t>(</a:t>
            </a:r>
            <a:r>
              <a:rPr lang="ja-JP" altLang="en-US" dirty="0"/>
              <a:t>時々画面更新する</a:t>
            </a:r>
            <a:r>
              <a:rPr lang="en-US" altLang="ja-JP" dirty="0"/>
              <a:t>)</a:t>
            </a:r>
          </a:p>
          <a:p>
            <a:r>
              <a:rPr lang="ja-JP" altLang="en-US" dirty="0"/>
              <a:t>数分間で完了するはずである。</a:t>
            </a:r>
          </a:p>
        </p:txBody>
      </p:sp>
      <p:pic>
        <p:nvPicPr>
          <p:cNvPr id="12" name="図 11"/>
          <p:cNvPicPr>
            <a:picLocks noChangeAspect="1"/>
          </p:cNvPicPr>
          <p:nvPr/>
        </p:nvPicPr>
        <p:blipFill>
          <a:blip r:embed="rId4"/>
          <a:stretch>
            <a:fillRect/>
          </a:stretch>
        </p:blipFill>
        <p:spPr>
          <a:xfrm>
            <a:off x="1403951" y="5964478"/>
            <a:ext cx="9667875" cy="762000"/>
          </a:xfrm>
          <a:prstGeom prst="rect">
            <a:avLst/>
          </a:prstGeom>
        </p:spPr>
      </p:pic>
      <p:sp>
        <p:nvSpPr>
          <p:cNvPr id="13" name="正方形/長方形 12"/>
          <p:cNvSpPr/>
          <p:nvPr/>
        </p:nvSpPr>
        <p:spPr>
          <a:xfrm>
            <a:off x="5044965" y="6390454"/>
            <a:ext cx="1647497" cy="2969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1956300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25</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816645"/>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a:t>15. </a:t>
            </a:r>
            <a:r>
              <a:rPr lang="ja-JP" altLang="en-US" dirty="0"/>
              <a:t>「サービス </a:t>
            </a:r>
            <a:r>
              <a:rPr lang="en-US" altLang="ja-JP" dirty="0"/>
              <a:t>-&gt; EC2 -&gt; </a:t>
            </a:r>
            <a:r>
              <a:rPr lang="ja-JP" altLang="en-US" dirty="0"/>
              <a:t>ネットワーク </a:t>
            </a:r>
            <a:r>
              <a:rPr lang="en-US" altLang="ja-JP" dirty="0"/>
              <a:t>&amp; </a:t>
            </a:r>
            <a:r>
              <a:rPr lang="ja-JP" altLang="en-US" dirty="0"/>
              <a:t>セキュリティ </a:t>
            </a:r>
            <a:r>
              <a:rPr lang="en-US" altLang="ja-JP" dirty="0"/>
              <a:t>-&gt; Elastic IP</a:t>
            </a:r>
            <a:r>
              <a:rPr lang="ja-JP" altLang="en-US" dirty="0"/>
              <a:t>」で、静的パブリック </a:t>
            </a:r>
            <a:r>
              <a:rPr lang="en-US" altLang="ja-JP" dirty="0"/>
              <a:t>IPv4 </a:t>
            </a:r>
            <a:r>
              <a:rPr lang="ja-JP" altLang="en-US" dirty="0"/>
              <a:t>アドレスを </a:t>
            </a:r>
            <a:r>
              <a:rPr lang="en-US" altLang="ja-JP" dirty="0"/>
              <a:t>1 </a:t>
            </a:r>
            <a:r>
              <a:rPr lang="ja-JP" altLang="en-US" dirty="0"/>
              <a:t>つ割当てを受ける。</a:t>
            </a:r>
            <a:endParaRPr lang="en-US" altLang="ja-JP" dirty="0"/>
          </a:p>
          <a:p>
            <a:r>
              <a:rPr lang="en-US" altLang="ja-JP" dirty="0"/>
              <a:t>IP </a:t>
            </a:r>
            <a:r>
              <a:rPr lang="ja-JP" altLang="en-US" dirty="0"/>
              <a:t>アドレスの割当ては、即時に完了する。</a:t>
            </a:r>
          </a:p>
        </p:txBody>
      </p:sp>
      <p:pic>
        <p:nvPicPr>
          <p:cNvPr id="6" name="図 5"/>
          <p:cNvPicPr>
            <a:picLocks noChangeAspect="1"/>
          </p:cNvPicPr>
          <p:nvPr/>
        </p:nvPicPr>
        <p:blipFill>
          <a:blip r:embed="rId2"/>
          <a:stretch>
            <a:fillRect/>
          </a:stretch>
        </p:blipFill>
        <p:spPr>
          <a:xfrm>
            <a:off x="744265" y="1510081"/>
            <a:ext cx="3331122" cy="2723311"/>
          </a:xfrm>
          <a:prstGeom prst="rect">
            <a:avLst/>
          </a:prstGeom>
        </p:spPr>
      </p:pic>
      <p:sp>
        <p:nvSpPr>
          <p:cNvPr id="7" name="正方形/長方形 6"/>
          <p:cNvSpPr/>
          <p:nvPr/>
        </p:nvSpPr>
        <p:spPr>
          <a:xfrm>
            <a:off x="851337" y="2862468"/>
            <a:ext cx="1647497" cy="2969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3499945" y="4039462"/>
            <a:ext cx="756744"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332741" y="4413923"/>
            <a:ext cx="11444412" cy="923330"/>
          </a:xfrm>
          <a:prstGeom prst="rect">
            <a:avLst/>
          </a:prstGeom>
          <a:solidFill>
            <a:srgbClr val="FFFFCC"/>
          </a:solidFill>
          <a:ln w="19050">
            <a:solidFill>
              <a:schemeClr val="tx1"/>
            </a:solidFill>
          </a:ln>
        </p:spPr>
        <p:txBody>
          <a:bodyPr wrap="square" rtlCol="0">
            <a:spAutoFit/>
          </a:bodyPr>
          <a:lstStyle/>
          <a:p>
            <a:r>
              <a:rPr kumimoji="1" lang="en-US" altLang="ja-JP" dirty="0"/>
              <a:t>16. 15 </a:t>
            </a:r>
            <a:r>
              <a:rPr kumimoji="1" lang="ja-JP" altLang="en-US" dirty="0"/>
              <a:t>で割当てられた静的パブリック </a:t>
            </a:r>
            <a:r>
              <a:rPr kumimoji="1" lang="en-US" altLang="ja-JP" dirty="0"/>
              <a:t>IPv4 </a:t>
            </a:r>
            <a:r>
              <a:rPr kumimoji="1" lang="ja-JP" altLang="en-US" dirty="0"/>
              <a:t>アドレスに</a:t>
            </a:r>
            <a:r>
              <a:rPr lang="ja-JP" altLang="en-US" dirty="0"/>
              <a:t>対して、「アクション」から「</a:t>
            </a:r>
            <a:r>
              <a:rPr lang="en-US" altLang="ja-JP" dirty="0"/>
              <a:t>Elastic IP </a:t>
            </a:r>
            <a:r>
              <a:rPr lang="ja-JP" altLang="en-US" dirty="0"/>
              <a:t>アドレスの関連付け」をクリックし、</a:t>
            </a:r>
            <a:r>
              <a:rPr lang="en-US" altLang="ja-JP" dirty="0"/>
              <a:t>13 </a:t>
            </a:r>
            <a:r>
              <a:rPr lang="ja-JP" altLang="en-US" dirty="0"/>
              <a:t>で作成した</a:t>
            </a:r>
            <a:r>
              <a:rPr lang="en-US" altLang="ja-JP" dirty="0"/>
              <a:t>EC2 </a:t>
            </a:r>
            <a:r>
              <a:rPr lang="ja-JP" altLang="en-US" dirty="0"/>
              <a:t>インスタンスに関連付ける。数秒後には工事が完了し、この </a:t>
            </a:r>
            <a:r>
              <a:rPr lang="en-US" altLang="ja-JP" dirty="0"/>
              <a:t>IPv4 </a:t>
            </a:r>
            <a:r>
              <a:rPr lang="ja-JP" altLang="en-US" dirty="0"/>
              <a:t>アドレス宛の通信が </a:t>
            </a:r>
            <a:r>
              <a:rPr lang="en-US" altLang="ja-JP" dirty="0"/>
              <a:t>EC2 </a:t>
            </a:r>
            <a:r>
              <a:rPr lang="ja-JP" altLang="en-US" dirty="0"/>
              <a:t>インスタンスにルーチングされるようになる。</a:t>
            </a:r>
            <a:endParaRPr lang="en-US" altLang="ja-JP" dirty="0"/>
          </a:p>
        </p:txBody>
      </p:sp>
      <p:pic>
        <p:nvPicPr>
          <p:cNvPr id="12" name="図 11"/>
          <p:cNvPicPr>
            <a:picLocks noChangeAspect="1"/>
          </p:cNvPicPr>
          <p:nvPr/>
        </p:nvPicPr>
        <p:blipFill>
          <a:blip r:embed="rId3"/>
          <a:stretch>
            <a:fillRect/>
          </a:stretch>
        </p:blipFill>
        <p:spPr>
          <a:xfrm>
            <a:off x="1217885" y="5487932"/>
            <a:ext cx="3267405" cy="1317502"/>
          </a:xfrm>
          <a:prstGeom prst="rect">
            <a:avLst/>
          </a:prstGeom>
        </p:spPr>
      </p:pic>
      <p:sp>
        <p:nvSpPr>
          <p:cNvPr id="13" name="正方形/長方形 12"/>
          <p:cNvSpPr/>
          <p:nvPr/>
        </p:nvSpPr>
        <p:spPr>
          <a:xfrm>
            <a:off x="3886200" y="6601358"/>
            <a:ext cx="756744"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878596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26</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a:t>17. 16 </a:t>
            </a:r>
            <a:r>
              <a:rPr kumimoji="1" lang="ja-JP" altLang="en-US" dirty="0"/>
              <a:t>で割当てられた </a:t>
            </a:r>
            <a:r>
              <a:rPr kumimoji="1" lang="en-US" altLang="ja-JP" dirty="0"/>
              <a:t>Elastic IP </a:t>
            </a:r>
            <a:r>
              <a:rPr kumimoji="1" lang="ja-JP" altLang="en-US" dirty="0"/>
              <a:t>アドレス宛に </a:t>
            </a:r>
            <a:r>
              <a:rPr kumimoji="1" lang="en-US" altLang="ja-JP" dirty="0"/>
              <a:t>ping </a:t>
            </a:r>
            <a:r>
              <a:rPr kumimoji="1" lang="ja-JP" altLang="en-US" dirty="0"/>
              <a:t>を打ってみて、応答があるかどうか確認する。</a:t>
            </a:r>
            <a:endParaRPr lang="en-US" altLang="ja-JP" dirty="0"/>
          </a:p>
        </p:txBody>
      </p:sp>
      <p:pic>
        <p:nvPicPr>
          <p:cNvPr id="6" name="図 5"/>
          <p:cNvPicPr>
            <a:picLocks noChangeAspect="1"/>
          </p:cNvPicPr>
          <p:nvPr/>
        </p:nvPicPr>
        <p:blipFill>
          <a:blip r:embed="rId2"/>
          <a:stretch>
            <a:fillRect/>
          </a:stretch>
        </p:blipFill>
        <p:spPr>
          <a:xfrm>
            <a:off x="2045741" y="1285331"/>
            <a:ext cx="3598316" cy="2374019"/>
          </a:xfrm>
          <a:prstGeom prst="rect">
            <a:avLst/>
          </a:prstGeom>
        </p:spPr>
      </p:pic>
      <p:sp>
        <p:nvSpPr>
          <p:cNvPr id="7" name="正方形/長方形 6"/>
          <p:cNvSpPr/>
          <p:nvPr/>
        </p:nvSpPr>
        <p:spPr>
          <a:xfrm>
            <a:off x="2088931" y="1502372"/>
            <a:ext cx="2680138" cy="114937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5967248" y="1603339"/>
            <a:ext cx="3689131" cy="523220"/>
          </a:xfrm>
          <a:prstGeom prst="rect">
            <a:avLst/>
          </a:prstGeom>
          <a:noFill/>
        </p:spPr>
        <p:txBody>
          <a:bodyPr wrap="square" rtlCol="0">
            <a:spAutoFit/>
          </a:bodyPr>
          <a:lstStyle/>
          <a:p>
            <a:r>
              <a:rPr kumimoji="1" lang="en-US" altLang="ja-JP" sz="1400" dirty="0">
                <a:solidFill>
                  <a:srgbClr val="FF0000"/>
                </a:solidFill>
              </a:rPr>
              <a:t>※ IP</a:t>
            </a:r>
            <a:r>
              <a:rPr kumimoji="1" lang="ja-JP" altLang="en-US" sz="1400" dirty="0">
                <a:solidFill>
                  <a:srgbClr val="FF0000"/>
                </a:solidFill>
              </a:rPr>
              <a:t> アドレスは、サンプルである。</a:t>
            </a:r>
            <a:endParaRPr kumimoji="1" lang="en-US" altLang="ja-JP" sz="1400" dirty="0">
              <a:solidFill>
                <a:srgbClr val="FF0000"/>
              </a:solidFill>
            </a:endParaRPr>
          </a:p>
          <a:p>
            <a:r>
              <a:rPr kumimoji="1" lang="ja-JP" altLang="en-US" sz="1400" dirty="0">
                <a:solidFill>
                  <a:srgbClr val="FF0000"/>
                </a:solidFill>
              </a:rPr>
              <a:t>実際の構築中の </a:t>
            </a:r>
            <a:r>
              <a:rPr kumimoji="1" lang="en-US" altLang="ja-JP" sz="1400" dirty="0">
                <a:solidFill>
                  <a:srgbClr val="FF0000"/>
                </a:solidFill>
              </a:rPr>
              <a:t>IP </a:t>
            </a:r>
            <a:r>
              <a:rPr kumimoji="1" lang="ja-JP" altLang="en-US" sz="1400" dirty="0">
                <a:solidFill>
                  <a:srgbClr val="FF0000"/>
                </a:solidFill>
              </a:rPr>
              <a:t>アドレスに置換すること。</a:t>
            </a:r>
          </a:p>
        </p:txBody>
      </p:sp>
      <p:sp>
        <p:nvSpPr>
          <p:cNvPr id="9" name="テキスト ボックス 8"/>
          <p:cNvSpPr txBox="1"/>
          <p:nvPr/>
        </p:nvSpPr>
        <p:spPr>
          <a:xfrm>
            <a:off x="222382" y="3767612"/>
            <a:ext cx="11444412" cy="1200329"/>
          </a:xfrm>
          <a:prstGeom prst="rect">
            <a:avLst/>
          </a:prstGeom>
          <a:solidFill>
            <a:srgbClr val="FFFFCC"/>
          </a:solidFill>
          <a:ln w="19050">
            <a:solidFill>
              <a:schemeClr val="tx1"/>
            </a:solidFill>
          </a:ln>
        </p:spPr>
        <p:txBody>
          <a:bodyPr wrap="square" rtlCol="0">
            <a:spAutoFit/>
          </a:bodyPr>
          <a:lstStyle/>
          <a:p>
            <a:r>
              <a:rPr kumimoji="1" lang="en-US" altLang="ja-JP" dirty="0"/>
              <a:t>18. </a:t>
            </a:r>
            <a:r>
              <a:rPr lang="ja-JP" altLang="en-US" dirty="0"/>
              <a:t>任意の好きな </a:t>
            </a:r>
            <a:r>
              <a:rPr lang="en-US" altLang="ja-JP" dirty="0"/>
              <a:t>SSH </a:t>
            </a:r>
            <a:r>
              <a:rPr lang="ja-JP" altLang="en-US" dirty="0"/>
              <a:t>クライアント </a:t>
            </a:r>
            <a:r>
              <a:rPr lang="en-US" altLang="ja-JP" dirty="0"/>
              <a:t>(</a:t>
            </a:r>
            <a:r>
              <a:rPr lang="ja-JP" altLang="en-US" dirty="0"/>
              <a:t>例</a:t>
            </a:r>
            <a:r>
              <a:rPr lang="en-US" altLang="ja-JP" dirty="0"/>
              <a:t>: </a:t>
            </a:r>
            <a:r>
              <a:rPr lang="en-US" altLang="ja-JP" dirty="0" err="1"/>
              <a:t>Tera</a:t>
            </a:r>
            <a:r>
              <a:rPr lang="en-US" altLang="ja-JP" dirty="0"/>
              <a:t> Term) </a:t>
            </a:r>
            <a:r>
              <a:rPr lang="ja-JP" altLang="en-US" dirty="0"/>
              <a:t>で、この </a:t>
            </a:r>
            <a:r>
              <a:rPr lang="en-US" altLang="ja-JP" dirty="0"/>
              <a:t>IP </a:t>
            </a:r>
            <a:r>
              <a:rPr lang="ja-JP" altLang="en-US" dirty="0"/>
              <a:t>アドレス宛に </a:t>
            </a:r>
            <a:r>
              <a:rPr lang="en-US" altLang="ja-JP" dirty="0"/>
              <a:t>SSH </a:t>
            </a:r>
            <a:r>
              <a:rPr lang="ja-JP" altLang="en-US" dirty="0"/>
              <a:t>接続を行なう。</a:t>
            </a:r>
            <a:endParaRPr lang="en-US" altLang="ja-JP" dirty="0"/>
          </a:p>
          <a:p>
            <a:r>
              <a:rPr lang="en-US" altLang="ja-JP" dirty="0"/>
              <a:t>SSH </a:t>
            </a:r>
            <a:r>
              <a:rPr lang="ja-JP" altLang="en-US" dirty="0"/>
              <a:t>のユーザー </a:t>
            </a:r>
            <a:r>
              <a:rPr lang="en-US" altLang="ja-JP" dirty="0"/>
              <a:t>ID: </a:t>
            </a:r>
            <a:r>
              <a:rPr lang="en-US" altLang="ja-JP" dirty="0" err="1"/>
              <a:t>ubuntu</a:t>
            </a:r>
            <a:endParaRPr lang="en-US" altLang="ja-JP" dirty="0"/>
          </a:p>
          <a:p>
            <a:r>
              <a:rPr lang="en-US" altLang="ja-JP" dirty="0"/>
              <a:t>SSH </a:t>
            </a:r>
            <a:r>
              <a:rPr lang="ja-JP" altLang="en-US" dirty="0"/>
              <a:t>の認証方式は、秘密鍵とし、先ほど作成したキーペアの </a:t>
            </a:r>
            <a:r>
              <a:rPr lang="en-US" altLang="ja-JP" dirty="0" err="1"/>
              <a:t>pem</a:t>
            </a:r>
            <a:r>
              <a:rPr lang="en-US" altLang="ja-JP" dirty="0"/>
              <a:t> </a:t>
            </a:r>
            <a:r>
              <a:rPr lang="ja-JP" altLang="en-US" dirty="0"/>
              <a:t>ファイルを指定する。</a:t>
            </a:r>
            <a:endParaRPr lang="en-US" altLang="ja-JP" dirty="0"/>
          </a:p>
          <a:p>
            <a:r>
              <a:rPr lang="en-US" altLang="ja-JP" dirty="0" err="1"/>
              <a:t>ubuntu</a:t>
            </a:r>
            <a:r>
              <a:rPr lang="en-US" altLang="ja-JP" dirty="0"/>
              <a:t> </a:t>
            </a:r>
            <a:r>
              <a:rPr lang="ja-JP" altLang="en-US" dirty="0"/>
              <a:t>というユーザーでログインできるはずである。</a:t>
            </a:r>
            <a:r>
              <a:rPr lang="en-US" altLang="ja-JP" dirty="0"/>
              <a:t>(</a:t>
            </a:r>
            <a:r>
              <a:rPr lang="ja-JP" altLang="en-US" dirty="0"/>
              <a:t>初回サーバー起動後は、ログインできるまで数分かかることがある。</a:t>
            </a:r>
            <a:r>
              <a:rPr lang="en-US" altLang="ja-JP" dirty="0"/>
              <a:t>)</a:t>
            </a:r>
          </a:p>
        </p:txBody>
      </p:sp>
      <p:pic>
        <p:nvPicPr>
          <p:cNvPr id="10" name="図 9"/>
          <p:cNvPicPr>
            <a:picLocks noChangeAspect="1"/>
          </p:cNvPicPr>
          <p:nvPr/>
        </p:nvPicPr>
        <p:blipFill>
          <a:blip r:embed="rId3"/>
          <a:stretch>
            <a:fillRect/>
          </a:stretch>
        </p:blipFill>
        <p:spPr>
          <a:xfrm>
            <a:off x="5720993" y="5076203"/>
            <a:ext cx="2182047" cy="1609218"/>
          </a:xfrm>
          <a:prstGeom prst="rect">
            <a:avLst/>
          </a:prstGeom>
        </p:spPr>
      </p:pic>
      <p:pic>
        <p:nvPicPr>
          <p:cNvPr id="11" name="図 10"/>
          <p:cNvPicPr>
            <a:picLocks noChangeAspect="1"/>
          </p:cNvPicPr>
          <p:nvPr/>
        </p:nvPicPr>
        <p:blipFill>
          <a:blip r:embed="rId4"/>
          <a:stretch>
            <a:fillRect/>
          </a:stretch>
        </p:blipFill>
        <p:spPr>
          <a:xfrm>
            <a:off x="2455644" y="5076203"/>
            <a:ext cx="2557790" cy="1671584"/>
          </a:xfrm>
          <a:prstGeom prst="rect">
            <a:avLst/>
          </a:prstGeom>
        </p:spPr>
      </p:pic>
    </p:spTree>
    <p:extLst>
      <p:ext uri="{BB962C8B-B14F-4D97-AF65-F5344CB8AC3E}">
        <p14:creationId xmlns:p14="http://schemas.microsoft.com/office/powerpoint/2010/main" val="27393795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27</a:t>
            </a:fld>
            <a:endParaRPr kumimoji="1" lang="ja-JP" altLang="en-US" dirty="0"/>
          </a:p>
        </p:txBody>
      </p:sp>
      <p:sp>
        <p:nvSpPr>
          <p:cNvPr id="5" name="テキスト ボックス 4"/>
          <p:cNvSpPr txBox="1"/>
          <p:nvPr/>
        </p:nvSpPr>
        <p:spPr>
          <a:xfrm>
            <a:off x="269678" y="237441"/>
            <a:ext cx="10093522" cy="369332"/>
          </a:xfrm>
          <a:prstGeom prst="rect">
            <a:avLst/>
          </a:prstGeom>
          <a:solidFill>
            <a:srgbClr val="FFFFCC"/>
          </a:solidFill>
          <a:ln w="19050">
            <a:solidFill>
              <a:schemeClr val="tx1"/>
            </a:solidFill>
          </a:ln>
        </p:spPr>
        <p:txBody>
          <a:bodyPr wrap="square" rtlCol="0">
            <a:spAutoFit/>
          </a:bodyPr>
          <a:lstStyle/>
          <a:p>
            <a:r>
              <a:rPr kumimoji="1" lang="en-US" altLang="ja-JP" dirty="0"/>
              <a:t>19. </a:t>
            </a:r>
            <a:r>
              <a:rPr kumimoji="1" lang="ja-JP" altLang="en-US" dirty="0"/>
              <a:t>以下のコマンドを実行し、タイムゾーンを </a:t>
            </a:r>
            <a:r>
              <a:rPr kumimoji="1" lang="en-US" altLang="ja-JP" dirty="0"/>
              <a:t>JST (</a:t>
            </a:r>
            <a:r>
              <a:rPr kumimoji="1" lang="ja-JP" altLang="en-US" dirty="0"/>
              <a:t>日本標準時</a:t>
            </a:r>
            <a:r>
              <a:rPr kumimoji="1" lang="en-US" altLang="ja-JP" dirty="0"/>
              <a:t>) </a:t>
            </a:r>
            <a:r>
              <a:rPr kumimoji="1" lang="ja-JP" altLang="en-US" dirty="0"/>
              <a:t>に変更する。</a:t>
            </a:r>
            <a:endParaRPr lang="en-US" altLang="ja-JP" dirty="0"/>
          </a:p>
        </p:txBody>
      </p:sp>
      <p:sp>
        <p:nvSpPr>
          <p:cNvPr id="6" name="テキスト ボックス 5"/>
          <p:cNvSpPr txBox="1"/>
          <p:nvPr/>
        </p:nvSpPr>
        <p:spPr>
          <a:xfrm>
            <a:off x="360310" y="737541"/>
            <a:ext cx="10002890" cy="307777"/>
          </a:xfrm>
          <a:prstGeom prst="rect">
            <a:avLst/>
          </a:prstGeom>
          <a:solidFill>
            <a:schemeClr val="tx1"/>
          </a:solidFill>
        </p:spPr>
        <p:txBody>
          <a:bodyPr wrap="square" rtlCol="0">
            <a:spAutoFit/>
          </a:bodyPr>
          <a:lstStyle/>
          <a:p>
            <a:r>
              <a:rPr lang="en-US" altLang="ja-JP" sz="1400" dirty="0" err="1">
                <a:solidFill>
                  <a:schemeClr val="bg1"/>
                </a:solidFill>
                <a:latin typeface="Consolas" panose="020B0609020204030204" pitchFamily="49" charset="0"/>
              </a:rPr>
              <a:t>sudo</a:t>
            </a:r>
            <a:r>
              <a:rPr lang="en-US" altLang="ja-JP" sz="1400" dirty="0">
                <a:solidFill>
                  <a:schemeClr val="bg1"/>
                </a:solidFill>
                <a:latin typeface="Consolas" panose="020B0609020204030204" pitchFamily="49" charset="0"/>
              </a:rPr>
              <a:t> </a:t>
            </a:r>
            <a:r>
              <a:rPr lang="en-US" altLang="ja-JP" sz="1400" dirty="0" err="1">
                <a:solidFill>
                  <a:schemeClr val="bg1"/>
                </a:solidFill>
                <a:latin typeface="Consolas" panose="020B0609020204030204" pitchFamily="49" charset="0"/>
              </a:rPr>
              <a:t>timedatectl</a:t>
            </a:r>
            <a:r>
              <a:rPr lang="en-US" altLang="ja-JP" sz="1400" dirty="0">
                <a:solidFill>
                  <a:schemeClr val="bg1"/>
                </a:solidFill>
                <a:latin typeface="Consolas" panose="020B0609020204030204" pitchFamily="49" charset="0"/>
              </a:rPr>
              <a:t> set-</a:t>
            </a:r>
            <a:r>
              <a:rPr lang="en-US" altLang="ja-JP" sz="1400" dirty="0" err="1">
                <a:solidFill>
                  <a:schemeClr val="bg1"/>
                </a:solidFill>
                <a:latin typeface="Consolas" panose="020B0609020204030204" pitchFamily="49" charset="0"/>
              </a:rPr>
              <a:t>timezone</a:t>
            </a:r>
            <a:r>
              <a:rPr lang="en-US" altLang="ja-JP" sz="1400" dirty="0">
                <a:solidFill>
                  <a:schemeClr val="bg1"/>
                </a:solidFill>
                <a:latin typeface="Consolas" panose="020B0609020204030204" pitchFamily="49" charset="0"/>
              </a:rPr>
              <a:t> Asia/Tokyo</a:t>
            </a:r>
            <a:endParaRPr kumimoji="1" lang="ja-JP" altLang="en-US" sz="1400" dirty="0">
              <a:solidFill>
                <a:schemeClr val="bg1"/>
              </a:solidFill>
              <a:latin typeface="Consolas" panose="020B0609020204030204" pitchFamily="49" charset="0"/>
            </a:endParaRPr>
          </a:p>
        </p:txBody>
      </p:sp>
      <p:sp>
        <p:nvSpPr>
          <p:cNvPr id="7" name="テキスト ボックス 6"/>
          <p:cNvSpPr txBox="1"/>
          <p:nvPr/>
        </p:nvSpPr>
        <p:spPr>
          <a:xfrm>
            <a:off x="269678" y="1792880"/>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a:t>20. AWS </a:t>
            </a:r>
            <a:r>
              <a:rPr lang="en-US" altLang="ja-JP" dirty="0"/>
              <a:t>EC2 </a:t>
            </a:r>
            <a:r>
              <a:rPr lang="ja-JP" altLang="en-US" dirty="0"/>
              <a:t>の </a:t>
            </a:r>
            <a:r>
              <a:rPr lang="en-US" altLang="ja-JP" dirty="0"/>
              <a:t>Linux </a:t>
            </a:r>
            <a:r>
              <a:rPr lang="ja-JP" altLang="en-US" dirty="0"/>
              <a:t>イメージは、デフォルトで </a:t>
            </a:r>
            <a:r>
              <a:rPr lang="en-US" altLang="ja-JP" dirty="0"/>
              <a:t>Swap </a:t>
            </a:r>
            <a:r>
              <a:rPr lang="ja-JP" altLang="en-US" dirty="0"/>
              <a:t>が存在しない。この場合、</a:t>
            </a:r>
            <a:r>
              <a:rPr lang="en-US" altLang="ja-JP" dirty="0"/>
              <a:t>RAM </a:t>
            </a:r>
            <a:r>
              <a:rPr lang="ja-JP" altLang="en-US" dirty="0"/>
              <a:t>不足が発生すると直ちにプログラムが終了してしまう恐れがある。そこで、必ず、以下の方法で </a:t>
            </a:r>
            <a:r>
              <a:rPr lang="en-US" altLang="ja-JP" dirty="0"/>
              <a:t>Swap </a:t>
            </a:r>
            <a:r>
              <a:rPr lang="ja-JP" altLang="en-US" dirty="0"/>
              <a:t>をディスク上に作成する。</a:t>
            </a:r>
            <a:endParaRPr lang="en-US" altLang="ja-JP" dirty="0"/>
          </a:p>
        </p:txBody>
      </p:sp>
      <p:sp>
        <p:nvSpPr>
          <p:cNvPr id="8" name="テキスト ボックス 7"/>
          <p:cNvSpPr txBox="1"/>
          <p:nvPr/>
        </p:nvSpPr>
        <p:spPr>
          <a:xfrm>
            <a:off x="360310" y="1394012"/>
            <a:ext cx="10002890" cy="307777"/>
          </a:xfrm>
          <a:prstGeom prst="rect">
            <a:avLst/>
          </a:prstGeom>
          <a:solidFill>
            <a:schemeClr val="tx1"/>
          </a:solidFill>
        </p:spPr>
        <p:txBody>
          <a:bodyPr wrap="square" rtlCol="0">
            <a:spAutoFit/>
          </a:bodyPr>
          <a:lstStyle/>
          <a:p>
            <a:r>
              <a:rPr lang="en-US" altLang="ja-JP" sz="1400" dirty="0">
                <a:solidFill>
                  <a:schemeClr val="bg1"/>
                </a:solidFill>
                <a:latin typeface="Consolas" panose="020B0609020204030204" pitchFamily="49" charset="0"/>
              </a:rPr>
              <a:t>date</a:t>
            </a:r>
            <a:endParaRPr kumimoji="1" lang="ja-JP" altLang="en-US" sz="1400" dirty="0">
              <a:solidFill>
                <a:schemeClr val="bg1"/>
              </a:solidFill>
              <a:latin typeface="Consolas" panose="020B0609020204030204" pitchFamily="49" charset="0"/>
            </a:endParaRPr>
          </a:p>
        </p:txBody>
      </p:sp>
      <p:sp>
        <p:nvSpPr>
          <p:cNvPr id="9" name="テキスト ボックス 8"/>
          <p:cNvSpPr txBox="1"/>
          <p:nvPr/>
        </p:nvSpPr>
        <p:spPr>
          <a:xfrm>
            <a:off x="269678" y="1038828"/>
            <a:ext cx="10093522" cy="369332"/>
          </a:xfrm>
          <a:prstGeom prst="rect">
            <a:avLst/>
          </a:prstGeom>
          <a:noFill/>
          <a:ln w="19050">
            <a:noFill/>
          </a:ln>
        </p:spPr>
        <p:txBody>
          <a:bodyPr wrap="square" rtlCol="0">
            <a:spAutoFit/>
          </a:bodyPr>
          <a:lstStyle/>
          <a:p>
            <a:r>
              <a:rPr kumimoji="1" lang="ja-JP" altLang="en-US" dirty="0"/>
              <a:t>以下のコマンドを実行し、タイムゾーンが </a:t>
            </a:r>
            <a:r>
              <a:rPr kumimoji="1" lang="en-US" altLang="ja-JP" dirty="0"/>
              <a:t>JST (</a:t>
            </a:r>
            <a:r>
              <a:rPr kumimoji="1" lang="ja-JP" altLang="en-US" dirty="0"/>
              <a:t>日本標準時</a:t>
            </a:r>
            <a:r>
              <a:rPr kumimoji="1" lang="en-US" altLang="ja-JP" dirty="0"/>
              <a:t>) </a:t>
            </a:r>
            <a:r>
              <a:rPr kumimoji="1" lang="ja-JP" altLang="en-US" dirty="0"/>
              <a:t>に変更されたことを確認する。</a:t>
            </a:r>
            <a:endParaRPr lang="en-US" altLang="ja-JP" dirty="0"/>
          </a:p>
        </p:txBody>
      </p:sp>
      <p:sp>
        <p:nvSpPr>
          <p:cNvPr id="10" name="テキスト ボックス 9"/>
          <p:cNvSpPr txBox="1"/>
          <p:nvPr/>
        </p:nvSpPr>
        <p:spPr>
          <a:xfrm>
            <a:off x="360310" y="2719400"/>
            <a:ext cx="11353780" cy="307777"/>
          </a:xfrm>
          <a:prstGeom prst="rect">
            <a:avLst/>
          </a:prstGeom>
          <a:solidFill>
            <a:schemeClr val="tx1"/>
          </a:solidFill>
        </p:spPr>
        <p:txBody>
          <a:bodyPr wrap="square" rtlCol="0">
            <a:spAutoFit/>
          </a:bodyPr>
          <a:lstStyle/>
          <a:p>
            <a:r>
              <a:rPr lang="en-US" altLang="ja-JP" sz="1400" dirty="0">
                <a:solidFill>
                  <a:schemeClr val="bg1"/>
                </a:solidFill>
                <a:latin typeface="Consolas" panose="020B0609020204030204" pitchFamily="49" charset="0"/>
              </a:rPr>
              <a:t>free</a:t>
            </a:r>
            <a:endParaRPr kumimoji="1" lang="ja-JP" altLang="en-US" sz="1400" dirty="0">
              <a:solidFill>
                <a:schemeClr val="bg1"/>
              </a:solidFill>
              <a:latin typeface="Consolas" panose="020B0609020204030204" pitchFamily="49" charset="0"/>
            </a:endParaRPr>
          </a:p>
        </p:txBody>
      </p:sp>
      <p:sp>
        <p:nvSpPr>
          <p:cNvPr id="11" name="テキスト ボックス 10"/>
          <p:cNvSpPr txBox="1"/>
          <p:nvPr/>
        </p:nvSpPr>
        <p:spPr>
          <a:xfrm>
            <a:off x="269678" y="2403850"/>
            <a:ext cx="11444412" cy="369332"/>
          </a:xfrm>
          <a:prstGeom prst="rect">
            <a:avLst/>
          </a:prstGeom>
          <a:noFill/>
          <a:ln w="19050">
            <a:noFill/>
          </a:ln>
        </p:spPr>
        <p:txBody>
          <a:bodyPr wrap="square" rtlCol="0">
            <a:spAutoFit/>
          </a:bodyPr>
          <a:lstStyle/>
          <a:p>
            <a:r>
              <a:rPr kumimoji="1" lang="ja-JP" altLang="en-US" dirty="0"/>
              <a:t>まず、以下のコマンドを実行し、</a:t>
            </a:r>
            <a:r>
              <a:rPr lang="en-US" altLang="ja-JP" dirty="0"/>
              <a:t>Swap</a:t>
            </a:r>
            <a:r>
              <a:rPr kumimoji="1" lang="en-US" altLang="ja-JP" dirty="0"/>
              <a:t> </a:t>
            </a:r>
            <a:r>
              <a:rPr kumimoji="1" lang="ja-JP" altLang="en-US" dirty="0"/>
              <a:t>が存在するかどうか確認する。</a:t>
            </a:r>
            <a:endParaRPr lang="en-US" altLang="ja-JP" dirty="0"/>
          </a:p>
        </p:txBody>
      </p:sp>
      <p:sp>
        <p:nvSpPr>
          <p:cNvPr id="12" name="テキスト ボックス 11"/>
          <p:cNvSpPr txBox="1"/>
          <p:nvPr/>
        </p:nvSpPr>
        <p:spPr>
          <a:xfrm>
            <a:off x="269678" y="3027177"/>
            <a:ext cx="11664819" cy="369332"/>
          </a:xfrm>
          <a:prstGeom prst="rect">
            <a:avLst/>
          </a:prstGeom>
          <a:noFill/>
        </p:spPr>
        <p:txBody>
          <a:bodyPr wrap="square" rtlCol="0">
            <a:spAutoFit/>
          </a:bodyPr>
          <a:lstStyle/>
          <a:p>
            <a:r>
              <a:rPr kumimoji="1" lang="en-US" altLang="ja-JP" dirty="0"/>
              <a:t>AWS </a:t>
            </a:r>
            <a:r>
              <a:rPr kumimoji="1" lang="ja-JP" altLang="en-US" dirty="0"/>
              <a:t>では、</a:t>
            </a:r>
            <a:r>
              <a:rPr kumimoji="1" lang="en-US" altLang="ja-JP" dirty="0"/>
              <a:t>Swap </a:t>
            </a:r>
            <a:r>
              <a:rPr kumimoji="1" lang="ja-JP" altLang="en-US" dirty="0"/>
              <a:t>が存在しない可能性が高い。以下のように、「</a:t>
            </a:r>
            <a:r>
              <a:rPr kumimoji="1" lang="en-US" altLang="ja-JP" dirty="0"/>
              <a:t>Swap: 0</a:t>
            </a:r>
            <a:r>
              <a:rPr kumimoji="1" lang="ja-JP" altLang="en-US" dirty="0"/>
              <a:t>」と表示されていれば、</a:t>
            </a:r>
            <a:r>
              <a:rPr lang="en-US" altLang="ja-JP" dirty="0"/>
              <a:t>Swap </a:t>
            </a:r>
            <a:r>
              <a:rPr lang="ja-JP" altLang="en-US" dirty="0"/>
              <a:t>が存在しないことを意味する。</a:t>
            </a:r>
            <a:endParaRPr kumimoji="1" lang="ja-JP" altLang="en-US" dirty="0"/>
          </a:p>
        </p:txBody>
      </p:sp>
      <p:sp>
        <p:nvSpPr>
          <p:cNvPr id="13" name="テキスト ボックス 12"/>
          <p:cNvSpPr txBox="1"/>
          <p:nvPr/>
        </p:nvSpPr>
        <p:spPr>
          <a:xfrm>
            <a:off x="961697" y="3363947"/>
            <a:ext cx="10972800" cy="646331"/>
          </a:xfrm>
          <a:prstGeom prst="rect">
            <a:avLst/>
          </a:prstGeom>
          <a:solidFill>
            <a:schemeClr val="accent5">
              <a:lumMod val="75000"/>
            </a:schemeClr>
          </a:solidFill>
        </p:spPr>
        <p:txBody>
          <a:bodyPr wrap="square" rtlCol="0">
            <a:spAutoFit/>
          </a:bodyPr>
          <a:lstStyle/>
          <a:p>
            <a:r>
              <a:rPr lang="en-US" altLang="ja-JP" sz="1200" dirty="0">
                <a:solidFill>
                  <a:schemeClr val="bg1"/>
                </a:solidFill>
                <a:latin typeface="Consolas" panose="020B0609020204030204" pitchFamily="49" charset="0"/>
              </a:rPr>
              <a:t>              total        used        free      shared  buff/cache   available</a:t>
            </a:r>
          </a:p>
          <a:p>
            <a:r>
              <a:rPr lang="en-US" altLang="ja-JP" sz="1200" dirty="0">
                <a:solidFill>
                  <a:schemeClr val="bg1"/>
                </a:solidFill>
                <a:latin typeface="Consolas" panose="020B0609020204030204" pitchFamily="49" charset="0"/>
              </a:rPr>
              <a:t>Mem:        4028136      822244     1555544         796     1650348     2968092</a:t>
            </a:r>
          </a:p>
          <a:p>
            <a:r>
              <a:rPr lang="en-US" altLang="ja-JP" sz="1200" dirty="0">
                <a:solidFill>
                  <a:schemeClr val="bg1"/>
                </a:solidFill>
                <a:latin typeface="Consolas" panose="020B0609020204030204" pitchFamily="49" charset="0"/>
              </a:rPr>
              <a:t>Swap:             0           0           0</a:t>
            </a:r>
          </a:p>
        </p:txBody>
      </p:sp>
      <p:sp>
        <p:nvSpPr>
          <p:cNvPr id="14" name="テキスト ボックス 13"/>
          <p:cNvSpPr txBox="1"/>
          <p:nvPr/>
        </p:nvSpPr>
        <p:spPr>
          <a:xfrm>
            <a:off x="360310" y="4347048"/>
            <a:ext cx="11353780" cy="1938992"/>
          </a:xfrm>
          <a:prstGeom prst="rect">
            <a:avLst/>
          </a:prstGeom>
          <a:solidFill>
            <a:schemeClr val="tx1"/>
          </a:solidFill>
        </p:spPr>
        <p:txBody>
          <a:bodyPr wrap="square" rtlCol="0">
            <a:spAutoFit/>
          </a:bodyPr>
          <a:lstStyle/>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dd</a:t>
            </a:r>
            <a:r>
              <a:rPr lang="en-US" altLang="ja-JP" sz="1200" dirty="0">
                <a:solidFill>
                  <a:schemeClr val="bg1"/>
                </a:solidFill>
                <a:latin typeface="Consolas" panose="020B0609020204030204" pitchFamily="49" charset="0"/>
              </a:rPr>
              <a:t> if=/dev/zero of=/</a:t>
            </a:r>
            <a:r>
              <a:rPr lang="en-US" altLang="ja-JP" sz="1200" dirty="0" err="1">
                <a:solidFill>
                  <a:schemeClr val="bg1"/>
                </a:solidFill>
                <a:latin typeface="Consolas" panose="020B0609020204030204" pitchFamily="49" charset="0"/>
              </a:rPr>
              <a:t>swapfile</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bs</a:t>
            </a:r>
            <a:r>
              <a:rPr lang="en-US" altLang="ja-JP" sz="1200" dirty="0">
                <a:solidFill>
                  <a:schemeClr val="bg1"/>
                </a:solidFill>
                <a:latin typeface="Consolas" panose="020B0609020204030204" pitchFamily="49" charset="0"/>
              </a:rPr>
              <a:t>=16M count=250</a:t>
            </a: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chmod</a:t>
            </a:r>
            <a:r>
              <a:rPr lang="en-US" altLang="ja-JP" sz="1200" dirty="0">
                <a:solidFill>
                  <a:schemeClr val="bg1"/>
                </a:solidFill>
                <a:latin typeface="Consolas" panose="020B0609020204030204" pitchFamily="49" charset="0"/>
              </a:rPr>
              <a:t> 600 /</a:t>
            </a:r>
            <a:r>
              <a:rPr lang="en-US" altLang="ja-JP" sz="1200" dirty="0" err="1">
                <a:solidFill>
                  <a:schemeClr val="bg1"/>
                </a:solidFill>
                <a:latin typeface="Consolas" panose="020B0609020204030204" pitchFamily="49" charset="0"/>
              </a:rPr>
              <a:t>swapfile</a:t>
            </a:r>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mkswap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swapfile</a:t>
            </a:r>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swapon</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swapfile</a:t>
            </a:r>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cp</a:t>
            </a:r>
            <a:r>
              <a:rPr lang="en-US" altLang="ja-JP" sz="1200" dirty="0">
                <a:solidFill>
                  <a:schemeClr val="bg1"/>
                </a:solidFill>
                <a:latin typeface="Consolas" panose="020B0609020204030204" pitchFamily="49" charset="0"/>
              </a:rPr>
              <a:t> -n /</a:t>
            </a:r>
            <a:r>
              <a:rPr lang="en-US" altLang="ja-JP" sz="1200" dirty="0" err="1">
                <a:solidFill>
                  <a:schemeClr val="bg1"/>
                </a:solidFill>
                <a:latin typeface="Consolas" panose="020B0609020204030204" pitchFamily="49" charset="0"/>
              </a:rPr>
              <a:t>etc</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fstab</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etc</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fstab.original</a:t>
            </a:r>
            <a:endParaRPr lang="en-US" altLang="ja-JP" sz="1200" dirty="0">
              <a:solidFill>
                <a:schemeClr val="bg1"/>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dd</a:t>
            </a:r>
            <a:r>
              <a:rPr lang="en-US" altLang="ja-JP" sz="1200" dirty="0">
                <a:solidFill>
                  <a:schemeClr val="bg1"/>
                </a:solidFill>
                <a:latin typeface="Consolas" panose="020B0609020204030204" pitchFamily="49" charset="0"/>
              </a:rPr>
              <a:t> of=/</a:t>
            </a:r>
            <a:r>
              <a:rPr lang="en-US" altLang="ja-JP" sz="1200" dirty="0" err="1">
                <a:solidFill>
                  <a:schemeClr val="bg1"/>
                </a:solidFill>
                <a:latin typeface="Consolas" panose="020B0609020204030204" pitchFamily="49" charset="0"/>
              </a:rPr>
              <a:t>etc</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fstab</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oflag</a:t>
            </a:r>
            <a:r>
              <a:rPr lang="en-US" altLang="ja-JP" sz="1200" dirty="0">
                <a:solidFill>
                  <a:schemeClr val="bg1"/>
                </a:solidFill>
                <a:latin typeface="Consolas" panose="020B0609020204030204" pitchFamily="49" charset="0"/>
              </a:rPr>
              <a:t>=append </a:t>
            </a:r>
            <a:r>
              <a:rPr lang="en-US" altLang="ja-JP" sz="1200" dirty="0" err="1">
                <a:solidFill>
                  <a:schemeClr val="bg1"/>
                </a:solidFill>
                <a:latin typeface="Consolas" panose="020B0609020204030204" pitchFamily="49" charset="0"/>
              </a:rPr>
              <a:t>conv</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notrunc</a:t>
            </a:r>
            <a:r>
              <a:rPr lang="en-US" altLang="ja-JP" sz="1200" dirty="0">
                <a:solidFill>
                  <a:schemeClr val="bg1"/>
                </a:solidFill>
                <a:latin typeface="Consolas" panose="020B0609020204030204" pitchFamily="49" charset="0"/>
              </a:rPr>
              <a:t> &lt;&lt;\EOF</a:t>
            </a:r>
          </a:p>
          <a:p>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swapfile</a:t>
            </a:r>
            <a:r>
              <a:rPr lang="en-US" altLang="ja-JP" sz="1200" dirty="0">
                <a:solidFill>
                  <a:schemeClr val="bg1"/>
                </a:solidFill>
                <a:latin typeface="Consolas" panose="020B0609020204030204" pitchFamily="49" charset="0"/>
              </a:rPr>
              <a:t> swap </a:t>
            </a:r>
            <a:r>
              <a:rPr lang="en-US" altLang="ja-JP" sz="1200" dirty="0" err="1">
                <a:solidFill>
                  <a:schemeClr val="bg1"/>
                </a:solidFill>
                <a:latin typeface="Consolas" panose="020B0609020204030204" pitchFamily="49" charset="0"/>
              </a:rPr>
              <a:t>swap</a:t>
            </a:r>
            <a:r>
              <a:rPr lang="en-US" altLang="ja-JP" sz="1200" dirty="0">
                <a:solidFill>
                  <a:schemeClr val="bg1"/>
                </a:solidFill>
                <a:latin typeface="Consolas" panose="020B0609020204030204" pitchFamily="49" charset="0"/>
              </a:rPr>
              <a:t> defaults 0 0</a:t>
            </a:r>
          </a:p>
          <a:p>
            <a:r>
              <a:rPr lang="en-US" altLang="ja-JP" sz="1200" dirty="0">
                <a:solidFill>
                  <a:schemeClr val="bg1"/>
                </a:solidFill>
                <a:latin typeface="Consolas" panose="020B0609020204030204" pitchFamily="49" charset="0"/>
              </a:rPr>
              <a:t>EOF</a:t>
            </a:r>
          </a:p>
          <a:p>
            <a:endParaRPr lang="en-US" altLang="ja-JP" sz="1200" dirty="0">
              <a:solidFill>
                <a:schemeClr val="bg1"/>
              </a:solidFill>
              <a:latin typeface="Consolas" panose="020B0609020204030204" pitchFamily="49" charset="0"/>
            </a:endParaRPr>
          </a:p>
        </p:txBody>
      </p:sp>
      <p:sp>
        <p:nvSpPr>
          <p:cNvPr id="15" name="テキスト ボックス 14"/>
          <p:cNvSpPr txBox="1"/>
          <p:nvPr/>
        </p:nvSpPr>
        <p:spPr>
          <a:xfrm>
            <a:off x="269677" y="3977716"/>
            <a:ext cx="11664819" cy="338554"/>
          </a:xfrm>
          <a:prstGeom prst="rect">
            <a:avLst/>
          </a:prstGeom>
          <a:noFill/>
        </p:spPr>
        <p:txBody>
          <a:bodyPr wrap="square" rtlCol="0">
            <a:spAutoFit/>
          </a:bodyPr>
          <a:lstStyle/>
          <a:p>
            <a:r>
              <a:rPr lang="en-US" altLang="ja-JP" sz="1600" dirty="0"/>
              <a:t>Swap </a:t>
            </a:r>
            <a:r>
              <a:rPr lang="ja-JP" altLang="en-US" sz="1600" dirty="0"/>
              <a:t>が存在しなければ、以下のコマンドを実行し、</a:t>
            </a:r>
            <a:r>
              <a:rPr lang="en-US" altLang="ja-JP" sz="1600" dirty="0"/>
              <a:t>Swap </a:t>
            </a:r>
            <a:r>
              <a:rPr lang="ja-JP" altLang="en-US" sz="1600" dirty="0"/>
              <a:t>領域を作成する。</a:t>
            </a:r>
            <a:r>
              <a:rPr lang="en-US" altLang="ja-JP" sz="1600" dirty="0"/>
              <a:t>(</a:t>
            </a:r>
            <a:r>
              <a:rPr lang="ja-JP" altLang="en-US" sz="1600" dirty="0"/>
              <a:t>ディスクへの書き込みが発生するため、数分かかる場合がある。</a:t>
            </a:r>
            <a:r>
              <a:rPr lang="en-US" altLang="ja-JP" sz="1600" dirty="0"/>
              <a:t>)</a:t>
            </a:r>
            <a:endParaRPr kumimoji="1" lang="ja-JP" altLang="en-US" sz="1600" dirty="0"/>
          </a:p>
        </p:txBody>
      </p:sp>
      <p:sp>
        <p:nvSpPr>
          <p:cNvPr id="16" name="テキスト ボックス 15"/>
          <p:cNvSpPr txBox="1"/>
          <p:nvPr/>
        </p:nvSpPr>
        <p:spPr>
          <a:xfrm>
            <a:off x="615687" y="6356350"/>
            <a:ext cx="10880744" cy="338554"/>
          </a:xfrm>
          <a:prstGeom prst="rect">
            <a:avLst/>
          </a:prstGeom>
          <a:noFill/>
        </p:spPr>
        <p:txBody>
          <a:bodyPr wrap="square" rtlCol="0">
            <a:spAutoFit/>
          </a:bodyPr>
          <a:lstStyle/>
          <a:p>
            <a:r>
              <a:rPr lang="ja-JP" altLang="en-US" sz="1600" dirty="0"/>
              <a:t>上記のとおり実行した後、</a:t>
            </a:r>
            <a:r>
              <a:rPr lang="en-US" altLang="ja-JP" sz="1600" b="1" dirty="0" err="1"/>
              <a:t>sudo</a:t>
            </a:r>
            <a:r>
              <a:rPr lang="en-US" altLang="ja-JP" sz="1600" b="1" dirty="0"/>
              <a:t> reboot</a:t>
            </a:r>
            <a:r>
              <a:rPr lang="en-US" altLang="ja-JP" sz="1600" dirty="0"/>
              <a:t> </a:t>
            </a:r>
            <a:r>
              <a:rPr lang="ja-JP" altLang="en-US" sz="1600" dirty="0"/>
              <a:t>で再起動をし、</a:t>
            </a:r>
            <a:r>
              <a:rPr lang="en-US" altLang="ja-JP" sz="1600" b="1" dirty="0"/>
              <a:t>free</a:t>
            </a:r>
            <a:r>
              <a:rPr lang="en-US" altLang="ja-JP" sz="1600" dirty="0"/>
              <a:t> </a:t>
            </a:r>
            <a:r>
              <a:rPr lang="ja-JP" altLang="en-US" sz="1600" dirty="0"/>
              <a:t>コマンドを再度実行して、</a:t>
            </a:r>
            <a:r>
              <a:rPr lang="en-US" altLang="ja-JP" sz="1600" dirty="0"/>
              <a:t>Swap </a:t>
            </a:r>
            <a:r>
              <a:rPr lang="ja-JP" altLang="en-US" sz="1600" dirty="0"/>
              <a:t>が作成され有効化されたことを確認する。</a:t>
            </a:r>
            <a:endParaRPr kumimoji="1" lang="ja-JP" altLang="en-US" sz="1600" dirty="0"/>
          </a:p>
        </p:txBody>
      </p:sp>
    </p:spTree>
    <p:extLst>
      <p:ext uri="{BB962C8B-B14F-4D97-AF65-F5344CB8AC3E}">
        <p14:creationId xmlns:p14="http://schemas.microsoft.com/office/powerpoint/2010/main" val="60370844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28</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a:t>3-3. </a:t>
            </a:r>
            <a:r>
              <a:rPr kumimoji="1" lang="ja-JP" altLang="en-US" dirty="0"/>
              <a:t>中継ゲートウェイプログラムのビルドの実行</a:t>
            </a:r>
          </a:p>
        </p:txBody>
      </p:sp>
      <p:sp>
        <p:nvSpPr>
          <p:cNvPr id="5" name="テキスト ボックス 4"/>
          <p:cNvSpPr txBox="1"/>
          <p:nvPr/>
        </p:nvSpPr>
        <p:spPr>
          <a:xfrm>
            <a:off x="423373" y="1623848"/>
            <a:ext cx="11353780"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apt-get -y update &amp;&amp; </a:t>
            </a:r>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apt-get -y install build-essential </a:t>
            </a:r>
            <a:r>
              <a:rPr lang="en-US" altLang="ja-JP" dirty="0" err="1">
                <a:solidFill>
                  <a:schemeClr val="bg1"/>
                </a:solidFill>
                <a:latin typeface="Consolas" panose="020B0609020204030204" pitchFamily="49" charset="0"/>
              </a:rPr>
              <a:t>libreadline</a:t>
            </a:r>
            <a:r>
              <a:rPr lang="en-US" altLang="ja-JP" dirty="0">
                <a:solidFill>
                  <a:schemeClr val="bg1"/>
                </a:solidFill>
                <a:latin typeface="Consolas" panose="020B0609020204030204" pitchFamily="49" charset="0"/>
              </a:rPr>
              <a:t>-dev</a:t>
            </a:r>
            <a:endParaRPr kumimoji="1" lang="ja-JP" altLang="en-US" dirty="0">
              <a:solidFill>
                <a:schemeClr val="bg1"/>
              </a:solidFill>
              <a:latin typeface="Consolas" panose="020B0609020204030204" pitchFamily="49" charset="0"/>
            </a:endParaRPr>
          </a:p>
        </p:txBody>
      </p:sp>
      <p:sp>
        <p:nvSpPr>
          <p:cNvPr id="6" name="テキスト ボックス 5"/>
          <p:cNvSpPr txBox="1"/>
          <p:nvPr/>
        </p:nvSpPr>
        <p:spPr>
          <a:xfrm>
            <a:off x="654580" y="2012954"/>
            <a:ext cx="11122573" cy="369332"/>
          </a:xfrm>
          <a:prstGeom prst="rect">
            <a:avLst/>
          </a:prstGeom>
          <a:noFill/>
        </p:spPr>
        <p:txBody>
          <a:bodyPr wrap="square" rtlCol="0">
            <a:spAutoFit/>
          </a:bodyPr>
          <a:lstStyle/>
          <a:p>
            <a:r>
              <a:rPr kumimoji="1" lang="ja-JP" altLang="en-US" dirty="0"/>
              <a:t>うまくいけば、</a:t>
            </a:r>
            <a:r>
              <a:rPr kumimoji="1" lang="en-US" altLang="ja-JP" dirty="0" err="1"/>
              <a:t>gcc</a:t>
            </a:r>
            <a:r>
              <a:rPr kumimoji="1" lang="en-US" altLang="ja-JP" dirty="0"/>
              <a:t> </a:t>
            </a:r>
            <a:r>
              <a:rPr kumimoji="1" lang="ja-JP" altLang="en-US" dirty="0"/>
              <a:t>等のコンパイラがインストールされる。</a:t>
            </a:r>
          </a:p>
        </p:txBody>
      </p:sp>
      <p:sp>
        <p:nvSpPr>
          <p:cNvPr id="7" name="テキスト ボックス 6"/>
          <p:cNvSpPr txBox="1"/>
          <p:nvPr/>
        </p:nvSpPr>
        <p:spPr>
          <a:xfrm>
            <a:off x="423372" y="2434712"/>
            <a:ext cx="11353780" cy="738664"/>
          </a:xfrm>
          <a:prstGeom prst="rect">
            <a:avLst/>
          </a:prstGeom>
          <a:solidFill>
            <a:schemeClr val="tx1"/>
          </a:solidFill>
        </p:spPr>
        <p:txBody>
          <a:bodyPr wrap="square" rtlCol="0">
            <a:spAutoFit/>
          </a:bodyPr>
          <a:lstStyle/>
          <a:p>
            <a:r>
              <a:rPr lang="en-US" altLang="ja-JP" sz="1400" dirty="0">
                <a:solidFill>
                  <a:schemeClr val="bg1"/>
                </a:solidFill>
                <a:latin typeface="Consolas" panose="020B0609020204030204" pitchFamily="49" charset="0"/>
              </a:rPr>
              <a:t>cd ~/</a:t>
            </a:r>
          </a:p>
          <a:p>
            <a:endParaRPr lang="en-US" altLang="ja-JP" sz="1400" dirty="0">
              <a:solidFill>
                <a:schemeClr val="bg1"/>
              </a:solidFill>
              <a:latin typeface="Consolas" panose="020B0609020204030204" pitchFamily="49" charset="0"/>
            </a:endParaRPr>
          </a:p>
          <a:p>
            <a:r>
              <a:rPr lang="en-US" altLang="ja-JP" sz="1400" dirty="0">
                <a:solidFill>
                  <a:schemeClr val="bg1"/>
                </a:solidFill>
                <a:latin typeface="Consolas" panose="020B0609020204030204" pitchFamily="49" charset="0"/>
              </a:rPr>
              <a:t>git clone https://github.com/IPA-CyberLab/IPA-DN-ThinApps-Private.git --recursive -b beta8preview8</a:t>
            </a:r>
            <a:endParaRPr kumimoji="1" lang="ja-JP" altLang="en-US" sz="1400" dirty="0">
              <a:solidFill>
                <a:schemeClr val="bg1"/>
              </a:solidFill>
              <a:latin typeface="Consolas" panose="020B0609020204030204" pitchFamily="49" charset="0"/>
            </a:endParaRPr>
          </a:p>
        </p:txBody>
      </p:sp>
      <p:sp>
        <p:nvSpPr>
          <p:cNvPr id="8" name="テキスト ボックス 7"/>
          <p:cNvSpPr txBox="1"/>
          <p:nvPr/>
        </p:nvSpPr>
        <p:spPr>
          <a:xfrm>
            <a:off x="654579" y="3184577"/>
            <a:ext cx="11122573" cy="369332"/>
          </a:xfrm>
          <a:prstGeom prst="rect">
            <a:avLst/>
          </a:prstGeom>
          <a:noFill/>
        </p:spPr>
        <p:txBody>
          <a:bodyPr wrap="square" rtlCol="0">
            <a:spAutoFit/>
          </a:bodyPr>
          <a:lstStyle/>
          <a:p>
            <a:r>
              <a:rPr kumimoji="1" lang="ja-JP" altLang="en-US" dirty="0"/>
              <a:t>うまくいけば、中継ゲートウェイのソースコードがダウンロードされる。</a:t>
            </a:r>
          </a:p>
        </p:txBody>
      </p:sp>
      <p:sp>
        <p:nvSpPr>
          <p:cNvPr id="9" name="テキスト ボックス 8"/>
          <p:cNvSpPr txBox="1"/>
          <p:nvPr/>
        </p:nvSpPr>
        <p:spPr>
          <a:xfrm>
            <a:off x="423373" y="3577136"/>
            <a:ext cx="11353780" cy="369332"/>
          </a:xfrm>
          <a:prstGeom prst="rect">
            <a:avLst/>
          </a:prstGeom>
          <a:solidFill>
            <a:schemeClr val="tx1"/>
          </a:solidFill>
        </p:spPr>
        <p:txBody>
          <a:bodyPr wrap="square" rtlCol="0">
            <a:spAutoFit/>
          </a:bodyPr>
          <a:lstStyle/>
          <a:p>
            <a:r>
              <a:rPr lang="en-US" altLang="ja-JP" dirty="0">
                <a:solidFill>
                  <a:schemeClr val="bg1"/>
                </a:solidFill>
                <a:latin typeface="Consolas" panose="020B0609020204030204" pitchFamily="49" charset="0"/>
              </a:rPr>
              <a:t>cd ~/IPA-DN-</a:t>
            </a:r>
            <a:r>
              <a:rPr lang="en-US" altLang="ja-JP" dirty="0" err="1">
                <a:solidFill>
                  <a:schemeClr val="bg1"/>
                </a:solidFill>
                <a:latin typeface="Consolas" panose="020B0609020204030204" pitchFamily="49" charset="0"/>
              </a:rPr>
              <a:t>ThinApps</a:t>
            </a:r>
            <a:r>
              <a:rPr lang="en-US" altLang="ja-JP" dirty="0">
                <a:solidFill>
                  <a:schemeClr val="bg1"/>
                </a:solidFill>
                <a:latin typeface="Consolas" panose="020B0609020204030204" pitchFamily="49" charset="0"/>
              </a:rPr>
              <a:t>-Private/</a:t>
            </a:r>
            <a:r>
              <a:rPr lang="en-US" altLang="ja-JP" dirty="0" err="1">
                <a:solidFill>
                  <a:schemeClr val="bg1"/>
                </a:solidFill>
                <a:latin typeface="Consolas" panose="020B0609020204030204" pitchFamily="49" charset="0"/>
              </a:rPr>
              <a:t>src</a:t>
            </a:r>
            <a:r>
              <a:rPr lang="en-US" altLang="ja-JP" dirty="0">
                <a:solidFill>
                  <a:schemeClr val="bg1"/>
                </a:solidFill>
                <a:latin typeface="Consolas" panose="020B0609020204030204" pitchFamily="49" charset="0"/>
              </a:rPr>
              <a:t>/ ; make -j 8</a:t>
            </a:r>
            <a:endParaRPr kumimoji="1" lang="ja-JP" altLang="en-US" dirty="0">
              <a:solidFill>
                <a:schemeClr val="bg1"/>
              </a:solidFill>
              <a:latin typeface="Consolas" panose="020B0609020204030204" pitchFamily="49" charset="0"/>
            </a:endParaRPr>
          </a:p>
        </p:txBody>
      </p:sp>
      <p:sp>
        <p:nvSpPr>
          <p:cNvPr id="10" name="テキスト ボックス 9"/>
          <p:cNvSpPr txBox="1"/>
          <p:nvPr/>
        </p:nvSpPr>
        <p:spPr>
          <a:xfrm>
            <a:off x="654579" y="4020899"/>
            <a:ext cx="11122573" cy="369332"/>
          </a:xfrm>
          <a:prstGeom prst="rect">
            <a:avLst/>
          </a:prstGeom>
          <a:noFill/>
        </p:spPr>
        <p:txBody>
          <a:bodyPr wrap="square" rtlCol="0">
            <a:spAutoFit/>
          </a:bodyPr>
          <a:lstStyle/>
          <a:p>
            <a:r>
              <a:rPr kumimoji="1" lang="ja-JP" altLang="en-US" dirty="0"/>
              <a:t>ダウンロードした中継ゲートウェイのソースコードをビルドする。</a:t>
            </a:r>
          </a:p>
        </p:txBody>
      </p:sp>
      <p:sp>
        <p:nvSpPr>
          <p:cNvPr id="11" name="テキスト ボックス 10"/>
          <p:cNvSpPr txBox="1"/>
          <p:nvPr/>
        </p:nvSpPr>
        <p:spPr>
          <a:xfrm>
            <a:off x="423372" y="4495948"/>
            <a:ext cx="11353780"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~/IPA-DN-</a:t>
            </a:r>
            <a:r>
              <a:rPr lang="en-US" altLang="ja-JP" dirty="0" err="1">
                <a:solidFill>
                  <a:schemeClr val="bg1"/>
                </a:solidFill>
                <a:latin typeface="Consolas" panose="020B0609020204030204" pitchFamily="49" charset="0"/>
              </a:rPr>
              <a:t>ThinApps</a:t>
            </a:r>
            <a:r>
              <a:rPr lang="en-US" altLang="ja-JP" dirty="0">
                <a:solidFill>
                  <a:schemeClr val="bg1"/>
                </a:solidFill>
                <a:latin typeface="Consolas" panose="020B0609020204030204" pitchFamily="49" charset="0"/>
              </a:rPr>
              <a:t>-Private/</a:t>
            </a:r>
            <a:r>
              <a:rPr lang="en-US" altLang="ja-JP" dirty="0" err="1">
                <a:solidFill>
                  <a:schemeClr val="bg1"/>
                </a:solidFill>
                <a:latin typeface="Consolas" panose="020B0609020204030204" pitchFamily="49" charset="0"/>
              </a:rPr>
              <a:t>src</a:t>
            </a:r>
            <a:r>
              <a:rPr lang="en-US" altLang="ja-JP" dirty="0">
                <a:solidFill>
                  <a:schemeClr val="bg1"/>
                </a:solidFill>
                <a:latin typeface="Consolas" panose="020B0609020204030204" pitchFamily="49" charset="0"/>
              </a:rPr>
              <a:t>/bin/</a:t>
            </a:r>
            <a:r>
              <a:rPr lang="en-US" altLang="ja-JP" dirty="0" err="1">
                <a:solidFill>
                  <a:schemeClr val="bg1"/>
                </a:solidFill>
                <a:latin typeface="Consolas" panose="020B0609020204030204" pitchFamily="49" charset="0"/>
              </a:rPr>
              <a:t>thingate</a:t>
            </a:r>
            <a:endParaRPr kumimoji="1" lang="ja-JP" altLang="en-US" dirty="0">
              <a:solidFill>
                <a:schemeClr val="bg1"/>
              </a:solidFill>
              <a:latin typeface="Consolas" panose="020B0609020204030204" pitchFamily="49" charset="0"/>
            </a:endParaRPr>
          </a:p>
        </p:txBody>
      </p:sp>
      <p:sp>
        <p:nvSpPr>
          <p:cNvPr id="12" name="テキスト ボックス 11"/>
          <p:cNvSpPr txBox="1"/>
          <p:nvPr/>
        </p:nvSpPr>
        <p:spPr>
          <a:xfrm>
            <a:off x="654579" y="4885054"/>
            <a:ext cx="11122573" cy="1477328"/>
          </a:xfrm>
          <a:prstGeom prst="rect">
            <a:avLst/>
          </a:prstGeom>
          <a:noFill/>
        </p:spPr>
        <p:txBody>
          <a:bodyPr wrap="square" rtlCol="0">
            <a:spAutoFit/>
          </a:bodyPr>
          <a:lstStyle/>
          <a:p>
            <a:r>
              <a:rPr kumimoji="1" lang="ja-JP" altLang="en-US" dirty="0"/>
              <a:t>ビルドが完了し、バイナリプログラム「</a:t>
            </a:r>
            <a:r>
              <a:rPr kumimoji="1" lang="en-US" altLang="ja-JP" dirty="0" err="1"/>
              <a:t>thingate</a:t>
            </a:r>
            <a:r>
              <a:rPr kumimoji="1" lang="ja-JP" altLang="en-US" dirty="0"/>
              <a:t>」が正しく動作することを確認する。以下のように表示される。</a:t>
            </a:r>
            <a:endParaRPr kumimoji="1" lang="en-US" altLang="ja-JP" dirty="0"/>
          </a:p>
          <a:p>
            <a:r>
              <a:rPr lang="en-US" altLang="ja-JP" sz="1200" dirty="0" err="1">
                <a:solidFill>
                  <a:srgbClr val="0000FF"/>
                </a:solidFill>
                <a:latin typeface="Consolas" panose="020B0609020204030204" pitchFamily="49" charset="0"/>
              </a:rPr>
              <a:t>ThinGate</a:t>
            </a:r>
            <a:r>
              <a:rPr lang="en-US" altLang="ja-JP" sz="1200" dirty="0">
                <a:solidFill>
                  <a:srgbClr val="0000FF"/>
                </a:solidFill>
                <a:latin typeface="Consolas" panose="020B0609020204030204" pitchFamily="49" charset="0"/>
              </a:rPr>
              <a:t> service program</a:t>
            </a:r>
          </a:p>
          <a:p>
            <a:r>
              <a:rPr lang="en-US" altLang="ja-JP" sz="1200" dirty="0">
                <a:solidFill>
                  <a:srgbClr val="0000FF"/>
                </a:solidFill>
                <a:latin typeface="Consolas" panose="020B0609020204030204" pitchFamily="49" charset="0"/>
              </a:rPr>
              <a:t>Copyright (c) NTT East Special Affairs Bureau. Copyright (c) IPA </a:t>
            </a:r>
            <a:r>
              <a:rPr lang="en-US" altLang="ja-JP" sz="1200" dirty="0" err="1">
                <a:solidFill>
                  <a:srgbClr val="0000FF"/>
                </a:solidFill>
                <a:latin typeface="Consolas" panose="020B0609020204030204" pitchFamily="49" charset="0"/>
              </a:rPr>
              <a:t>CyberLab</a:t>
            </a:r>
            <a:r>
              <a:rPr lang="en-US" altLang="ja-JP" sz="1200" dirty="0">
                <a:solidFill>
                  <a:srgbClr val="0000FF"/>
                </a:solidFill>
                <a:latin typeface="Consolas" panose="020B0609020204030204" pitchFamily="49" charset="0"/>
              </a:rPr>
              <a:t> of Industrial Cyber Security Center.</a:t>
            </a:r>
          </a:p>
          <a:p>
            <a:r>
              <a:rPr lang="en-US" altLang="ja-JP" sz="1200" dirty="0">
                <a:solidFill>
                  <a:srgbClr val="0000FF"/>
                </a:solidFill>
                <a:latin typeface="Consolas" panose="020B0609020204030204" pitchFamily="49" charset="0"/>
              </a:rPr>
              <a:t>All Rights Reserved.</a:t>
            </a:r>
          </a:p>
          <a:p>
            <a:r>
              <a:rPr lang="en-US" altLang="ja-JP" sz="1200" dirty="0" err="1">
                <a:solidFill>
                  <a:srgbClr val="0000FF"/>
                </a:solidFill>
                <a:latin typeface="Consolas" panose="020B0609020204030204" pitchFamily="49" charset="0"/>
              </a:rPr>
              <a:t>thingate</a:t>
            </a:r>
            <a:r>
              <a:rPr lang="en-US" altLang="ja-JP" sz="1200" dirty="0">
                <a:solidFill>
                  <a:srgbClr val="0000FF"/>
                </a:solidFill>
                <a:latin typeface="Consolas" panose="020B0609020204030204" pitchFamily="49" charset="0"/>
              </a:rPr>
              <a:t> command usage:</a:t>
            </a:r>
          </a:p>
          <a:p>
            <a:r>
              <a:rPr lang="en-US" altLang="ja-JP" sz="1200" dirty="0">
                <a:solidFill>
                  <a:srgbClr val="0000FF"/>
                </a:solidFill>
                <a:latin typeface="Consolas" panose="020B0609020204030204" pitchFamily="49" charset="0"/>
              </a:rPr>
              <a:t> </a:t>
            </a:r>
            <a:r>
              <a:rPr lang="en-US" altLang="ja-JP" sz="1200" dirty="0" err="1">
                <a:solidFill>
                  <a:srgbClr val="0000FF"/>
                </a:solidFill>
                <a:latin typeface="Consolas" panose="020B0609020204030204" pitchFamily="49" charset="0"/>
              </a:rPr>
              <a:t>thingate</a:t>
            </a:r>
            <a:r>
              <a:rPr lang="en-US" altLang="ja-JP" sz="1200" dirty="0">
                <a:solidFill>
                  <a:srgbClr val="0000FF"/>
                </a:solidFill>
                <a:latin typeface="Consolas" panose="020B0609020204030204" pitchFamily="49" charset="0"/>
              </a:rPr>
              <a:t> start  - Start the </a:t>
            </a:r>
            <a:r>
              <a:rPr lang="en-US" altLang="ja-JP" sz="1200" dirty="0" err="1">
                <a:solidFill>
                  <a:srgbClr val="0000FF"/>
                </a:solidFill>
                <a:latin typeface="Consolas" panose="020B0609020204030204" pitchFamily="49" charset="0"/>
              </a:rPr>
              <a:t>ThinGate</a:t>
            </a:r>
            <a:r>
              <a:rPr lang="en-US" altLang="ja-JP" sz="1200" dirty="0">
                <a:solidFill>
                  <a:srgbClr val="0000FF"/>
                </a:solidFill>
                <a:latin typeface="Consolas" panose="020B0609020204030204" pitchFamily="49" charset="0"/>
              </a:rPr>
              <a:t> service.</a:t>
            </a:r>
          </a:p>
          <a:p>
            <a:r>
              <a:rPr lang="en-US" altLang="ja-JP" sz="1200" dirty="0">
                <a:solidFill>
                  <a:srgbClr val="0000FF"/>
                </a:solidFill>
                <a:latin typeface="Consolas" panose="020B0609020204030204" pitchFamily="49" charset="0"/>
              </a:rPr>
              <a:t> </a:t>
            </a:r>
            <a:r>
              <a:rPr lang="en-US" altLang="ja-JP" sz="1200" dirty="0" err="1">
                <a:solidFill>
                  <a:srgbClr val="0000FF"/>
                </a:solidFill>
                <a:latin typeface="Consolas" panose="020B0609020204030204" pitchFamily="49" charset="0"/>
              </a:rPr>
              <a:t>thingate</a:t>
            </a:r>
            <a:r>
              <a:rPr lang="en-US" altLang="ja-JP" sz="1200" dirty="0">
                <a:solidFill>
                  <a:srgbClr val="0000FF"/>
                </a:solidFill>
                <a:latin typeface="Consolas" panose="020B0609020204030204" pitchFamily="49" charset="0"/>
              </a:rPr>
              <a:t> stop   - Stop the </a:t>
            </a:r>
            <a:r>
              <a:rPr lang="en-US" altLang="ja-JP" sz="1200" dirty="0" err="1">
                <a:solidFill>
                  <a:srgbClr val="0000FF"/>
                </a:solidFill>
                <a:latin typeface="Consolas" panose="020B0609020204030204" pitchFamily="49" charset="0"/>
              </a:rPr>
              <a:t>ThinGate</a:t>
            </a:r>
            <a:r>
              <a:rPr lang="en-US" altLang="ja-JP" sz="1200" dirty="0">
                <a:solidFill>
                  <a:srgbClr val="0000FF"/>
                </a:solidFill>
                <a:latin typeface="Consolas" panose="020B0609020204030204" pitchFamily="49" charset="0"/>
              </a:rPr>
              <a:t> service if the service has been already started.</a:t>
            </a:r>
            <a:endParaRPr kumimoji="1" lang="ja-JP" altLang="en-US" sz="1200" dirty="0">
              <a:solidFill>
                <a:srgbClr val="0000FF"/>
              </a:solidFill>
              <a:latin typeface="Consolas" panose="020B0609020204030204" pitchFamily="49" charset="0"/>
            </a:endParaRPr>
          </a:p>
        </p:txBody>
      </p:sp>
      <p:sp>
        <p:nvSpPr>
          <p:cNvPr id="13" name="テキスト ボックス 12"/>
          <p:cNvSpPr txBox="1"/>
          <p:nvPr/>
        </p:nvSpPr>
        <p:spPr>
          <a:xfrm>
            <a:off x="277562" y="952772"/>
            <a:ext cx="11122573" cy="646331"/>
          </a:xfrm>
          <a:prstGeom prst="rect">
            <a:avLst/>
          </a:prstGeom>
          <a:noFill/>
        </p:spPr>
        <p:txBody>
          <a:bodyPr wrap="square" rtlCol="0">
            <a:spAutoFit/>
          </a:bodyPr>
          <a:lstStyle/>
          <a:p>
            <a:r>
              <a:rPr lang="ja-JP" altLang="en-US" dirty="0"/>
              <a:t>以下のコマンドを順に実行する。</a:t>
            </a:r>
          </a:p>
          <a:p>
            <a:r>
              <a:rPr lang="ja-JP" altLang="en-US" dirty="0"/>
              <a:t>あるコマンドを実行し、エラーが出ていないかどうか確認してから、次を実行すること。</a:t>
            </a:r>
          </a:p>
        </p:txBody>
      </p:sp>
    </p:spTree>
    <p:extLst>
      <p:ext uri="{BB962C8B-B14F-4D97-AF65-F5344CB8AC3E}">
        <p14:creationId xmlns:p14="http://schemas.microsoft.com/office/powerpoint/2010/main" val="31401357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29</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a:t>3-4. </a:t>
            </a:r>
            <a:r>
              <a:rPr kumimoji="1" lang="ja-JP" altLang="en-US" dirty="0"/>
              <a:t>中継ゲートウェイプログラムの起動と終了</a:t>
            </a:r>
          </a:p>
        </p:txBody>
      </p:sp>
      <p:sp>
        <p:nvSpPr>
          <p:cNvPr id="5" name="テキスト ボックス 4"/>
          <p:cNvSpPr txBox="1"/>
          <p:nvPr/>
        </p:nvSpPr>
        <p:spPr>
          <a:xfrm>
            <a:off x="391841" y="1607830"/>
            <a:ext cx="11353780"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~/IPA-DN-</a:t>
            </a:r>
            <a:r>
              <a:rPr lang="en-US" altLang="ja-JP" dirty="0" err="1">
                <a:solidFill>
                  <a:schemeClr val="bg1"/>
                </a:solidFill>
                <a:latin typeface="Consolas" panose="020B0609020204030204" pitchFamily="49" charset="0"/>
              </a:rPr>
              <a:t>ThinApps</a:t>
            </a:r>
            <a:r>
              <a:rPr lang="en-US" altLang="ja-JP" dirty="0">
                <a:solidFill>
                  <a:schemeClr val="bg1"/>
                </a:solidFill>
                <a:latin typeface="Consolas" panose="020B0609020204030204" pitchFamily="49" charset="0"/>
              </a:rPr>
              <a:t>-Private/</a:t>
            </a:r>
            <a:r>
              <a:rPr lang="en-US" altLang="ja-JP" dirty="0" err="1">
                <a:solidFill>
                  <a:schemeClr val="bg1"/>
                </a:solidFill>
                <a:latin typeface="Consolas" panose="020B0609020204030204" pitchFamily="49" charset="0"/>
              </a:rPr>
              <a:t>src</a:t>
            </a:r>
            <a:r>
              <a:rPr lang="en-US" altLang="ja-JP" dirty="0">
                <a:solidFill>
                  <a:schemeClr val="bg1"/>
                </a:solidFill>
                <a:latin typeface="Consolas" panose="020B0609020204030204" pitchFamily="49" charset="0"/>
              </a:rPr>
              <a:t>/bin/</a:t>
            </a:r>
            <a:r>
              <a:rPr lang="en-US" altLang="ja-JP" dirty="0" err="1">
                <a:solidFill>
                  <a:schemeClr val="bg1"/>
                </a:solidFill>
                <a:latin typeface="Consolas" panose="020B0609020204030204" pitchFamily="49" charset="0"/>
              </a:rPr>
              <a:t>thingate</a:t>
            </a:r>
            <a:r>
              <a:rPr lang="en-US" altLang="ja-JP" dirty="0">
                <a:solidFill>
                  <a:schemeClr val="bg1"/>
                </a:solidFill>
                <a:latin typeface="Consolas" panose="020B0609020204030204" pitchFamily="49" charset="0"/>
              </a:rPr>
              <a:t> start</a:t>
            </a:r>
            <a:endParaRPr kumimoji="1" lang="ja-JP" altLang="en-US" dirty="0">
              <a:solidFill>
                <a:schemeClr val="bg1"/>
              </a:solidFill>
              <a:latin typeface="Consolas" panose="020B0609020204030204" pitchFamily="49" charset="0"/>
            </a:endParaRPr>
          </a:p>
        </p:txBody>
      </p:sp>
      <p:sp>
        <p:nvSpPr>
          <p:cNvPr id="13" name="テキスト ボックス 12"/>
          <p:cNvSpPr txBox="1"/>
          <p:nvPr/>
        </p:nvSpPr>
        <p:spPr>
          <a:xfrm>
            <a:off x="246031" y="1149841"/>
            <a:ext cx="11122573" cy="369332"/>
          </a:xfrm>
          <a:prstGeom prst="rect">
            <a:avLst/>
          </a:prstGeom>
          <a:noFill/>
        </p:spPr>
        <p:txBody>
          <a:bodyPr wrap="square" rtlCol="0">
            <a:spAutoFit/>
          </a:bodyPr>
          <a:lstStyle/>
          <a:p>
            <a:r>
              <a:rPr lang="ja-JP" altLang="en-US" dirty="0"/>
              <a:t>ビルドした中継ゲートウェイプログラム </a:t>
            </a:r>
            <a:r>
              <a:rPr lang="en-US" altLang="ja-JP" dirty="0"/>
              <a:t>(UNIX </a:t>
            </a:r>
            <a:r>
              <a:rPr lang="ja-JP" altLang="en-US" dirty="0"/>
              <a:t>デーモン</a:t>
            </a:r>
            <a:r>
              <a:rPr lang="en-US" altLang="ja-JP" dirty="0"/>
              <a:t>) </a:t>
            </a:r>
            <a:r>
              <a:rPr lang="ja-JP" altLang="en-US" dirty="0"/>
              <a:t>を、以下のようにして起動する。</a:t>
            </a:r>
          </a:p>
        </p:txBody>
      </p:sp>
      <p:sp>
        <p:nvSpPr>
          <p:cNvPr id="14" name="テキスト ボックス 13"/>
          <p:cNvSpPr txBox="1"/>
          <p:nvPr/>
        </p:nvSpPr>
        <p:spPr>
          <a:xfrm>
            <a:off x="332741" y="2143068"/>
            <a:ext cx="11035863" cy="1477328"/>
          </a:xfrm>
          <a:prstGeom prst="rect">
            <a:avLst/>
          </a:prstGeom>
          <a:noFill/>
        </p:spPr>
        <p:txBody>
          <a:bodyPr wrap="square" rtlCol="0">
            <a:spAutoFit/>
          </a:bodyPr>
          <a:lstStyle/>
          <a:p>
            <a:r>
              <a:rPr lang="ja-JP" altLang="en-US" dirty="0"/>
              <a:t>起動に成功すると、</a:t>
            </a:r>
            <a:endParaRPr lang="en-US" altLang="ja-JP" dirty="0"/>
          </a:p>
          <a:p>
            <a:r>
              <a:rPr lang="en-US" altLang="ja-JP" dirty="0">
                <a:solidFill>
                  <a:srgbClr val="0000FF"/>
                </a:solidFill>
              </a:rPr>
              <a:t>The </a:t>
            </a:r>
            <a:r>
              <a:rPr lang="en-US" altLang="ja-JP" dirty="0" err="1">
                <a:solidFill>
                  <a:srgbClr val="0000FF"/>
                </a:solidFill>
              </a:rPr>
              <a:t>ThinGate</a:t>
            </a:r>
            <a:r>
              <a:rPr lang="en-US" altLang="ja-JP" dirty="0">
                <a:solidFill>
                  <a:srgbClr val="0000FF"/>
                </a:solidFill>
              </a:rPr>
              <a:t> service has been started.</a:t>
            </a:r>
          </a:p>
          <a:p>
            <a:r>
              <a:rPr lang="ja-JP" altLang="en-US" dirty="0"/>
              <a:t>と表示される。</a:t>
            </a:r>
            <a:endParaRPr lang="en-US" altLang="ja-JP" dirty="0"/>
          </a:p>
          <a:p>
            <a:r>
              <a:rPr lang="ja-JP" altLang="en-US" dirty="0"/>
              <a:t>中継ゲートウェイプログラムは、</a:t>
            </a:r>
            <a:r>
              <a:rPr lang="en-US" altLang="ja-JP" dirty="0"/>
              <a:t> UNIX </a:t>
            </a:r>
            <a:r>
              <a:rPr lang="ja-JP" altLang="en-US" dirty="0"/>
              <a:t>デーモンとして常時稼働する。</a:t>
            </a:r>
            <a:endParaRPr lang="en-US" altLang="ja-JP" dirty="0"/>
          </a:p>
          <a:p>
            <a:endParaRPr lang="ja-JP" altLang="en-US" dirty="0"/>
          </a:p>
        </p:txBody>
      </p:sp>
      <p:sp>
        <p:nvSpPr>
          <p:cNvPr id="15" name="テキスト ボックス 14"/>
          <p:cNvSpPr txBox="1"/>
          <p:nvPr/>
        </p:nvSpPr>
        <p:spPr>
          <a:xfrm>
            <a:off x="1955235" y="4174868"/>
            <a:ext cx="9145666" cy="646331"/>
          </a:xfrm>
          <a:prstGeom prst="rect">
            <a:avLst/>
          </a:prstGeom>
          <a:noFill/>
        </p:spPr>
        <p:txBody>
          <a:bodyPr wrap="square" rtlCol="0">
            <a:spAutoFit/>
          </a:bodyPr>
          <a:lstStyle/>
          <a:p>
            <a:r>
              <a:rPr lang="ja-JP" altLang="en-US" dirty="0"/>
              <a:t>一度デーモンとして起動すると、通常、終了する必要はないが、何らかの理由で終了する場合は以下のようにする。</a:t>
            </a:r>
          </a:p>
        </p:txBody>
      </p:sp>
      <p:sp>
        <p:nvSpPr>
          <p:cNvPr id="16" name="テキスト ボックス 15"/>
          <p:cNvSpPr txBox="1"/>
          <p:nvPr/>
        </p:nvSpPr>
        <p:spPr>
          <a:xfrm>
            <a:off x="2089241" y="4893835"/>
            <a:ext cx="9400501"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~/IPA-DN-</a:t>
            </a:r>
            <a:r>
              <a:rPr lang="en-US" altLang="ja-JP" dirty="0" err="1">
                <a:solidFill>
                  <a:schemeClr val="bg1"/>
                </a:solidFill>
                <a:latin typeface="Consolas" panose="020B0609020204030204" pitchFamily="49" charset="0"/>
              </a:rPr>
              <a:t>ThinApps</a:t>
            </a:r>
            <a:r>
              <a:rPr lang="en-US" altLang="ja-JP" dirty="0">
                <a:solidFill>
                  <a:schemeClr val="bg1"/>
                </a:solidFill>
                <a:latin typeface="Consolas" panose="020B0609020204030204" pitchFamily="49" charset="0"/>
              </a:rPr>
              <a:t>-Private/</a:t>
            </a:r>
            <a:r>
              <a:rPr lang="en-US" altLang="ja-JP" dirty="0" err="1">
                <a:solidFill>
                  <a:schemeClr val="bg1"/>
                </a:solidFill>
                <a:latin typeface="Consolas" panose="020B0609020204030204" pitchFamily="49" charset="0"/>
              </a:rPr>
              <a:t>src</a:t>
            </a:r>
            <a:r>
              <a:rPr lang="en-US" altLang="ja-JP" dirty="0">
                <a:solidFill>
                  <a:schemeClr val="bg1"/>
                </a:solidFill>
                <a:latin typeface="Consolas" panose="020B0609020204030204" pitchFamily="49" charset="0"/>
              </a:rPr>
              <a:t>/bin/</a:t>
            </a:r>
            <a:r>
              <a:rPr lang="en-US" altLang="ja-JP" dirty="0" err="1">
                <a:solidFill>
                  <a:schemeClr val="bg1"/>
                </a:solidFill>
                <a:latin typeface="Consolas" panose="020B0609020204030204" pitchFamily="49" charset="0"/>
              </a:rPr>
              <a:t>thingate</a:t>
            </a:r>
            <a:r>
              <a:rPr lang="en-US" altLang="ja-JP" dirty="0">
                <a:solidFill>
                  <a:schemeClr val="bg1"/>
                </a:solidFill>
                <a:latin typeface="Consolas" panose="020B0609020204030204" pitchFamily="49" charset="0"/>
              </a:rPr>
              <a:t> stop</a:t>
            </a:r>
            <a:endParaRPr kumimoji="1" lang="ja-JP" altLang="en-US" dirty="0">
              <a:solidFill>
                <a:schemeClr val="bg1"/>
              </a:solidFill>
              <a:latin typeface="Consolas" panose="020B0609020204030204" pitchFamily="49" charset="0"/>
            </a:endParaRPr>
          </a:p>
        </p:txBody>
      </p:sp>
      <p:sp>
        <p:nvSpPr>
          <p:cNvPr id="17" name="テキスト ボックス 16"/>
          <p:cNvSpPr txBox="1"/>
          <p:nvPr/>
        </p:nvSpPr>
        <p:spPr>
          <a:xfrm>
            <a:off x="2089241" y="5336740"/>
            <a:ext cx="9082585" cy="923330"/>
          </a:xfrm>
          <a:prstGeom prst="rect">
            <a:avLst/>
          </a:prstGeom>
          <a:noFill/>
        </p:spPr>
        <p:txBody>
          <a:bodyPr wrap="square" rtlCol="0">
            <a:spAutoFit/>
          </a:bodyPr>
          <a:lstStyle/>
          <a:p>
            <a:r>
              <a:rPr lang="ja-JP" altLang="en-US" dirty="0"/>
              <a:t>終了に成功すると、</a:t>
            </a:r>
            <a:endParaRPr lang="en-US" altLang="ja-JP" dirty="0"/>
          </a:p>
          <a:p>
            <a:r>
              <a:rPr lang="en-US" altLang="ja-JP" dirty="0" err="1">
                <a:solidFill>
                  <a:srgbClr val="0000FF"/>
                </a:solidFill>
              </a:rPr>
              <a:t>ThinGate</a:t>
            </a:r>
            <a:r>
              <a:rPr lang="en-US" altLang="ja-JP" dirty="0">
                <a:solidFill>
                  <a:srgbClr val="0000FF"/>
                </a:solidFill>
              </a:rPr>
              <a:t> service has been stopped.</a:t>
            </a:r>
          </a:p>
          <a:p>
            <a:r>
              <a:rPr lang="ja-JP" altLang="en-US" dirty="0"/>
              <a:t>と表示される。</a:t>
            </a:r>
          </a:p>
        </p:txBody>
      </p:sp>
      <p:sp>
        <p:nvSpPr>
          <p:cNvPr id="2" name="角丸四角形 1"/>
          <p:cNvSpPr/>
          <p:nvPr/>
        </p:nvSpPr>
        <p:spPr>
          <a:xfrm>
            <a:off x="1687221" y="3917731"/>
            <a:ext cx="10058400" cy="2532423"/>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8944068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a:bodyPr>
          <a:lstStyle/>
          <a:p>
            <a:pPr marL="514350" indent="-514350">
              <a:buFont typeface="+mj-lt"/>
              <a:buAutoNum type="arabicPeriod"/>
            </a:pPr>
            <a:r>
              <a:rPr kumimoji="1" lang="ja-JP" altLang="en-US" sz="2400" dirty="0"/>
              <a:t>利用しようとする各 </a:t>
            </a:r>
            <a:r>
              <a:rPr kumimoji="1" lang="en-US" altLang="ja-JP" sz="2400" dirty="0"/>
              <a:t>OS </a:t>
            </a:r>
            <a:r>
              <a:rPr kumimoji="1" lang="ja-JP" altLang="en-US" sz="2400" dirty="0"/>
              <a:t>の管理者としての知識。</a:t>
            </a:r>
            <a:endParaRPr kumimoji="1" lang="en-US" altLang="ja-JP" sz="2400" dirty="0"/>
          </a:p>
          <a:p>
            <a:pPr marL="514350" indent="-514350">
              <a:buFont typeface="+mj-lt"/>
              <a:buAutoNum type="arabicPeriod"/>
            </a:pPr>
            <a:r>
              <a:rPr lang="en-US" altLang="ja-JP" sz="2400" dirty="0"/>
              <a:t>TCP/IP </a:t>
            </a:r>
            <a:r>
              <a:rPr lang="ja-JP" altLang="en-US" sz="2400" dirty="0"/>
              <a:t>に関する知識。</a:t>
            </a:r>
            <a:endParaRPr lang="en-US" altLang="ja-JP" sz="2400" dirty="0"/>
          </a:p>
          <a:p>
            <a:pPr marL="514350" indent="-514350">
              <a:buFont typeface="+mj-lt"/>
              <a:buAutoNum type="arabicPeriod"/>
            </a:pPr>
            <a:r>
              <a:rPr kumimoji="1" lang="en-US" altLang="ja-JP" sz="2400" dirty="0"/>
              <a:t>SSH </a:t>
            </a:r>
            <a:r>
              <a:rPr kumimoji="1" lang="ja-JP" altLang="en-US" sz="2400" dirty="0"/>
              <a:t>クライアント および</a:t>
            </a:r>
            <a:r>
              <a:rPr kumimoji="1" lang="en-US" altLang="ja-JP" sz="2400" dirty="0"/>
              <a:t>/</a:t>
            </a:r>
            <a:r>
              <a:rPr kumimoji="1" lang="ja-JP" altLang="en-US" sz="2400" dirty="0"/>
              <a:t>または </a:t>
            </a:r>
            <a:r>
              <a:rPr kumimoji="1" lang="en-US" altLang="ja-JP" sz="2400" dirty="0"/>
              <a:t>Windows Remote Desktop (RDP) </a:t>
            </a:r>
            <a:r>
              <a:rPr kumimoji="1" lang="ja-JP" altLang="en-US" sz="2400" dirty="0"/>
              <a:t>クライアントの使い方。</a:t>
            </a:r>
            <a:endParaRPr kumimoji="1" lang="en-US" altLang="ja-JP" sz="2400" dirty="0"/>
          </a:p>
          <a:p>
            <a:pPr marL="514350" indent="-514350">
              <a:buFont typeface="+mj-lt"/>
              <a:buAutoNum type="arabicPeriod"/>
            </a:pPr>
            <a:r>
              <a:rPr lang="ja-JP" altLang="en-US" sz="2400" dirty="0"/>
              <a:t>一般的な </a:t>
            </a:r>
            <a:r>
              <a:rPr lang="en-US" altLang="ja-JP" sz="2400" dirty="0"/>
              <a:t>JSON </a:t>
            </a:r>
            <a:r>
              <a:rPr lang="ja-JP" altLang="en-US" sz="2400" dirty="0"/>
              <a:t>形式の設定ファイルの表記方法、読み書き方法。</a:t>
            </a:r>
            <a:endParaRPr lang="en-US" altLang="ja-JP" sz="2400" dirty="0"/>
          </a:p>
          <a:p>
            <a:pPr marL="514350" indent="-514350">
              <a:buFont typeface="+mj-lt"/>
              <a:buAutoNum type="arabicPeriod"/>
            </a:pPr>
            <a:r>
              <a:rPr kumimoji="1" lang="ja-JP" altLang="en-US" sz="2400" dirty="0"/>
              <a:t>基本的な </a:t>
            </a:r>
            <a:r>
              <a:rPr kumimoji="1" lang="en-US" altLang="ja-JP" sz="2400" dirty="0"/>
              <a:t>HTTPS </a:t>
            </a:r>
            <a:r>
              <a:rPr kumimoji="1" lang="ja-JP" altLang="en-US" sz="2400" dirty="0"/>
              <a:t>や </a:t>
            </a:r>
            <a:r>
              <a:rPr kumimoji="1" lang="en-US" altLang="ja-JP" sz="2400" dirty="0"/>
              <a:t>SSL </a:t>
            </a:r>
            <a:r>
              <a:rPr kumimoji="1" lang="ja-JP" altLang="en-US" sz="2400" dirty="0"/>
              <a:t>に関するセキュリティ知識や、一般的な証明書 </a:t>
            </a:r>
            <a:r>
              <a:rPr kumimoji="1" lang="en-US" altLang="ja-JP" sz="2400" dirty="0"/>
              <a:t>/ CA </a:t>
            </a:r>
            <a:r>
              <a:rPr kumimoji="1" lang="ja-JP" altLang="en-US" sz="2400" dirty="0"/>
              <a:t>の知識。</a:t>
            </a:r>
            <a:endParaRPr kumimoji="1" lang="en-US" altLang="ja-JP" sz="2400" dirty="0"/>
          </a:p>
          <a:p>
            <a:pPr marL="514350" indent="-514350">
              <a:buFont typeface="+mj-lt"/>
              <a:buAutoNum type="arabicPeriod"/>
            </a:pPr>
            <a:r>
              <a:rPr lang="en-US" altLang="ja-JP" sz="2400" dirty="0" err="1"/>
              <a:t>git</a:t>
            </a:r>
            <a:r>
              <a:rPr lang="en-US" altLang="ja-JP" sz="2400" dirty="0"/>
              <a:t> </a:t>
            </a:r>
            <a:r>
              <a:rPr lang="ja-JP" altLang="en-US" sz="2400" dirty="0"/>
              <a:t>コマンドの使い方。</a:t>
            </a:r>
            <a:br>
              <a:rPr lang="en-US" altLang="ja-JP" sz="2400" dirty="0"/>
            </a:br>
            <a:r>
              <a:rPr lang="en-US" altLang="ja-JP" sz="2400" dirty="0"/>
              <a:t>(</a:t>
            </a:r>
            <a:r>
              <a:rPr lang="ja-JP" altLang="en-US" sz="2400" dirty="0"/>
              <a:t>ただし、本ドキュメントの構築手順を実施する分には </a:t>
            </a:r>
            <a:r>
              <a:rPr lang="en-US" altLang="ja-JP" sz="2400" dirty="0" err="1"/>
              <a:t>git</a:t>
            </a:r>
            <a:r>
              <a:rPr lang="en-US" altLang="ja-JP" sz="2400" dirty="0"/>
              <a:t> </a:t>
            </a:r>
            <a:r>
              <a:rPr lang="ja-JP" altLang="en-US" sz="2400" dirty="0" err="1"/>
              <a:t>に精</a:t>
            </a:r>
            <a:r>
              <a:rPr lang="ja-JP" altLang="en-US" sz="2400" dirty="0"/>
              <a:t>通している必要はない。</a:t>
            </a:r>
            <a:r>
              <a:rPr lang="en-US" altLang="ja-JP" sz="2400" dirty="0"/>
              <a:t>)</a:t>
            </a:r>
          </a:p>
          <a:p>
            <a:pPr marL="514350" indent="-514350">
              <a:buFont typeface="+mj-lt"/>
              <a:buAutoNum type="arabicPeriod"/>
            </a:pPr>
            <a:r>
              <a:rPr lang="en-US" altLang="ja-JP" sz="2400" dirty="0"/>
              <a:t>AWS </a:t>
            </a:r>
            <a:r>
              <a:rPr lang="ja-JP" altLang="en-US" sz="2400" dirty="0"/>
              <a:t>の使い方。</a:t>
            </a:r>
            <a:r>
              <a:rPr lang="en-US" altLang="ja-JP" sz="2400" dirty="0"/>
              <a:t>(</a:t>
            </a:r>
            <a:r>
              <a:rPr lang="ja-JP" altLang="en-US" sz="2400" dirty="0"/>
              <a:t>本マニュアルの例のとおり </a:t>
            </a:r>
            <a:r>
              <a:rPr lang="en-US" altLang="ja-JP" sz="2400" dirty="0"/>
              <a:t>AWS </a:t>
            </a:r>
            <a:r>
              <a:rPr lang="ja-JP" altLang="en-US" sz="2400" dirty="0"/>
              <a:t>を利用してシステムを構築してみる場合</a:t>
            </a:r>
            <a:r>
              <a:rPr lang="en-US" altLang="ja-JP" sz="2400" dirty="0"/>
              <a:t>)</a:t>
            </a:r>
            <a:endParaRPr kumimoji="1" lang="en-US" altLang="ja-JP" sz="2400" dirty="0"/>
          </a:p>
          <a:p>
            <a:pPr marL="514350" indent="-514350">
              <a:buFont typeface="+mj-lt"/>
              <a:buAutoNum type="arabicPeriod"/>
            </a:pPr>
            <a:r>
              <a:rPr kumimoji="1" lang="ja-JP" altLang="en-US" sz="2400" dirty="0"/>
              <a:t>本ソフトウェアの挙動、画面デザイン、各種の表示文字列等をカスタマイズしたい場合は、</a:t>
            </a:r>
            <a:r>
              <a:rPr kumimoji="1" lang="en-US" altLang="ja-JP" sz="2400" dirty="0"/>
              <a:t>Win32 </a:t>
            </a:r>
            <a:r>
              <a:rPr kumimoji="1" lang="ja-JP" altLang="en-US" sz="2400" dirty="0"/>
              <a:t>リソースエディタ、</a:t>
            </a:r>
            <a:r>
              <a:rPr kumimoji="1" lang="en-US" altLang="ja-JP" sz="2400" dirty="0"/>
              <a:t>HTML</a:t>
            </a:r>
            <a:r>
              <a:rPr kumimoji="1" lang="ja-JP" altLang="en-US" sz="2400" dirty="0" err="1"/>
              <a:t>、</a:t>
            </a:r>
            <a:r>
              <a:rPr kumimoji="1" lang="en-US" altLang="ja-JP" sz="2400" dirty="0"/>
              <a:t>CSS</a:t>
            </a:r>
            <a:r>
              <a:rPr kumimoji="1" lang="ja-JP" altLang="en-US" sz="2400" dirty="0" err="1"/>
              <a:t>、</a:t>
            </a:r>
            <a:r>
              <a:rPr kumimoji="1" lang="en-US" altLang="ja-JP" sz="2400" dirty="0"/>
              <a:t>MVC (Model-View-Controller)</a:t>
            </a:r>
            <a:r>
              <a:rPr kumimoji="1" lang="ja-JP" altLang="en-US" sz="2400" dirty="0" err="1"/>
              <a:t>、</a:t>
            </a:r>
            <a:r>
              <a:rPr kumimoji="1" lang="en-US" altLang="ja-JP" sz="2400" dirty="0"/>
              <a:t>C</a:t>
            </a:r>
            <a:r>
              <a:rPr kumimoji="1" lang="ja-JP" altLang="en-US" sz="2400" dirty="0" err="1"/>
              <a:t>、</a:t>
            </a:r>
            <a:r>
              <a:rPr kumimoji="1" lang="en-US" altLang="ja-JP" sz="2400" dirty="0"/>
              <a:t>C#</a:t>
            </a:r>
            <a:r>
              <a:rPr kumimoji="1" lang="ja-JP" altLang="en-US" sz="2400" dirty="0" err="1"/>
              <a:t>、</a:t>
            </a:r>
            <a:r>
              <a:rPr kumimoji="1" lang="en-US" altLang="ja-JP" sz="2400" dirty="0"/>
              <a:t>.NET</a:t>
            </a:r>
            <a:r>
              <a:rPr kumimoji="1" lang="ja-JP" altLang="en-US" sz="2400" dirty="0" err="1"/>
              <a:t>、</a:t>
            </a:r>
            <a:r>
              <a:rPr kumimoji="1" lang="en-US" altLang="ja-JP" sz="2400" dirty="0"/>
              <a:t>JavaScript</a:t>
            </a:r>
            <a:r>
              <a:rPr kumimoji="1" lang="ja-JP" altLang="en-US" sz="2400" dirty="0" err="1"/>
              <a:t>、</a:t>
            </a:r>
            <a:r>
              <a:rPr kumimoji="1" lang="en-US" altLang="ja-JP" sz="2400" dirty="0" err="1"/>
              <a:t>TypeScript</a:t>
            </a:r>
            <a:r>
              <a:rPr kumimoji="1" lang="ja-JP" altLang="en-US" sz="2400" dirty="0" err="1"/>
              <a:t>、</a:t>
            </a:r>
            <a:r>
              <a:rPr kumimoji="1" lang="en-US" altLang="ja-JP" sz="2400" dirty="0" err="1"/>
              <a:t>WebPack</a:t>
            </a:r>
            <a:r>
              <a:rPr kumimoji="1" lang="ja-JP" altLang="en-US" sz="2400" dirty="0" err="1"/>
              <a:t>、</a:t>
            </a:r>
            <a:r>
              <a:rPr kumimoji="1" lang="en-US" altLang="ja-JP" sz="2400" dirty="0"/>
              <a:t>NPM</a:t>
            </a:r>
            <a:r>
              <a:rPr lang="ja-JP" altLang="en-US" sz="2400" dirty="0"/>
              <a:t> に関する基本的な知識。</a:t>
            </a:r>
            <a:endParaRPr kumimoji="1" lang="en-US" altLang="ja-JP" sz="24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a:t>
            </a:fld>
            <a:endParaRPr kumimoji="1" lang="ja-JP" altLang="en-US" dirty="0"/>
          </a:p>
        </p:txBody>
      </p:sp>
      <p:sp>
        <p:nvSpPr>
          <p:cNvPr id="4" name="タイトル 3"/>
          <p:cNvSpPr>
            <a:spLocks noGrp="1"/>
          </p:cNvSpPr>
          <p:nvPr>
            <p:ph type="title"/>
          </p:nvPr>
        </p:nvSpPr>
        <p:spPr/>
        <p:txBody>
          <a:bodyPr>
            <a:normAutofit fontScale="90000"/>
          </a:bodyPr>
          <a:lstStyle/>
          <a:p>
            <a:r>
              <a:rPr kumimoji="1" lang="ja-JP" altLang="en-US" b="1" dirty="0"/>
              <a:t>本ドキュメントの前提知識</a:t>
            </a:r>
          </a:p>
        </p:txBody>
      </p:sp>
    </p:spTree>
    <p:extLst>
      <p:ext uri="{BB962C8B-B14F-4D97-AF65-F5344CB8AC3E}">
        <p14:creationId xmlns:p14="http://schemas.microsoft.com/office/powerpoint/2010/main" val="4844128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3522637"/>
          </a:xfrm>
        </p:spPr>
        <p:txBody>
          <a:bodyPr/>
          <a:lstStyle/>
          <a:p>
            <a:r>
              <a:rPr lang="ja-JP" altLang="en-US" dirty="0"/>
              <a:t>中継ゲートウェイシステムが起動した後、正しく稼働しているかどうかは、以下の方法でチェックできる。</a:t>
            </a:r>
          </a:p>
          <a:p>
            <a:pPr marL="914400" lvl="1" indent="-457200">
              <a:buFont typeface="+mj-lt"/>
              <a:buAutoNum type="arabicPeriod"/>
            </a:pPr>
            <a:r>
              <a:rPr kumimoji="1" lang="ja-JP" altLang="en-US" dirty="0"/>
              <a:t>インターネット上の任意の端末 </a:t>
            </a:r>
            <a:r>
              <a:rPr kumimoji="1" lang="en-US" altLang="ja-JP" dirty="0"/>
              <a:t>(</a:t>
            </a:r>
            <a:r>
              <a:rPr kumimoji="1" lang="ja-JP" altLang="en-US" dirty="0"/>
              <a:t>作業用マシンでもよい</a:t>
            </a:r>
            <a:r>
              <a:rPr kumimoji="1" lang="en-US" altLang="ja-JP" dirty="0"/>
              <a:t>) </a:t>
            </a:r>
            <a:r>
              <a:rPr kumimoji="1" lang="ja-JP" altLang="en-US" dirty="0"/>
              <a:t>で </a:t>
            </a:r>
            <a:r>
              <a:rPr kumimoji="1" lang="en-US" altLang="ja-JP" dirty="0"/>
              <a:t>Web </a:t>
            </a:r>
            <a:r>
              <a:rPr kumimoji="1" lang="ja-JP" altLang="en-US" dirty="0"/>
              <a:t>ブラウザを起動する。</a:t>
            </a:r>
            <a:endParaRPr kumimoji="1" lang="en-US" altLang="ja-JP" dirty="0"/>
          </a:p>
          <a:p>
            <a:pPr marL="914400" lvl="1" indent="-457200">
              <a:buFont typeface="+mj-lt"/>
              <a:buAutoNum type="arabicPeriod"/>
            </a:pPr>
            <a:r>
              <a:rPr lang="en-US" altLang="ja-JP" dirty="0"/>
              <a:t>Web </a:t>
            </a:r>
            <a:r>
              <a:rPr lang="ja-JP" altLang="en-US" dirty="0"/>
              <a:t>ブラウザで、 </a:t>
            </a:r>
            <a:r>
              <a:rPr lang="en-US" altLang="ja-JP" dirty="0">
                <a:solidFill>
                  <a:srgbClr val="0000FF"/>
                </a:solidFill>
                <a:latin typeface="Consolas" panose="020B0609020204030204" pitchFamily="49" charset="0"/>
              </a:rPr>
              <a:t>https://a.b.c.d/thingate/ </a:t>
            </a:r>
            <a:r>
              <a:rPr lang="ja-JP" altLang="en-US" dirty="0"/>
              <a:t>という </a:t>
            </a:r>
            <a:r>
              <a:rPr lang="en-US" altLang="ja-JP" dirty="0"/>
              <a:t>URL </a:t>
            </a:r>
            <a:r>
              <a:rPr lang="ja-JP" altLang="en-US" dirty="0"/>
              <a:t>にアクセスする。</a:t>
            </a:r>
            <a:br>
              <a:rPr lang="en-US" altLang="ja-JP" dirty="0"/>
            </a:br>
            <a:r>
              <a:rPr lang="en-US" altLang="ja-JP" dirty="0"/>
              <a:t>(</a:t>
            </a:r>
            <a:r>
              <a:rPr lang="en-US" altLang="ja-JP" dirty="0" err="1"/>
              <a:t>a.b.c.d</a:t>
            </a:r>
            <a:r>
              <a:rPr lang="en-US" altLang="ja-JP" dirty="0"/>
              <a:t> </a:t>
            </a:r>
            <a:r>
              <a:rPr lang="ja-JP" altLang="en-US" dirty="0"/>
              <a:t>の部分は、中継ゲートウェイシステムの </a:t>
            </a:r>
            <a:r>
              <a:rPr lang="en-US" altLang="ja-JP" dirty="0"/>
              <a:t>IP</a:t>
            </a:r>
            <a:r>
              <a:rPr lang="ja-JP" altLang="en-US" dirty="0"/>
              <a:t> アドレスに置換する。</a:t>
            </a:r>
            <a:r>
              <a:rPr lang="en-US" altLang="ja-JP" dirty="0"/>
              <a:t>)</a:t>
            </a:r>
          </a:p>
          <a:p>
            <a:pPr marL="914400" lvl="1" indent="-457200">
              <a:buFont typeface="+mj-lt"/>
              <a:buAutoNum type="arabicPeriod"/>
            </a:pPr>
            <a:r>
              <a:rPr kumimoji="1" lang="en-US" altLang="ja-JP" dirty="0"/>
              <a:t>SSL </a:t>
            </a:r>
            <a:r>
              <a:rPr kumimoji="1" lang="ja-JP" altLang="en-US" dirty="0"/>
              <a:t>証明書エラーが発生するが、無視してページを表示する。</a:t>
            </a:r>
          </a:p>
          <a:p>
            <a:pPr marL="914400" lvl="1" indent="-457200">
              <a:buFont typeface="+mj-lt"/>
              <a:buAutoNum type="arabicPeriod"/>
            </a:pPr>
            <a:r>
              <a:rPr lang="en-US" altLang="ja-JP" dirty="0"/>
              <a:t>“PACK” </a:t>
            </a:r>
            <a:r>
              <a:rPr lang="ja-JP" altLang="en-US" dirty="0"/>
              <a:t>という文字で始まる </a:t>
            </a:r>
            <a:r>
              <a:rPr lang="en-US" altLang="ja-JP" dirty="0"/>
              <a:t>1 </a:t>
            </a:r>
            <a:r>
              <a:rPr lang="ja-JP" altLang="en-US" dirty="0"/>
              <a:t>行の複雑な文字列が表示された場合は、中継ゲートウェイシステムは正しく稼働している。</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30</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600" dirty="0"/>
              <a:t>3-5. </a:t>
            </a:r>
            <a:r>
              <a:rPr kumimoji="1" lang="ja-JP" altLang="en-US" sz="3600" dirty="0"/>
              <a:t>中継ゲートウェイシステム起動後の稼働チェック</a:t>
            </a:r>
          </a:p>
        </p:txBody>
      </p:sp>
      <p:pic>
        <p:nvPicPr>
          <p:cNvPr id="5" name="図 4"/>
          <p:cNvPicPr>
            <a:picLocks noChangeAspect="1"/>
          </p:cNvPicPr>
          <p:nvPr/>
        </p:nvPicPr>
        <p:blipFill>
          <a:blip r:embed="rId2"/>
          <a:stretch>
            <a:fillRect/>
          </a:stretch>
        </p:blipFill>
        <p:spPr>
          <a:xfrm>
            <a:off x="1304598" y="4323667"/>
            <a:ext cx="4623238" cy="2367727"/>
          </a:xfrm>
          <a:prstGeom prst="rect">
            <a:avLst/>
          </a:prstGeom>
          <a:ln w="19050">
            <a:solidFill>
              <a:schemeClr val="tx1"/>
            </a:solidFill>
          </a:ln>
        </p:spPr>
      </p:pic>
      <p:sp>
        <p:nvSpPr>
          <p:cNvPr id="6" name="正方形/長方形 5"/>
          <p:cNvSpPr/>
          <p:nvPr/>
        </p:nvSpPr>
        <p:spPr>
          <a:xfrm>
            <a:off x="1340070" y="4349498"/>
            <a:ext cx="3578772" cy="114937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2388476" y="5645505"/>
            <a:ext cx="2987566" cy="369332"/>
          </a:xfrm>
          <a:prstGeom prst="rect">
            <a:avLst/>
          </a:prstGeom>
          <a:noFill/>
        </p:spPr>
        <p:txBody>
          <a:bodyPr wrap="square" rtlCol="0">
            <a:spAutoFit/>
          </a:bodyPr>
          <a:lstStyle/>
          <a:p>
            <a:r>
              <a:rPr kumimoji="1" lang="ja-JP" altLang="en-US" dirty="0"/>
              <a:t>正常に稼働していることを示す。</a:t>
            </a:r>
          </a:p>
        </p:txBody>
      </p:sp>
      <p:sp>
        <p:nvSpPr>
          <p:cNvPr id="8" name="角丸四角形吹き出し 7"/>
          <p:cNvSpPr/>
          <p:nvPr/>
        </p:nvSpPr>
        <p:spPr>
          <a:xfrm>
            <a:off x="6124903" y="3979068"/>
            <a:ext cx="4879427" cy="2114303"/>
          </a:xfrm>
          <a:prstGeom prst="wedgeRoundRectCallout">
            <a:avLst>
              <a:gd name="adj1" fmla="val 32831"/>
              <a:gd name="adj2" fmla="val 64837"/>
              <a:gd name="adj3" fmla="val 16667"/>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dirty="0"/>
              <a:t>うまくブラウザで接続できない場合は、以下の点を確認しよう。</a:t>
            </a:r>
            <a:endParaRPr kumimoji="1" lang="en-US" altLang="ja-JP" dirty="0"/>
          </a:p>
          <a:p>
            <a:pPr marL="285750" indent="-285750">
              <a:buFont typeface="Arial" panose="020B0604020202020204" pitchFamily="34" charset="0"/>
              <a:buChar char="•"/>
            </a:pPr>
            <a:r>
              <a:rPr kumimoji="1" lang="ja-JP" altLang="en-US" dirty="0"/>
              <a:t>クラウド </a:t>
            </a:r>
            <a:r>
              <a:rPr kumimoji="1" lang="en-US" altLang="ja-JP" dirty="0"/>
              <a:t>(AWS) </a:t>
            </a:r>
            <a:r>
              <a:rPr kumimoji="1" lang="ja-JP" altLang="en-US" dirty="0"/>
              <a:t>等の </a:t>
            </a:r>
            <a:r>
              <a:rPr kumimoji="1" lang="en-US" altLang="ja-JP" dirty="0"/>
              <a:t>VM </a:t>
            </a:r>
            <a:r>
              <a:rPr kumimoji="1" lang="ja-JP" altLang="en-US" dirty="0"/>
              <a:t>基盤でネットワーク側にファイアウォールがある場合は、</a:t>
            </a:r>
            <a:r>
              <a:rPr kumimoji="1" lang="en-US" altLang="ja-JP" dirty="0"/>
              <a:t>TCP 443 (https) </a:t>
            </a:r>
            <a:r>
              <a:rPr kumimoji="1" lang="ja-JP" altLang="en-US" dirty="0" err="1"/>
              <a:t>を開</a:t>
            </a:r>
            <a:r>
              <a:rPr kumimoji="1" lang="ja-JP" altLang="en-US" dirty="0"/>
              <a:t>放しているか。</a:t>
            </a:r>
            <a:endParaRPr kumimoji="1" lang="en-US" altLang="ja-JP" dirty="0"/>
          </a:p>
          <a:p>
            <a:pPr marL="285750" indent="-285750">
              <a:buFont typeface="Arial" panose="020B0604020202020204" pitchFamily="34" charset="0"/>
              <a:buChar char="•"/>
            </a:pPr>
            <a:r>
              <a:rPr kumimoji="1" lang="en-US" altLang="ja-JP" dirty="0"/>
              <a:t>OS </a:t>
            </a:r>
            <a:r>
              <a:rPr kumimoji="1" lang="ja-JP" altLang="en-US" dirty="0"/>
              <a:t>のファイアウォールを同様に開放しているか。</a:t>
            </a:r>
          </a:p>
        </p:txBody>
      </p:sp>
      <p:pic>
        <p:nvPicPr>
          <p:cNvPr id="9" name="図 8"/>
          <p:cNvPicPr>
            <a:picLocks noChangeAspect="1"/>
          </p:cNvPicPr>
          <p:nvPr/>
        </p:nvPicPr>
        <p:blipFill>
          <a:blip r:embed="rId3"/>
          <a:stretch>
            <a:fillRect/>
          </a:stretch>
        </p:blipFill>
        <p:spPr>
          <a:xfrm>
            <a:off x="10185521" y="5872041"/>
            <a:ext cx="1534477" cy="968617"/>
          </a:xfrm>
          <a:prstGeom prst="rect">
            <a:avLst/>
          </a:prstGeom>
        </p:spPr>
      </p:pic>
    </p:spTree>
    <p:extLst>
      <p:ext uri="{BB962C8B-B14F-4D97-AF65-F5344CB8AC3E}">
        <p14:creationId xmlns:p14="http://schemas.microsoft.com/office/powerpoint/2010/main" val="25948314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31</a:t>
            </a:fld>
            <a:endParaRPr kumimoji="1" lang="ja-JP" altLang="en-US" dirty="0"/>
          </a:p>
        </p:txBody>
      </p:sp>
      <p:sp>
        <p:nvSpPr>
          <p:cNvPr id="3" name="テキスト ボックス 2"/>
          <p:cNvSpPr txBox="1"/>
          <p:nvPr/>
        </p:nvSpPr>
        <p:spPr>
          <a:xfrm>
            <a:off x="275896" y="1273332"/>
            <a:ext cx="11603421" cy="2123658"/>
          </a:xfrm>
          <a:prstGeom prst="rect">
            <a:avLst/>
          </a:prstGeom>
          <a:solidFill>
            <a:schemeClr val="accent2">
              <a:lumMod val="60000"/>
              <a:lumOff val="40000"/>
            </a:schemeClr>
          </a:solidFill>
        </p:spPr>
        <p:txBody>
          <a:bodyPr wrap="square" rtlCol="0" anchor="ctr">
            <a:spAutoFit/>
          </a:bodyPr>
          <a:lstStyle/>
          <a:p>
            <a:pPr algn="ctr"/>
            <a:r>
              <a:rPr kumimoji="1" lang="en-US" altLang="ja-JP" sz="6600" dirty="0"/>
              <a:t>3B. </a:t>
            </a:r>
            <a:r>
              <a:rPr lang="en-US" altLang="ja-JP" sz="6600" dirty="0"/>
              <a:t>HTML5 </a:t>
            </a:r>
            <a:r>
              <a:rPr lang="ja-JP" altLang="en-US" sz="6600" dirty="0"/>
              <a:t>版 </a:t>
            </a:r>
            <a:r>
              <a:rPr lang="en-US" altLang="ja-JP" sz="6600" dirty="0"/>
              <a:t>Web </a:t>
            </a:r>
            <a:r>
              <a:rPr lang="ja-JP" altLang="en-US" sz="6600" dirty="0"/>
              <a:t>クライアント用</a:t>
            </a:r>
            <a:br>
              <a:rPr lang="en-US" altLang="ja-JP" sz="6600" dirty="0"/>
            </a:br>
            <a:r>
              <a:rPr lang="en-US" altLang="ja-JP" sz="6600" dirty="0"/>
              <a:t>Web </a:t>
            </a:r>
            <a:r>
              <a:rPr lang="ja-JP" altLang="en-US" sz="6600" dirty="0"/>
              <a:t>サーバーを構築しよう</a:t>
            </a:r>
          </a:p>
        </p:txBody>
      </p:sp>
      <p:pic>
        <p:nvPicPr>
          <p:cNvPr id="6" name="図 5"/>
          <p:cNvPicPr>
            <a:picLocks noChangeAspect="1"/>
          </p:cNvPicPr>
          <p:nvPr/>
        </p:nvPicPr>
        <p:blipFill>
          <a:blip r:embed="rId2"/>
          <a:stretch>
            <a:fillRect/>
          </a:stretch>
        </p:blipFill>
        <p:spPr>
          <a:xfrm>
            <a:off x="4888944" y="4245983"/>
            <a:ext cx="6990373" cy="1895168"/>
          </a:xfrm>
          <a:prstGeom prst="rect">
            <a:avLst/>
          </a:prstGeom>
          <a:ln w="28575">
            <a:solidFill>
              <a:schemeClr val="bg1">
                <a:lumMod val="75000"/>
              </a:schemeClr>
            </a:solidFill>
          </a:ln>
        </p:spPr>
      </p:pic>
      <p:sp>
        <p:nvSpPr>
          <p:cNvPr id="7" name="テキスト ボックス 6"/>
          <p:cNvSpPr txBox="1"/>
          <p:nvPr/>
        </p:nvSpPr>
        <p:spPr>
          <a:xfrm>
            <a:off x="539262" y="4386825"/>
            <a:ext cx="3845169" cy="1477328"/>
          </a:xfrm>
          <a:prstGeom prst="rect">
            <a:avLst/>
          </a:prstGeom>
          <a:solidFill>
            <a:srgbClr val="FFFFCC"/>
          </a:solidFill>
          <a:ln w="9525">
            <a:solidFill>
              <a:schemeClr val="tx1">
                <a:lumMod val="50000"/>
                <a:lumOff val="50000"/>
              </a:schemeClr>
            </a:solidFill>
          </a:ln>
        </p:spPr>
        <p:txBody>
          <a:bodyPr wrap="square" rtlCol="0">
            <a:spAutoFit/>
          </a:bodyPr>
          <a:lstStyle/>
          <a:p>
            <a:r>
              <a:rPr kumimoji="1" lang="ja-JP" altLang="en-US" dirty="0"/>
              <a:t>「スタンドアロン版」においては、</a:t>
            </a:r>
            <a:r>
              <a:rPr kumimoji="1" lang="en-US" altLang="ja-JP" dirty="0"/>
              <a:t>HTML5 </a:t>
            </a:r>
            <a:r>
              <a:rPr kumimoji="1" lang="ja-JP" altLang="en-US" dirty="0"/>
              <a:t>版 </a:t>
            </a:r>
            <a:r>
              <a:rPr kumimoji="1" lang="en-US" altLang="ja-JP" dirty="0"/>
              <a:t>Web </a:t>
            </a:r>
            <a:r>
              <a:rPr kumimoji="1" lang="ja-JP" altLang="en-US" dirty="0"/>
              <a:t>クライアント用 </a:t>
            </a:r>
            <a:r>
              <a:rPr kumimoji="1" lang="en-US" altLang="ja-JP" dirty="0"/>
              <a:t>Web </a:t>
            </a:r>
            <a:r>
              <a:rPr kumimoji="1" lang="ja-JP" altLang="en-US" dirty="0"/>
              <a:t>サーバーは、「中継ゲートウェイ」 </a:t>
            </a:r>
            <a:r>
              <a:rPr kumimoji="1" lang="en-US" altLang="ja-JP" dirty="0"/>
              <a:t>(</a:t>
            </a:r>
            <a:r>
              <a:rPr kumimoji="1" lang="ja-JP" altLang="en-US" dirty="0"/>
              <a:t>第 </a:t>
            </a:r>
            <a:r>
              <a:rPr kumimoji="1" lang="en-US" altLang="ja-JP" dirty="0"/>
              <a:t>3 </a:t>
            </a:r>
            <a:r>
              <a:rPr kumimoji="1" lang="ja-JP" altLang="en-US" dirty="0"/>
              <a:t>章でインストール</a:t>
            </a:r>
            <a:r>
              <a:rPr kumimoji="1" lang="en-US" altLang="ja-JP" dirty="0"/>
              <a:t>) </a:t>
            </a:r>
            <a:r>
              <a:rPr kumimoji="1" lang="ja-JP" altLang="en-US" dirty="0"/>
              <a:t>と同一のサーバーホスト上にインストールし、共存動作させる。</a:t>
            </a:r>
          </a:p>
        </p:txBody>
      </p:sp>
    </p:spTree>
    <p:extLst>
      <p:ext uri="{BB962C8B-B14F-4D97-AF65-F5344CB8AC3E}">
        <p14:creationId xmlns:p14="http://schemas.microsoft.com/office/powerpoint/2010/main" val="379189142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32</a:t>
            </a:fld>
            <a:endParaRPr kumimoji="1" lang="ja-JP" altLang="en-US" dirty="0"/>
          </a:p>
        </p:txBody>
      </p:sp>
      <p:sp>
        <p:nvSpPr>
          <p:cNvPr id="4" name="タイトル 3"/>
          <p:cNvSpPr>
            <a:spLocks noGrp="1"/>
          </p:cNvSpPr>
          <p:nvPr>
            <p:ph type="title"/>
          </p:nvPr>
        </p:nvSpPr>
        <p:spPr/>
        <p:txBody>
          <a:bodyPr>
            <a:noAutofit/>
          </a:bodyPr>
          <a:lstStyle/>
          <a:p>
            <a:r>
              <a:rPr lang="en-US" altLang="ja-JP" sz="3200" dirty="0"/>
              <a:t>3B-1. HTML5 </a:t>
            </a:r>
            <a:r>
              <a:rPr lang="ja-JP" altLang="en-US" sz="3200" dirty="0"/>
              <a:t>版 </a:t>
            </a:r>
            <a:r>
              <a:rPr lang="en-US" altLang="ja-JP" sz="3200" dirty="0"/>
              <a:t>Web </a:t>
            </a:r>
            <a:r>
              <a:rPr lang="ja-JP" altLang="en-US" sz="3200" dirty="0"/>
              <a:t>クライアント用 </a:t>
            </a:r>
            <a:r>
              <a:rPr lang="en-US" altLang="ja-JP" sz="3200" dirty="0"/>
              <a:t>Web </a:t>
            </a:r>
            <a:r>
              <a:rPr lang="ja-JP" altLang="en-US" sz="3200" dirty="0"/>
              <a:t>サーバーの概要</a:t>
            </a:r>
            <a:endParaRPr kumimoji="1" lang="ja-JP" altLang="en-US" sz="3200" dirty="0"/>
          </a:p>
        </p:txBody>
      </p:sp>
      <p:sp>
        <p:nvSpPr>
          <p:cNvPr id="6" name="コンテンツ プレースホルダー 5"/>
          <p:cNvSpPr>
            <a:spLocks noGrp="1"/>
          </p:cNvSpPr>
          <p:nvPr>
            <p:ph idx="1"/>
          </p:nvPr>
        </p:nvSpPr>
        <p:spPr>
          <a:xfrm>
            <a:off x="332741" y="965608"/>
            <a:ext cx="11545223" cy="2732542"/>
          </a:xfrm>
        </p:spPr>
        <p:txBody>
          <a:bodyPr>
            <a:normAutofit/>
          </a:bodyPr>
          <a:lstStyle/>
          <a:p>
            <a:r>
              <a:rPr lang="ja-JP" altLang="en-US" sz="2000" dirty="0"/>
              <a:t>「</a:t>
            </a:r>
            <a:r>
              <a:rPr lang="en-US" altLang="ja-JP" sz="2000" dirty="0"/>
              <a:t>HTML5 </a:t>
            </a:r>
            <a:r>
              <a:rPr lang="ja-JP" altLang="en-US" sz="2000" dirty="0"/>
              <a:t>版 </a:t>
            </a:r>
            <a:r>
              <a:rPr lang="en-US" altLang="ja-JP" sz="2000" dirty="0"/>
              <a:t>Web </a:t>
            </a:r>
            <a:r>
              <a:rPr lang="ja-JP" altLang="en-US" sz="2000" dirty="0"/>
              <a:t>クライアント」とは</a:t>
            </a:r>
            <a:endParaRPr lang="en-US" altLang="ja-JP" sz="2000" dirty="0"/>
          </a:p>
          <a:p>
            <a:pPr lvl="1"/>
            <a:r>
              <a:rPr lang="en-US" altLang="ja-JP" sz="1600" dirty="0"/>
              <a:t>HTML5 </a:t>
            </a:r>
            <a:r>
              <a:rPr lang="ja-JP" altLang="en-US" sz="1600" dirty="0"/>
              <a:t>版 </a:t>
            </a:r>
            <a:r>
              <a:rPr lang="en-US" altLang="ja-JP" sz="1600" dirty="0"/>
              <a:t>Web </a:t>
            </a:r>
            <a:r>
              <a:rPr lang="ja-JP" altLang="en-US" sz="1600" dirty="0"/>
              <a:t>クライアントを使用すると、</a:t>
            </a:r>
            <a:r>
              <a:rPr lang="en-US" altLang="ja-JP" sz="1600" dirty="0"/>
              <a:t>Web </a:t>
            </a:r>
            <a:r>
              <a:rPr lang="ja-JP" altLang="en-US" sz="1600" dirty="0"/>
              <a:t>ブラウザから職場の「シン・テレワークシステム サーバー」端末に接続し、</a:t>
            </a:r>
            <a:r>
              <a:rPr lang="en-US" altLang="ja-JP" sz="1600" dirty="0"/>
              <a:t>Windows </a:t>
            </a:r>
            <a:r>
              <a:rPr lang="ja-JP" altLang="en-US" sz="1600" dirty="0"/>
              <a:t>デスクトップにリモートログインできるようになる。</a:t>
            </a:r>
          </a:p>
          <a:p>
            <a:pPr lvl="1"/>
            <a:r>
              <a:rPr lang="ja-JP" altLang="en-US" sz="1600" dirty="0"/>
              <a:t>自宅の </a:t>
            </a:r>
            <a:r>
              <a:rPr lang="en-US" altLang="ja-JP" sz="1600" dirty="0"/>
              <a:t>Mac </a:t>
            </a:r>
            <a:r>
              <a:rPr lang="ja-JP" altLang="en-US" sz="1600" dirty="0"/>
              <a:t>や </a:t>
            </a:r>
            <a:r>
              <a:rPr lang="en-US" altLang="ja-JP" sz="1600" dirty="0" err="1"/>
              <a:t>ChromeBook</a:t>
            </a:r>
            <a:r>
              <a:rPr lang="en-US" altLang="ja-JP" sz="1600" dirty="0"/>
              <a:t> </a:t>
            </a:r>
            <a:r>
              <a:rPr lang="ja-JP" altLang="en-US" sz="1600" dirty="0"/>
              <a:t>などの端末から、職場の </a:t>
            </a:r>
            <a:r>
              <a:rPr lang="en-US" altLang="ja-JP" sz="1600" dirty="0"/>
              <a:t>Windows </a:t>
            </a:r>
            <a:r>
              <a:rPr lang="ja-JP" altLang="en-US" sz="1600" dirty="0"/>
              <a:t>を安全・快適に、全画面で操作できる。</a:t>
            </a:r>
            <a:endParaRPr lang="en-US" altLang="ja-JP" sz="1600" dirty="0"/>
          </a:p>
          <a:p>
            <a:pPr lvl="1"/>
            <a:r>
              <a:rPr lang="ja-JP" altLang="en-US" sz="1600" dirty="0"/>
              <a:t>詳細</a:t>
            </a:r>
            <a:r>
              <a:rPr lang="en-US" altLang="ja-JP" sz="1600" dirty="0"/>
              <a:t>:</a:t>
            </a:r>
          </a:p>
          <a:p>
            <a:pPr lvl="2"/>
            <a:r>
              <a:rPr lang="en-US" altLang="ja-JP" sz="1200" b="1" u="sng" dirty="0">
                <a:solidFill>
                  <a:srgbClr val="0000FF"/>
                </a:solidFill>
              </a:rPr>
              <a:t>https://telework.cyber.ipa.go.jp/news/20210805/</a:t>
            </a:r>
            <a:r>
              <a:rPr lang="en-US" altLang="ja-JP" sz="1200" dirty="0"/>
              <a:t> (</a:t>
            </a:r>
            <a:r>
              <a:rPr lang="ja-JP" altLang="en-US" sz="1200" dirty="0"/>
              <a:t>説明資料</a:t>
            </a:r>
            <a:r>
              <a:rPr lang="en-US" altLang="ja-JP" sz="1200" dirty="0"/>
              <a:t>)</a:t>
            </a:r>
          </a:p>
          <a:p>
            <a:pPr lvl="2"/>
            <a:r>
              <a:rPr lang="en-US" altLang="ja-JP" sz="1200" b="1" u="sng" dirty="0">
                <a:solidFill>
                  <a:srgbClr val="0000FF"/>
                </a:solidFill>
              </a:rPr>
              <a:t>https://webapp.telework.cyber.ipa.go.jp/</a:t>
            </a:r>
            <a:r>
              <a:rPr lang="en-US" altLang="ja-JP" sz="1200" dirty="0"/>
              <a:t> (</a:t>
            </a:r>
            <a:r>
              <a:rPr lang="ja-JP" altLang="en-US" sz="1200" dirty="0"/>
              <a:t>シン・テレワークシステム パブリック版の実証実験で一般に無償公開されている </a:t>
            </a:r>
            <a:r>
              <a:rPr lang="en-US" altLang="ja-JP" sz="1200" dirty="0"/>
              <a:t>HTML5 </a:t>
            </a:r>
            <a:r>
              <a:rPr lang="ja-JP" altLang="en-US" sz="1200" dirty="0"/>
              <a:t>版 </a:t>
            </a:r>
            <a:r>
              <a:rPr lang="en-US" altLang="ja-JP" sz="1200" dirty="0"/>
              <a:t>Web </a:t>
            </a:r>
            <a:r>
              <a:rPr lang="ja-JP" altLang="en-US" sz="1200" dirty="0"/>
              <a:t>クライアント</a:t>
            </a:r>
            <a:r>
              <a:rPr lang="en-US" altLang="ja-JP" sz="1200" dirty="0"/>
              <a:t>)</a:t>
            </a:r>
            <a:endParaRPr kumimoji="1" lang="ja-JP" altLang="en-US" sz="1600" dirty="0"/>
          </a:p>
        </p:txBody>
      </p:sp>
      <p:sp>
        <p:nvSpPr>
          <p:cNvPr id="7" name="コンテンツ プレースホルダー 5"/>
          <p:cNvSpPr txBox="1">
            <a:spLocks/>
          </p:cNvSpPr>
          <p:nvPr/>
        </p:nvSpPr>
        <p:spPr>
          <a:xfrm>
            <a:off x="254587" y="5265683"/>
            <a:ext cx="11545223" cy="158215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000" dirty="0"/>
              <a:t>「</a:t>
            </a:r>
            <a:r>
              <a:rPr lang="en-US" altLang="ja-JP" sz="2000" dirty="0"/>
              <a:t>HTML5 </a:t>
            </a:r>
            <a:r>
              <a:rPr lang="ja-JP" altLang="en-US" sz="2000" dirty="0"/>
              <a:t>版 </a:t>
            </a:r>
            <a:r>
              <a:rPr lang="en-US" altLang="ja-JP" sz="2000" dirty="0"/>
              <a:t>Web </a:t>
            </a:r>
            <a:r>
              <a:rPr lang="ja-JP" altLang="en-US" sz="2000" dirty="0"/>
              <a:t>クライアント用 </a:t>
            </a:r>
            <a:r>
              <a:rPr lang="en-US" altLang="ja-JP" sz="2000" dirty="0"/>
              <a:t>Web </a:t>
            </a:r>
            <a:r>
              <a:rPr lang="ja-JP" altLang="en-US" sz="2000" dirty="0"/>
              <a:t>サーバー」とは</a:t>
            </a:r>
            <a:endParaRPr lang="en-US" altLang="ja-JP" sz="2000" dirty="0"/>
          </a:p>
          <a:p>
            <a:pPr lvl="1"/>
            <a:r>
              <a:rPr lang="ja-JP" altLang="en-US" sz="1600" dirty="0"/>
              <a:t>上記の </a:t>
            </a:r>
            <a:r>
              <a:rPr lang="en-US" altLang="ja-JP" sz="1600" dirty="0"/>
              <a:t>HTML5 </a:t>
            </a:r>
            <a:r>
              <a:rPr lang="ja-JP" altLang="en-US" sz="1600" dirty="0"/>
              <a:t>版 </a:t>
            </a:r>
            <a:r>
              <a:rPr lang="en-US" altLang="ja-JP" sz="1600" dirty="0"/>
              <a:t>Web </a:t>
            </a:r>
            <a:r>
              <a:rPr lang="ja-JP" altLang="en-US" sz="1600" dirty="0"/>
              <a:t>クライアントをホストするための </a:t>
            </a:r>
            <a:r>
              <a:rPr lang="en-US" altLang="ja-JP" sz="1600" dirty="0"/>
              <a:t>Web </a:t>
            </a:r>
            <a:r>
              <a:rPr lang="ja-JP" altLang="en-US" sz="1600" dirty="0"/>
              <a:t>サーバーである。</a:t>
            </a:r>
            <a:endParaRPr lang="en-US" altLang="ja-JP" sz="1600" dirty="0"/>
          </a:p>
          <a:p>
            <a:pPr lvl="1"/>
            <a:r>
              <a:rPr lang="ja-JP" altLang="en-US" sz="1600" dirty="0"/>
              <a:t>「スタンドアロン版」においては、</a:t>
            </a:r>
            <a:r>
              <a:rPr lang="en-US" altLang="ja-JP" sz="1600" dirty="0"/>
              <a:t>HTML5 </a:t>
            </a:r>
            <a:r>
              <a:rPr lang="ja-JP" altLang="en-US" sz="1600" dirty="0"/>
              <a:t>版 </a:t>
            </a:r>
            <a:r>
              <a:rPr lang="en-US" altLang="ja-JP" sz="1600" dirty="0"/>
              <a:t>Web </a:t>
            </a:r>
            <a:r>
              <a:rPr lang="ja-JP" altLang="en-US" sz="1600" dirty="0"/>
              <a:t>クライアント用 </a:t>
            </a:r>
            <a:r>
              <a:rPr lang="en-US" altLang="ja-JP" sz="1600" dirty="0"/>
              <a:t>Web </a:t>
            </a:r>
            <a:r>
              <a:rPr lang="ja-JP" altLang="en-US" sz="1600" dirty="0"/>
              <a:t>サーバーは、「中継ゲートウェイ」 </a:t>
            </a:r>
            <a:r>
              <a:rPr lang="en-US" altLang="ja-JP" sz="1600" dirty="0"/>
              <a:t>(</a:t>
            </a:r>
            <a:r>
              <a:rPr lang="ja-JP" altLang="en-US" sz="1600" dirty="0"/>
              <a:t>第 </a:t>
            </a:r>
            <a:r>
              <a:rPr lang="en-US" altLang="ja-JP" sz="1600" dirty="0"/>
              <a:t>3 </a:t>
            </a:r>
            <a:r>
              <a:rPr lang="ja-JP" altLang="en-US" sz="1600" dirty="0"/>
              <a:t>章でインストール</a:t>
            </a:r>
            <a:r>
              <a:rPr lang="en-US" altLang="ja-JP" sz="1600" dirty="0"/>
              <a:t>) </a:t>
            </a:r>
            <a:r>
              <a:rPr lang="ja-JP" altLang="en-US" sz="1600" dirty="0"/>
              <a:t>と同一のサーバーホスト上にインストールし、共存動作させる。</a:t>
            </a:r>
          </a:p>
        </p:txBody>
      </p:sp>
      <p:pic>
        <p:nvPicPr>
          <p:cNvPr id="8" name="図 7"/>
          <p:cNvPicPr>
            <a:picLocks noChangeAspect="1"/>
          </p:cNvPicPr>
          <p:nvPr/>
        </p:nvPicPr>
        <p:blipFill>
          <a:blip r:embed="rId2"/>
          <a:stretch>
            <a:fillRect/>
          </a:stretch>
        </p:blipFill>
        <p:spPr>
          <a:xfrm>
            <a:off x="1327971" y="2903918"/>
            <a:ext cx="2486922" cy="1482524"/>
          </a:xfrm>
          <a:prstGeom prst="rect">
            <a:avLst/>
          </a:prstGeom>
        </p:spPr>
      </p:pic>
      <p:pic>
        <p:nvPicPr>
          <p:cNvPr id="9" name="図 8"/>
          <p:cNvPicPr>
            <a:picLocks noChangeAspect="1"/>
          </p:cNvPicPr>
          <p:nvPr/>
        </p:nvPicPr>
        <p:blipFill>
          <a:blip r:embed="rId3"/>
          <a:stretch>
            <a:fillRect/>
          </a:stretch>
        </p:blipFill>
        <p:spPr>
          <a:xfrm>
            <a:off x="5210031" y="2910362"/>
            <a:ext cx="6497416" cy="1474932"/>
          </a:xfrm>
          <a:prstGeom prst="rect">
            <a:avLst/>
          </a:prstGeom>
        </p:spPr>
      </p:pic>
      <p:sp>
        <p:nvSpPr>
          <p:cNvPr id="10" name="テキスト ボックス 9"/>
          <p:cNvSpPr txBox="1"/>
          <p:nvPr/>
        </p:nvSpPr>
        <p:spPr>
          <a:xfrm>
            <a:off x="1327971" y="4489242"/>
            <a:ext cx="2861075" cy="461665"/>
          </a:xfrm>
          <a:prstGeom prst="rect">
            <a:avLst/>
          </a:prstGeom>
          <a:solidFill>
            <a:srgbClr val="FFFFCC"/>
          </a:solidFill>
        </p:spPr>
        <p:txBody>
          <a:bodyPr wrap="square" rtlCol="0">
            <a:spAutoFit/>
          </a:bodyPr>
          <a:lstStyle/>
          <a:p>
            <a:r>
              <a:rPr kumimoji="1" lang="en-US" altLang="ja-JP" sz="1200" dirty="0"/>
              <a:t>Web </a:t>
            </a:r>
            <a:r>
              <a:rPr kumimoji="1" lang="ja-JP" altLang="en-US" sz="1200" dirty="0"/>
              <a:t>ブラウザ内に対象の </a:t>
            </a:r>
            <a:r>
              <a:rPr kumimoji="1" lang="en-US" altLang="ja-JP" sz="1200" dirty="0"/>
              <a:t>Windows </a:t>
            </a:r>
            <a:r>
              <a:rPr kumimoji="1" lang="ja-JP" altLang="en-US" sz="1200" dirty="0"/>
              <a:t>デスクトップが表示され、リモート操作できる。</a:t>
            </a:r>
          </a:p>
        </p:txBody>
      </p:sp>
      <p:sp>
        <p:nvSpPr>
          <p:cNvPr id="11" name="テキスト ボックス 10"/>
          <p:cNvSpPr txBox="1"/>
          <p:nvPr/>
        </p:nvSpPr>
        <p:spPr>
          <a:xfrm>
            <a:off x="5076825" y="4429660"/>
            <a:ext cx="6722985" cy="646331"/>
          </a:xfrm>
          <a:prstGeom prst="rect">
            <a:avLst/>
          </a:prstGeom>
          <a:solidFill>
            <a:srgbClr val="FFFFCC"/>
          </a:solidFill>
        </p:spPr>
        <p:txBody>
          <a:bodyPr wrap="square" rtlCol="0">
            <a:spAutoFit/>
          </a:bodyPr>
          <a:lstStyle/>
          <a:p>
            <a:r>
              <a:rPr kumimoji="1" lang="ja-JP" altLang="en-US" sz="1200" dirty="0"/>
              <a:t>「</a:t>
            </a:r>
            <a:r>
              <a:rPr kumimoji="1" lang="en-US" altLang="ja-JP" sz="1200" dirty="0"/>
              <a:t>HTML5 </a:t>
            </a:r>
            <a:r>
              <a:rPr kumimoji="1" lang="ja-JP" altLang="en-US" sz="1200" dirty="0"/>
              <a:t>版 </a:t>
            </a:r>
            <a:r>
              <a:rPr kumimoji="1" lang="en-US" altLang="ja-JP" sz="1200" dirty="0"/>
              <a:t>Web </a:t>
            </a:r>
            <a:r>
              <a:rPr kumimoji="1" lang="ja-JP" altLang="en-US" sz="1200" dirty="0"/>
              <a:t>クライアント」は、</a:t>
            </a:r>
            <a:r>
              <a:rPr kumimoji="1" lang="en-US" altLang="ja-JP" sz="1200" dirty="0"/>
              <a:t>Web </a:t>
            </a:r>
            <a:r>
              <a:rPr kumimoji="1" lang="ja-JP" altLang="en-US" sz="1200" dirty="0"/>
              <a:t>ブラウザがあれば利用できる。開発においては、日本語キーボードと英語キーボードの </a:t>
            </a:r>
            <a:r>
              <a:rPr kumimoji="1" lang="en-US" altLang="ja-JP" sz="1200" dirty="0"/>
              <a:t>Windows, Mac, Chromebook </a:t>
            </a:r>
            <a:r>
              <a:rPr kumimoji="1" lang="ja-JP" altLang="en-US" sz="1200" dirty="0"/>
              <a:t>をすべて揃え、様々なケースで実用的に利用できるように工夫を施したのである。</a:t>
            </a:r>
          </a:p>
        </p:txBody>
      </p:sp>
    </p:spTree>
    <p:extLst>
      <p:ext uri="{BB962C8B-B14F-4D97-AF65-F5344CB8AC3E}">
        <p14:creationId xmlns:p14="http://schemas.microsoft.com/office/powerpoint/2010/main" val="3506828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4"/>
            <a:ext cx="11545223" cy="598134"/>
          </a:xfrm>
        </p:spPr>
        <p:txBody>
          <a:bodyPr>
            <a:normAutofit fontScale="77500" lnSpcReduction="20000"/>
          </a:bodyPr>
          <a:lstStyle/>
          <a:p>
            <a:r>
              <a:rPr lang="ja-JP" altLang="en-US" dirty="0"/>
              <a:t>「</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サーバー」は、第 </a:t>
            </a:r>
            <a:r>
              <a:rPr lang="en-US" altLang="ja-JP" dirty="0"/>
              <a:t>3 </a:t>
            </a:r>
            <a:r>
              <a:rPr lang="ja-JP" altLang="en-US" dirty="0"/>
              <a:t>章で構築した「中継ゲートウェイ」プロセスが稼働しているホストと同一のホスト上で、以下のようにインストールする。</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33</a:t>
            </a:fld>
            <a:endParaRPr kumimoji="1" lang="ja-JP" altLang="en-US" dirty="0"/>
          </a:p>
        </p:txBody>
      </p:sp>
      <p:sp>
        <p:nvSpPr>
          <p:cNvPr id="4" name="タイトル 3"/>
          <p:cNvSpPr>
            <a:spLocks noGrp="1"/>
          </p:cNvSpPr>
          <p:nvPr>
            <p:ph type="title"/>
          </p:nvPr>
        </p:nvSpPr>
        <p:spPr/>
        <p:txBody>
          <a:bodyPr>
            <a:noAutofit/>
          </a:bodyPr>
          <a:lstStyle/>
          <a:p>
            <a:r>
              <a:rPr lang="en-US" altLang="ja-JP" sz="2400" dirty="0"/>
              <a:t>3B-2. </a:t>
            </a:r>
            <a:r>
              <a:rPr lang="ja-JP" altLang="en-US" sz="2400" dirty="0"/>
              <a:t>「</a:t>
            </a:r>
            <a:r>
              <a:rPr lang="en-US" altLang="ja-JP" sz="2400" dirty="0"/>
              <a:t>HTML5 </a:t>
            </a:r>
            <a:r>
              <a:rPr lang="ja-JP" altLang="en-US" sz="2400" dirty="0"/>
              <a:t>版 </a:t>
            </a:r>
            <a:r>
              <a:rPr lang="en-US" altLang="ja-JP" sz="2400" dirty="0"/>
              <a:t>Web </a:t>
            </a:r>
            <a:r>
              <a:rPr lang="ja-JP" altLang="en-US" sz="2400" dirty="0"/>
              <a:t>クライアント用 </a:t>
            </a:r>
            <a:r>
              <a:rPr lang="en-US" altLang="ja-JP" sz="2400" dirty="0"/>
              <a:t>Web </a:t>
            </a:r>
            <a:r>
              <a:rPr lang="ja-JP" altLang="en-US" sz="2400" dirty="0"/>
              <a:t>サーバー」に必要な </a:t>
            </a:r>
            <a:r>
              <a:rPr lang="en-US" altLang="ja-JP" sz="2400" dirty="0"/>
              <a:t>.NET SDK </a:t>
            </a:r>
            <a:r>
              <a:rPr lang="ja-JP" altLang="en-US" sz="2400" dirty="0"/>
              <a:t>のインストール </a:t>
            </a:r>
            <a:r>
              <a:rPr lang="en-US" altLang="ja-JP" sz="2400" dirty="0"/>
              <a:t>(</a:t>
            </a:r>
            <a:r>
              <a:rPr lang="ja-JP" altLang="en-US" sz="2400" dirty="0"/>
              <a:t>準備</a:t>
            </a:r>
            <a:r>
              <a:rPr lang="en-US" altLang="ja-JP" sz="2400" dirty="0"/>
              <a:t>)</a:t>
            </a:r>
            <a:endParaRPr kumimoji="1" lang="ja-JP" altLang="en-US" sz="2400" dirty="0"/>
          </a:p>
        </p:txBody>
      </p:sp>
      <p:sp>
        <p:nvSpPr>
          <p:cNvPr id="5" name="テキスト ボックス 4"/>
          <p:cNvSpPr txBox="1"/>
          <p:nvPr/>
        </p:nvSpPr>
        <p:spPr>
          <a:xfrm>
            <a:off x="277562" y="1825040"/>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a:t>1</a:t>
            </a:r>
            <a:r>
              <a:rPr lang="en-US" altLang="ja-JP" dirty="0"/>
              <a:t>. .NET SDK 6.0.106 </a:t>
            </a:r>
            <a:r>
              <a:rPr lang="ja-JP" altLang="en-US" dirty="0"/>
              <a:t>のインストールを行なう。</a:t>
            </a:r>
            <a:endParaRPr lang="en-US" altLang="ja-JP" dirty="0"/>
          </a:p>
        </p:txBody>
      </p:sp>
      <p:sp>
        <p:nvSpPr>
          <p:cNvPr id="6" name="テキスト ボックス 5"/>
          <p:cNvSpPr txBox="1"/>
          <p:nvPr/>
        </p:nvSpPr>
        <p:spPr>
          <a:xfrm>
            <a:off x="277562" y="3145823"/>
            <a:ext cx="11664818" cy="830997"/>
          </a:xfrm>
          <a:prstGeom prst="rect">
            <a:avLst/>
          </a:prstGeom>
          <a:solidFill>
            <a:schemeClr val="tx1"/>
          </a:solidFill>
        </p:spPr>
        <p:txBody>
          <a:bodyPr wrap="square" rtlCol="0">
            <a:spAutoFit/>
          </a:bodyPr>
          <a:lstStyle/>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bash -c "bash -x &lt;(curl --insecure --</a:t>
            </a:r>
            <a:r>
              <a:rPr lang="en-US" altLang="ja-JP" sz="1200" dirty="0" err="1">
                <a:solidFill>
                  <a:schemeClr val="bg1"/>
                </a:solidFill>
                <a:latin typeface="Consolas" panose="020B0609020204030204" pitchFamily="49" charset="0"/>
              </a:rPr>
              <a:t>pinnedpubkey</a:t>
            </a:r>
            <a:r>
              <a:rPr lang="en-US" altLang="ja-JP" sz="1200" dirty="0">
                <a:solidFill>
                  <a:schemeClr val="bg1"/>
                </a:solidFill>
                <a:latin typeface="Consolas" panose="020B0609020204030204" pitchFamily="49" charset="0"/>
              </a:rPr>
              <a:t> sha256//lvnOVgA0u06WySztudkn+urQda/zFBRd65A5wCmcBpQ= \</a:t>
            </a:r>
          </a:p>
          <a:p>
            <a:r>
              <a:rPr lang="en-US" altLang="ja-JP" sz="1200" dirty="0">
                <a:solidFill>
                  <a:schemeClr val="bg1"/>
                </a:solidFill>
                <a:latin typeface="Consolas" panose="020B0609020204030204" pitchFamily="49" charset="0"/>
              </a:rPr>
              <a:t>  --raw https://static.lts.dn.ipantt.net/d/210111_002_microsoft_dotnet_sdk_12255/220624_install_dotnet_6.0.106.sh)"</a:t>
            </a:r>
          </a:p>
          <a:p>
            <a:endParaRPr lang="en-US" altLang="ja-JP" sz="1200" dirty="0">
              <a:solidFill>
                <a:schemeClr val="bg1"/>
              </a:solidFill>
              <a:latin typeface="Consolas" panose="020B0609020204030204" pitchFamily="49" charset="0"/>
            </a:endParaRPr>
          </a:p>
        </p:txBody>
      </p:sp>
      <p:sp>
        <p:nvSpPr>
          <p:cNvPr id="7" name="テキスト ボックス 6"/>
          <p:cNvSpPr txBox="1"/>
          <p:nvPr/>
        </p:nvSpPr>
        <p:spPr>
          <a:xfrm>
            <a:off x="387921" y="2379641"/>
            <a:ext cx="11055695" cy="369332"/>
          </a:xfrm>
          <a:prstGeom prst="rect">
            <a:avLst/>
          </a:prstGeom>
          <a:noFill/>
        </p:spPr>
        <p:txBody>
          <a:bodyPr wrap="square" rtlCol="0">
            <a:spAutoFit/>
          </a:bodyPr>
          <a:lstStyle/>
          <a:p>
            <a:r>
              <a:rPr kumimoji="1" lang="ja-JP" altLang="en-US" dirty="0"/>
              <a:t>以下の黒枠内のコマンド </a:t>
            </a:r>
            <a:r>
              <a:rPr kumimoji="1" lang="en-US" altLang="ja-JP" dirty="0"/>
              <a:t>(2 </a:t>
            </a:r>
            <a:r>
              <a:rPr kumimoji="1" lang="ja-JP" altLang="en-US" dirty="0"/>
              <a:t>行</a:t>
            </a:r>
            <a:r>
              <a:rPr kumimoji="1" lang="en-US" altLang="ja-JP" dirty="0"/>
              <a:t>) </a:t>
            </a:r>
            <a:r>
              <a:rPr kumimoji="1" lang="ja-JP" altLang="en-US" dirty="0"/>
              <a:t>を、そのままコピー </a:t>
            </a:r>
            <a:r>
              <a:rPr kumimoji="1" lang="en-US" altLang="ja-JP" dirty="0"/>
              <a:t>&amp; </a:t>
            </a:r>
            <a:r>
              <a:rPr kumimoji="1" lang="ja-JP" altLang="en-US" dirty="0"/>
              <a:t>ペーストして、</a:t>
            </a:r>
            <a:r>
              <a:rPr kumimoji="1" lang="en-US" altLang="ja-JP" dirty="0"/>
              <a:t>SSH </a:t>
            </a:r>
            <a:r>
              <a:rPr kumimoji="1" lang="ja-JP" altLang="en-US" dirty="0"/>
              <a:t>のコンソールに貼り付ける。</a:t>
            </a:r>
          </a:p>
        </p:txBody>
      </p:sp>
      <p:sp>
        <p:nvSpPr>
          <p:cNvPr id="8" name="テキスト ボックス 7"/>
          <p:cNvSpPr txBox="1"/>
          <p:nvPr/>
        </p:nvSpPr>
        <p:spPr>
          <a:xfrm>
            <a:off x="387921" y="4325025"/>
            <a:ext cx="11055695" cy="2031325"/>
          </a:xfrm>
          <a:prstGeom prst="rect">
            <a:avLst/>
          </a:prstGeom>
          <a:noFill/>
        </p:spPr>
        <p:txBody>
          <a:bodyPr wrap="square" rtlCol="0">
            <a:spAutoFit/>
          </a:bodyPr>
          <a:lstStyle/>
          <a:p>
            <a:r>
              <a:rPr kumimoji="1" lang="ja-JP" altLang="en-US" dirty="0"/>
              <a:t>自動的にバイナリファイルがダウンロードされ、インストールが実行される。</a:t>
            </a:r>
          </a:p>
          <a:p>
            <a:endParaRPr lang="ja-JP" altLang="en-US" dirty="0"/>
          </a:p>
          <a:p>
            <a:r>
              <a:rPr kumimoji="1" lang="ja-JP" altLang="en-US" dirty="0"/>
              <a:t>最後に</a:t>
            </a:r>
          </a:p>
          <a:p>
            <a:endParaRPr lang="ja-JP" altLang="en-US" dirty="0"/>
          </a:p>
          <a:p>
            <a:r>
              <a:rPr lang="en-US" altLang="ja-JP" b="1" dirty="0"/>
              <a:t>“Install .NET OK !!”</a:t>
            </a:r>
            <a:endParaRPr lang="ja-JP" altLang="en-US" b="1" dirty="0"/>
          </a:p>
          <a:p>
            <a:endParaRPr kumimoji="1" lang="ja-JP" altLang="en-US" dirty="0"/>
          </a:p>
          <a:p>
            <a:r>
              <a:rPr kumimoji="1" lang="ja-JP" altLang="en-US" dirty="0"/>
              <a:t>と表示されれば、完了である。</a:t>
            </a:r>
          </a:p>
        </p:txBody>
      </p:sp>
    </p:spTree>
    <p:extLst>
      <p:ext uri="{BB962C8B-B14F-4D97-AF65-F5344CB8AC3E}">
        <p14:creationId xmlns:p14="http://schemas.microsoft.com/office/powerpoint/2010/main" val="258170227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34</a:t>
            </a:fld>
            <a:endParaRPr kumimoji="1" lang="ja-JP" altLang="en-US" dirty="0"/>
          </a:p>
        </p:txBody>
      </p:sp>
      <p:sp>
        <p:nvSpPr>
          <p:cNvPr id="7" name="テキスト ボックス 6"/>
          <p:cNvSpPr txBox="1"/>
          <p:nvPr/>
        </p:nvSpPr>
        <p:spPr>
          <a:xfrm>
            <a:off x="222382" y="867799"/>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a:t>22</a:t>
            </a:r>
            <a:r>
              <a:rPr lang="en-US" altLang="ja-JP" dirty="0"/>
              <a:t>. .NET SDK </a:t>
            </a:r>
            <a:r>
              <a:rPr lang="ja-JP" altLang="en-US" dirty="0"/>
              <a:t>のインストールが正常に完了していることを確認する。</a:t>
            </a:r>
            <a:endParaRPr lang="en-US" altLang="ja-JP" dirty="0"/>
          </a:p>
        </p:txBody>
      </p:sp>
      <p:sp>
        <p:nvSpPr>
          <p:cNvPr id="8" name="テキスト ボックス 7"/>
          <p:cNvSpPr txBox="1"/>
          <p:nvPr/>
        </p:nvSpPr>
        <p:spPr>
          <a:xfrm>
            <a:off x="222382" y="1545408"/>
            <a:ext cx="11664818"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dotnet</a:t>
            </a:r>
            <a:r>
              <a:rPr lang="en-US" altLang="ja-JP" dirty="0">
                <a:solidFill>
                  <a:schemeClr val="bg1"/>
                </a:solidFill>
                <a:latin typeface="Consolas" panose="020B0609020204030204" pitchFamily="49" charset="0"/>
              </a:rPr>
              <a:t> --info</a:t>
            </a:r>
            <a:endParaRPr kumimoji="1" lang="ja-JP" altLang="en-US" dirty="0">
              <a:solidFill>
                <a:schemeClr val="bg1"/>
              </a:solidFill>
              <a:latin typeface="Consolas" panose="020B0609020204030204" pitchFamily="49" charset="0"/>
            </a:endParaRPr>
          </a:p>
        </p:txBody>
      </p:sp>
      <p:sp>
        <p:nvSpPr>
          <p:cNvPr id="9" name="テキスト ボックス 8"/>
          <p:cNvSpPr txBox="1"/>
          <p:nvPr/>
        </p:nvSpPr>
        <p:spPr>
          <a:xfrm>
            <a:off x="222381" y="1203663"/>
            <a:ext cx="8101811" cy="369332"/>
          </a:xfrm>
          <a:prstGeom prst="rect">
            <a:avLst/>
          </a:prstGeom>
          <a:noFill/>
        </p:spPr>
        <p:txBody>
          <a:bodyPr wrap="square" rtlCol="0">
            <a:spAutoFit/>
          </a:bodyPr>
          <a:lstStyle/>
          <a:p>
            <a:r>
              <a:rPr kumimoji="1" lang="ja-JP" altLang="en-US" dirty="0"/>
              <a:t>以下のコマンドを実行する。</a:t>
            </a:r>
          </a:p>
        </p:txBody>
      </p:sp>
      <p:sp>
        <p:nvSpPr>
          <p:cNvPr id="10" name="テキスト ボックス 9"/>
          <p:cNvSpPr txBox="1"/>
          <p:nvPr/>
        </p:nvSpPr>
        <p:spPr>
          <a:xfrm>
            <a:off x="222381" y="1920621"/>
            <a:ext cx="8101811" cy="369332"/>
          </a:xfrm>
          <a:prstGeom prst="rect">
            <a:avLst/>
          </a:prstGeom>
          <a:noFill/>
        </p:spPr>
        <p:txBody>
          <a:bodyPr wrap="square" rtlCol="0">
            <a:spAutoFit/>
          </a:bodyPr>
          <a:lstStyle/>
          <a:p>
            <a:r>
              <a:rPr kumimoji="1" lang="ja-JP" altLang="en-US" dirty="0"/>
              <a:t>以下のように表示されれば </a:t>
            </a:r>
            <a:r>
              <a:rPr kumimoji="1" lang="en-US" altLang="ja-JP" dirty="0"/>
              <a:t>OK </a:t>
            </a:r>
            <a:r>
              <a:rPr kumimoji="1" lang="ja-JP" altLang="en-US" dirty="0"/>
              <a:t>である。</a:t>
            </a:r>
          </a:p>
        </p:txBody>
      </p:sp>
      <p:sp>
        <p:nvSpPr>
          <p:cNvPr id="11" name="テキスト ボックス 10"/>
          <p:cNvSpPr txBox="1"/>
          <p:nvPr/>
        </p:nvSpPr>
        <p:spPr>
          <a:xfrm>
            <a:off x="914400" y="2262366"/>
            <a:ext cx="10972800" cy="1754326"/>
          </a:xfrm>
          <a:prstGeom prst="rect">
            <a:avLst/>
          </a:prstGeom>
          <a:solidFill>
            <a:schemeClr val="accent5">
              <a:lumMod val="75000"/>
            </a:schemeClr>
          </a:solidFill>
        </p:spPr>
        <p:txBody>
          <a:bodyPr wrap="square" rtlCol="0">
            <a:spAutoFit/>
          </a:bodyPr>
          <a:lstStyle/>
          <a:p>
            <a:r>
              <a:rPr lang="en-US" altLang="ja-JP" sz="1200" dirty="0">
                <a:solidFill>
                  <a:schemeClr val="bg1"/>
                </a:solidFill>
                <a:latin typeface="Consolas" panose="020B0609020204030204" pitchFamily="49" charset="0"/>
              </a:rPr>
              <a:t>.NET SDK (reflecting any </a:t>
            </a:r>
            <a:r>
              <a:rPr lang="en-US" altLang="ja-JP" sz="1200" dirty="0" err="1">
                <a:solidFill>
                  <a:schemeClr val="bg1"/>
                </a:solidFill>
                <a:latin typeface="Consolas" panose="020B0609020204030204" pitchFamily="49" charset="0"/>
              </a:rPr>
              <a:t>global.json</a:t>
            </a:r>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 Version:   6.0.106</a:t>
            </a:r>
          </a:p>
          <a:p>
            <a:r>
              <a:rPr lang="en-US" altLang="ja-JP" sz="1200" dirty="0">
                <a:solidFill>
                  <a:schemeClr val="bg1"/>
                </a:solidFill>
                <a:latin typeface="Consolas" panose="020B0609020204030204" pitchFamily="49" charset="0"/>
              </a:rPr>
              <a:t> Commit:    </a:t>
            </a:r>
            <a:r>
              <a:rPr lang="ja-JP" altLang="en-US" sz="1200" dirty="0">
                <a:solidFill>
                  <a:schemeClr val="bg1"/>
                </a:solidFill>
                <a:latin typeface="Consolas" panose="020B0609020204030204" pitchFamily="49" charset="0"/>
              </a:rPr>
              <a:t>★★★</a:t>
            </a:r>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a:t>
            </a:r>
            <a:r>
              <a:rPr lang="ja-JP" altLang="en-US" sz="1200" dirty="0">
                <a:solidFill>
                  <a:schemeClr val="bg1"/>
                </a:solidFill>
                <a:latin typeface="Consolas" panose="020B0609020204030204" pitchFamily="49" charset="0"/>
              </a:rPr>
              <a:t>略</a:t>
            </a:r>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.NET SDKs installed:</a:t>
            </a:r>
          </a:p>
          <a:p>
            <a:r>
              <a:rPr lang="en-US" altLang="ja-JP" sz="1200" dirty="0">
                <a:solidFill>
                  <a:schemeClr val="bg1"/>
                </a:solidFill>
                <a:latin typeface="Consolas" panose="020B0609020204030204" pitchFamily="49" charset="0"/>
              </a:rPr>
              <a:t>  6.0.106 [/</a:t>
            </a:r>
            <a:r>
              <a:rPr lang="en-US" altLang="ja-JP" sz="1200" dirty="0" err="1">
                <a:solidFill>
                  <a:schemeClr val="bg1"/>
                </a:solidFill>
                <a:latin typeface="Consolas" panose="020B0609020204030204" pitchFamily="49" charset="0"/>
              </a:rPr>
              <a:t>usr</a:t>
            </a:r>
            <a:r>
              <a:rPr lang="en-US" altLang="ja-JP" sz="1200" dirty="0">
                <a:solidFill>
                  <a:schemeClr val="bg1"/>
                </a:solidFill>
                <a:latin typeface="Consolas" panose="020B0609020204030204" pitchFamily="49" charset="0"/>
              </a:rPr>
              <a:t>/share/dotnet/</a:t>
            </a:r>
            <a:r>
              <a:rPr lang="en-US" altLang="ja-JP" sz="1200" dirty="0" err="1">
                <a:solidFill>
                  <a:schemeClr val="bg1"/>
                </a:solidFill>
                <a:latin typeface="Consolas" panose="020B0609020204030204" pitchFamily="49" charset="0"/>
              </a:rPr>
              <a:t>sdk</a:t>
            </a:r>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.NET runtimes installed:</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Microsoft.AspNetCore.App</a:t>
            </a:r>
            <a:r>
              <a:rPr lang="en-US" altLang="ja-JP" sz="1200" dirty="0">
                <a:solidFill>
                  <a:schemeClr val="bg1"/>
                </a:solidFill>
                <a:latin typeface="Consolas" panose="020B0609020204030204" pitchFamily="49" charset="0"/>
              </a:rPr>
              <a:t> </a:t>
            </a:r>
            <a:r>
              <a:rPr lang="ja-JP" altLang="en-US" sz="1200" dirty="0">
                <a:solidFill>
                  <a:schemeClr val="bg1"/>
                </a:solidFill>
                <a:latin typeface="Consolas" panose="020B0609020204030204" pitchFamily="49" charset="0"/>
              </a:rPr>
              <a:t>★</a:t>
            </a:r>
            <a:r>
              <a:rPr lang="en-US" altLang="ja-JP" sz="1200" dirty="0">
                <a:solidFill>
                  <a:schemeClr val="bg1"/>
                </a:solidFill>
                <a:latin typeface="Consolas" panose="020B0609020204030204" pitchFamily="49" charset="0"/>
              </a:rPr>
              <a:t>.</a:t>
            </a:r>
            <a:r>
              <a:rPr lang="ja-JP" altLang="en-US" sz="1200" dirty="0">
                <a:solidFill>
                  <a:schemeClr val="bg1"/>
                </a:solidFill>
                <a:latin typeface="Consolas" panose="020B0609020204030204" pitchFamily="49" charset="0"/>
              </a:rPr>
              <a:t>★</a:t>
            </a:r>
            <a:r>
              <a:rPr lang="en-US" altLang="ja-JP" sz="1200" dirty="0">
                <a:solidFill>
                  <a:schemeClr val="bg1"/>
                </a:solidFill>
                <a:latin typeface="Consolas" panose="020B0609020204030204" pitchFamily="49" charset="0"/>
              </a:rPr>
              <a:t>.</a:t>
            </a:r>
            <a:r>
              <a:rPr lang="ja-JP" altLang="en-US" sz="1200" dirty="0">
                <a:solidFill>
                  <a:schemeClr val="bg1"/>
                </a:solidFill>
                <a:latin typeface="Consolas" panose="020B0609020204030204" pitchFamily="49" charset="0"/>
              </a:rPr>
              <a:t>★</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usr</a:t>
            </a:r>
            <a:r>
              <a:rPr lang="en-US" altLang="ja-JP" sz="1200" dirty="0">
                <a:solidFill>
                  <a:schemeClr val="bg1"/>
                </a:solidFill>
                <a:latin typeface="Consolas" panose="020B0609020204030204" pitchFamily="49" charset="0"/>
              </a:rPr>
              <a:t>/share/</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/shared/</a:t>
            </a:r>
            <a:r>
              <a:rPr lang="en-US" altLang="ja-JP" sz="1200" dirty="0" err="1">
                <a:solidFill>
                  <a:schemeClr val="bg1"/>
                </a:solidFill>
                <a:latin typeface="Consolas" panose="020B0609020204030204" pitchFamily="49" charset="0"/>
              </a:rPr>
              <a:t>Microsoft.AspNetCore.App</a:t>
            </a:r>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Microsoft.NETCore.App</a:t>
            </a:r>
            <a:r>
              <a:rPr lang="en-US" altLang="ja-JP" sz="1200" dirty="0">
                <a:solidFill>
                  <a:schemeClr val="bg1"/>
                </a:solidFill>
                <a:latin typeface="Consolas" panose="020B0609020204030204" pitchFamily="49" charset="0"/>
              </a:rPr>
              <a:t> </a:t>
            </a:r>
            <a:r>
              <a:rPr lang="ja-JP" altLang="en-US" sz="1200" dirty="0">
                <a:solidFill>
                  <a:schemeClr val="bg1"/>
                </a:solidFill>
                <a:latin typeface="Consolas" panose="020B0609020204030204" pitchFamily="49" charset="0"/>
              </a:rPr>
              <a:t>★</a:t>
            </a:r>
            <a:r>
              <a:rPr lang="en-US" altLang="ja-JP" sz="1200" dirty="0">
                <a:solidFill>
                  <a:schemeClr val="bg1"/>
                </a:solidFill>
                <a:latin typeface="Consolas" panose="020B0609020204030204" pitchFamily="49" charset="0"/>
              </a:rPr>
              <a:t>.</a:t>
            </a:r>
            <a:r>
              <a:rPr lang="ja-JP" altLang="en-US" sz="1200" dirty="0">
                <a:solidFill>
                  <a:schemeClr val="bg1"/>
                </a:solidFill>
                <a:latin typeface="Consolas" panose="020B0609020204030204" pitchFamily="49" charset="0"/>
              </a:rPr>
              <a:t>★</a:t>
            </a:r>
            <a:r>
              <a:rPr lang="en-US" altLang="ja-JP" sz="1200" dirty="0">
                <a:solidFill>
                  <a:schemeClr val="bg1"/>
                </a:solidFill>
                <a:latin typeface="Consolas" panose="020B0609020204030204" pitchFamily="49" charset="0"/>
              </a:rPr>
              <a:t>.</a:t>
            </a:r>
            <a:r>
              <a:rPr lang="ja-JP" altLang="en-US" sz="1200" dirty="0">
                <a:solidFill>
                  <a:schemeClr val="bg1"/>
                </a:solidFill>
                <a:latin typeface="Consolas" panose="020B0609020204030204" pitchFamily="49" charset="0"/>
              </a:rPr>
              <a:t>★</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usr</a:t>
            </a:r>
            <a:r>
              <a:rPr lang="en-US" altLang="ja-JP" sz="1200" dirty="0">
                <a:solidFill>
                  <a:schemeClr val="bg1"/>
                </a:solidFill>
                <a:latin typeface="Consolas" panose="020B0609020204030204" pitchFamily="49" charset="0"/>
              </a:rPr>
              <a:t>/share/</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/shared/</a:t>
            </a:r>
            <a:r>
              <a:rPr lang="en-US" altLang="ja-JP" sz="1200" dirty="0" err="1">
                <a:solidFill>
                  <a:schemeClr val="bg1"/>
                </a:solidFill>
                <a:latin typeface="Consolas" panose="020B0609020204030204" pitchFamily="49" charset="0"/>
              </a:rPr>
              <a:t>Microsoft.NETCore.App</a:t>
            </a:r>
            <a:r>
              <a:rPr lang="en-US" altLang="ja-JP" sz="1200" dirty="0">
                <a:solidFill>
                  <a:schemeClr val="bg1"/>
                </a:solidFill>
                <a:latin typeface="Consolas" panose="020B0609020204030204" pitchFamily="49" charset="0"/>
              </a:rPr>
              <a:t>]</a:t>
            </a:r>
          </a:p>
        </p:txBody>
      </p:sp>
    </p:spTree>
    <p:extLst>
      <p:ext uri="{BB962C8B-B14F-4D97-AF65-F5344CB8AC3E}">
        <p14:creationId xmlns:p14="http://schemas.microsoft.com/office/powerpoint/2010/main" val="10916641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9"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97388" y="4628650"/>
            <a:ext cx="1837648" cy="14929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11" name="テキスト ボックス 210"/>
          <p:cNvSpPr txBox="1"/>
          <p:nvPr/>
        </p:nvSpPr>
        <p:spPr>
          <a:xfrm>
            <a:off x="484465" y="3250875"/>
            <a:ext cx="4534172" cy="1384995"/>
          </a:xfrm>
          <a:prstGeom prst="rect">
            <a:avLst/>
          </a:prstGeom>
          <a:solidFill>
            <a:schemeClr val="accent4">
              <a:lumMod val="20000"/>
              <a:lumOff val="80000"/>
            </a:schemeClr>
          </a:solidFill>
        </p:spPr>
        <p:txBody>
          <a:bodyPr wrap="square" rtlCol="0">
            <a:spAutoFit/>
          </a:bodyPr>
          <a:lstStyle/>
          <a:p>
            <a:pPr marL="285750" indent="-285750">
              <a:buFont typeface="Arial" panose="020B0604020202020204" pitchFamily="34" charset="0"/>
              <a:buChar char="•"/>
            </a:pPr>
            <a:r>
              <a:rPr kumimoji="1" lang="ja-JP" altLang="en-US" sz="1050" dirty="0"/>
              <a:t>「</a:t>
            </a:r>
            <a:r>
              <a:rPr lang="en-US" altLang="ja-JP" sz="1050" dirty="0"/>
              <a:t>HTML5 </a:t>
            </a:r>
            <a:r>
              <a:rPr lang="ja-JP" altLang="en-US" sz="1050" dirty="0"/>
              <a:t>版 </a:t>
            </a:r>
            <a:r>
              <a:rPr lang="en-US" altLang="ja-JP" sz="1050" dirty="0"/>
              <a:t>Web </a:t>
            </a:r>
            <a:r>
              <a:rPr lang="ja-JP" altLang="en-US" sz="1050" dirty="0"/>
              <a:t>クライアント用 </a:t>
            </a:r>
            <a:r>
              <a:rPr lang="en-US" altLang="ja-JP" sz="1050" dirty="0"/>
              <a:t>Web </a:t>
            </a:r>
            <a:r>
              <a:rPr lang="ja-JP" altLang="en-US" sz="1050" dirty="0"/>
              <a:t>サーバー」プロセスは、最初にユーザーの </a:t>
            </a:r>
            <a:r>
              <a:rPr lang="en-US" altLang="ja-JP" sz="1050" dirty="0"/>
              <a:t>Web </a:t>
            </a:r>
            <a:r>
              <a:rPr lang="ja-JP" altLang="en-US" sz="1050" dirty="0"/>
              <a:t>ブラウザが中継ゲートウェイ </a:t>
            </a:r>
            <a:r>
              <a:rPr lang="en-US" altLang="ja-JP" sz="1050" dirty="0"/>
              <a:t>(</a:t>
            </a:r>
            <a:r>
              <a:rPr lang="ja-JP" altLang="en-US" sz="1050" dirty="0"/>
              <a:t>スタンドアロン版</a:t>
            </a:r>
            <a:r>
              <a:rPr lang="en-US" altLang="ja-JP" sz="1050" dirty="0"/>
              <a:t>) </a:t>
            </a:r>
            <a:r>
              <a:rPr lang="ja-JP" altLang="en-US" sz="1050" dirty="0"/>
              <a:t>および対象の接続先サーバーに接続する際の仲介を行なう。</a:t>
            </a:r>
          </a:p>
          <a:p>
            <a:pPr marL="285750" indent="-285750">
              <a:buFont typeface="Arial" panose="020B0604020202020204" pitchFamily="34" charset="0"/>
              <a:buChar char="•"/>
            </a:pPr>
            <a:r>
              <a:rPr kumimoji="1" lang="ja-JP" altLang="en-US" sz="1050" dirty="0"/>
              <a:t>一度、シン・テレワークシステムのレイヤーでの接続に成功したならば、ユーザーの </a:t>
            </a:r>
            <a:r>
              <a:rPr kumimoji="1" lang="en-US" altLang="ja-JP" sz="1050" dirty="0"/>
              <a:t>Web </a:t>
            </a:r>
            <a:r>
              <a:rPr kumimoji="1" lang="ja-JP" altLang="en-US" sz="1050" dirty="0"/>
              <a:t>ブラウザは中継ゲートウェイの </a:t>
            </a:r>
            <a:r>
              <a:rPr kumimoji="1" lang="en-US" altLang="ja-JP" sz="1050" dirty="0" err="1"/>
              <a:t>WebSocket</a:t>
            </a:r>
            <a:r>
              <a:rPr kumimoji="1" lang="ja-JP" altLang="en-US" sz="1050" dirty="0"/>
              <a:t> 変換器と直接コネクションを張り、直接通信する。それ以降は、</a:t>
            </a:r>
            <a:r>
              <a:rPr kumimoji="1" lang="en-US" altLang="ja-JP" sz="1050" dirty="0"/>
              <a:t>Web </a:t>
            </a:r>
            <a:r>
              <a:rPr kumimoji="1" lang="ja-JP" altLang="en-US" sz="1050" dirty="0"/>
              <a:t>サーバープロセスは無関係となる。</a:t>
            </a:r>
            <a:endParaRPr kumimoji="1" lang="en-US" altLang="ja-JP" sz="1050" dirty="0"/>
          </a:p>
          <a:p>
            <a:pPr marL="285750" indent="-285750">
              <a:buFont typeface="Arial" panose="020B0604020202020204" pitchFamily="34" charset="0"/>
              <a:buChar char="•"/>
            </a:pPr>
            <a:r>
              <a:rPr kumimoji="1" lang="ja-JP" altLang="en-US" sz="1050" dirty="0"/>
              <a:t>したがって、同時に接続するセッションが極めて多い場合でも、</a:t>
            </a:r>
            <a:r>
              <a:rPr kumimoji="1" lang="en-US" altLang="ja-JP" sz="1050" dirty="0"/>
              <a:t>Web </a:t>
            </a:r>
            <a:r>
              <a:rPr kumimoji="1" lang="ja-JP" altLang="en-US" sz="1050" dirty="0"/>
              <a:t>サーバープロセス自体はそのセッションを保持しないので、スケーラビリティに優れている。</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35</a:t>
            </a:fld>
            <a:endParaRPr kumimoji="1" lang="ja-JP" altLang="en-US" dirty="0"/>
          </a:p>
        </p:txBody>
      </p:sp>
      <p:sp>
        <p:nvSpPr>
          <p:cNvPr id="4" name="タイトル 3"/>
          <p:cNvSpPr>
            <a:spLocks noGrp="1"/>
          </p:cNvSpPr>
          <p:nvPr>
            <p:ph type="title"/>
          </p:nvPr>
        </p:nvSpPr>
        <p:spPr/>
        <p:txBody>
          <a:bodyPr>
            <a:noAutofit/>
          </a:bodyPr>
          <a:lstStyle/>
          <a:p>
            <a:r>
              <a:rPr lang="en-US" altLang="ja-JP" sz="3200" dirty="0"/>
              <a:t>HTML5 </a:t>
            </a:r>
            <a:r>
              <a:rPr lang="ja-JP" altLang="en-US" sz="3200" dirty="0"/>
              <a:t>版 </a:t>
            </a:r>
            <a:r>
              <a:rPr lang="en-US" altLang="ja-JP" sz="3200" dirty="0"/>
              <a:t>Web </a:t>
            </a:r>
            <a:r>
              <a:rPr lang="ja-JP" altLang="en-US" sz="3200" dirty="0"/>
              <a:t>クライアント用 </a:t>
            </a:r>
            <a:r>
              <a:rPr lang="en-US" altLang="ja-JP" sz="3200" dirty="0"/>
              <a:t>Web </a:t>
            </a:r>
            <a:r>
              <a:rPr lang="ja-JP" altLang="en-US" sz="3200" dirty="0"/>
              <a:t>サーバーのアーキテクチャ</a:t>
            </a:r>
            <a:endParaRPr kumimoji="1" lang="ja-JP" altLang="en-US" sz="3200" dirty="0"/>
          </a:p>
        </p:txBody>
      </p:sp>
      <p:pic>
        <p:nvPicPr>
          <p:cNvPr id="5"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1067723" y="1562458"/>
            <a:ext cx="1292199" cy="663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テキスト ボックス 5"/>
          <p:cNvSpPr txBox="1"/>
          <p:nvPr/>
        </p:nvSpPr>
        <p:spPr>
          <a:xfrm>
            <a:off x="252249" y="865603"/>
            <a:ext cx="3909848" cy="369332"/>
          </a:xfrm>
          <a:prstGeom prst="rect">
            <a:avLst/>
          </a:prstGeom>
          <a:solidFill>
            <a:srgbClr val="FFCCFF"/>
          </a:solidFill>
        </p:spPr>
        <p:txBody>
          <a:bodyPr wrap="square" rtlCol="0">
            <a:spAutoFit/>
          </a:bodyPr>
          <a:lstStyle/>
          <a:p>
            <a:r>
              <a:rPr kumimoji="1" lang="ja-JP" altLang="en-US" b="1" dirty="0"/>
              <a:t>■ 通常の </a:t>
            </a:r>
            <a:r>
              <a:rPr kumimoji="1" lang="en-US" altLang="ja-JP" b="1" dirty="0"/>
              <a:t>Win32 </a:t>
            </a:r>
            <a:r>
              <a:rPr kumimoji="1" lang="ja-JP" altLang="en-US" b="1" dirty="0"/>
              <a:t>アプリ版クライアント</a:t>
            </a:r>
          </a:p>
        </p:txBody>
      </p:sp>
      <p:pic>
        <p:nvPicPr>
          <p:cNvPr id="7" name="図 6"/>
          <p:cNvPicPr>
            <a:picLocks noChangeAspect="1"/>
          </p:cNvPicPr>
          <p:nvPr/>
        </p:nvPicPr>
        <p:blipFill>
          <a:blip r:embed="rId4"/>
          <a:stretch>
            <a:fillRect/>
          </a:stretch>
        </p:blipFill>
        <p:spPr>
          <a:xfrm>
            <a:off x="2488562" y="2254184"/>
            <a:ext cx="3021485" cy="234733"/>
          </a:xfrm>
          <a:prstGeom prst="rect">
            <a:avLst/>
          </a:prstGeom>
        </p:spPr>
      </p:pic>
      <p:pic>
        <p:nvPicPr>
          <p:cNvPr id="8"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55303" y="1515918"/>
            <a:ext cx="900659" cy="9369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テキスト ボックス 8"/>
          <p:cNvSpPr txBox="1"/>
          <p:nvPr/>
        </p:nvSpPr>
        <p:spPr>
          <a:xfrm>
            <a:off x="5406282" y="2539639"/>
            <a:ext cx="1924989" cy="523220"/>
          </a:xfrm>
          <a:prstGeom prst="rect">
            <a:avLst/>
          </a:prstGeom>
          <a:noFill/>
        </p:spPr>
        <p:txBody>
          <a:bodyPr wrap="square" rtlCol="0">
            <a:spAutoFit/>
          </a:bodyPr>
          <a:lstStyle/>
          <a:p>
            <a:r>
              <a:rPr kumimoji="1" lang="ja-JP" altLang="en-US" sz="1400" dirty="0"/>
              <a:t>中継ゲートウェイ</a:t>
            </a:r>
            <a:endParaRPr kumimoji="1" lang="en-US" altLang="ja-JP" sz="1400" dirty="0"/>
          </a:p>
          <a:p>
            <a:r>
              <a:rPr kumimoji="1" lang="ja-JP" altLang="en-US" sz="1400" dirty="0"/>
              <a:t>スタンドアロン版</a:t>
            </a:r>
          </a:p>
        </p:txBody>
      </p:sp>
      <p:pic>
        <p:nvPicPr>
          <p:cNvPr id="10" name="図 9"/>
          <p:cNvPicPr>
            <a:picLocks noChangeAspect="1"/>
          </p:cNvPicPr>
          <p:nvPr/>
        </p:nvPicPr>
        <p:blipFill>
          <a:blip r:embed="rId4"/>
          <a:stretch>
            <a:fillRect/>
          </a:stretch>
        </p:blipFill>
        <p:spPr>
          <a:xfrm>
            <a:off x="6467679" y="2254184"/>
            <a:ext cx="3021485" cy="234733"/>
          </a:xfrm>
          <a:prstGeom prst="rect">
            <a:avLst/>
          </a:prstGeom>
        </p:spPr>
      </p:pic>
      <p:cxnSp>
        <p:nvCxnSpPr>
          <p:cNvPr id="37" name="直線コネクタ 36"/>
          <p:cNvCxnSpPr/>
          <p:nvPr/>
        </p:nvCxnSpPr>
        <p:spPr>
          <a:xfrm flipH="1">
            <a:off x="2459063" y="1599928"/>
            <a:ext cx="3254384" cy="26193"/>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直線コネクタ 37"/>
          <p:cNvCxnSpPr/>
          <p:nvPr/>
        </p:nvCxnSpPr>
        <p:spPr>
          <a:xfrm flipV="1">
            <a:off x="2459063" y="1743681"/>
            <a:ext cx="3254384" cy="26193"/>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9" name="直線コネクタ 38"/>
          <p:cNvCxnSpPr/>
          <p:nvPr/>
        </p:nvCxnSpPr>
        <p:spPr>
          <a:xfrm flipH="1">
            <a:off x="2420481" y="2377414"/>
            <a:ext cx="7338374" cy="6351"/>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40" name="テキスト ボックス 39"/>
          <p:cNvSpPr txBox="1"/>
          <p:nvPr/>
        </p:nvSpPr>
        <p:spPr>
          <a:xfrm>
            <a:off x="2746583" y="1261143"/>
            <a:ext cx="3049487" cy="369332"/>
          </a:xfrm>
          <a:prstGeom prst="rect">
            <a:avLst/>
          </a:prstGeom>
          <a:noFill/>
        </p:spPr>
        <p:txBody>
          <a:bodyPr wrap="square" rtlCol="0">
            <a:spAutoFit/>
          </a:bodyPr>
          <a:lstStyle/>
          <a:p>
            <a:r>
              <a:rPr kumimoji="1" lang="en-US" altLang="ja-JP" dirty="0">
                <a:solidFill>
                  <a:srgbClr val="0000FF"/>
                </a:solidFill>
              </a:rPr>
              <a:t>A. SSL-VPN </a:t>
            </a:r>
            <a:r>
              <a:rPr kumimoji="1" lang="ja-JP" altLang="en-US" dirty="0">
                <a:solidFill>
                  <a:srgbClr val="0000FF"/>
                </a:solidFill>
              </a:rPr>
              <a:t>接続要求</a:t>
            </a:r>
          </a:p>
        </p:txBody>
      </p:sp>
      <p:sp>
        <p:nvSpPr>
          <p:cNvPr id="41" name="テキスト ボックス 40"/>
          <p:cNvSpPr txBox="1"/>
          <p:nvPr/>
        </p:nvSpPr>
        <p:spPr>
          <a:xfrm>
            <a:off x="2811988" y="1894122"/>
            <a:ext cx="2437929" cy="369332"/>
          </a:xfrm>
          <a:prstGeom prst="rect">
            <a:avLst/>
          </a:prstGeom>
          <a:noFill/>
        </p:spPr>
        <p:txBody>
          <a:bodyPr wrap="square" rtlCol="0">
            <a:spAutoFit/>
          </a:bodyPr>
          <a:lstStyle/>
          <a:p>
            <a:r>
              <a:rPr kumimoji="1" lang="en-US" altLang="ja-JP" dirty="0">
                <a:solidFill>
                  <a:srgbClr val="0000FF"/>
                </a:solidFill>
              </a:rPr>
              <a:t>B. SSL-VPN </a:t>
            </a:r>
            <a:r>
              <a:rPr kumimoji="1" lang="ja-JP" altLang="en-US" dirty="0">
                <a:solidFill>
                  <a:srgbClr val="0000FF"/>
                </a:solidFill>
              </a:rPr>
              <a:t>トンネル確立</a:t>
            </a:r>
          </a:p>
        </p:txBody>
      </p:sp>
      <p:pic>
        <p:nvPicPr>
          <p:cNvPr id="42" name="Picture 4"/>
          <p:cNvPicPr>
            <a:picLocks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0453974" y="1515918"/>
            <a:ext cx="1191224" cy="907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43" name="Group 3337"/>
          <p:cNvGrpSpPr>
            <a:grpSpLocks/>
          </p:cNvGrpSpPr>
          <p:nvPr/>
        </p:nvGrpSpPr>
        <p:grpSpPr bwMode="auto">
          <a:xfrm>
            <a:off x="9679450" y="1909951"/>
            <a:ext cx="1260680" cy="731749"/>
            <a:chOff x="258" y="972"/>
            <a:chExt cx="780" cy="685"/>
          </a:xfrm>
        </p:grpSpPr>
        <p:sp>
          <p:nvSpPr>
            <p:cNvPr id="44"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45"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6"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47"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8"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9"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0"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1"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2"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3"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54"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5"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6"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7"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8"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9"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0"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1"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2"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3"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4"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5"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6"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7"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8"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9"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0"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1"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2"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3"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4"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5"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6"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7"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8"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9"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0"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1"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82"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83" name="図 82"/>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9864511" y="1946712"/>
            <a:ext cx="650613" cy="408698"/>
          </a:xfrm>
          <a:prstGeom prst="rect">
            <a:avLst/>
          </a:prstGeom>
        </p:spPr>
      </p:pic>
      <p:pic>
        <p:nvPicPr>
          <p:cNvPr id="84" name="図 8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926377" y="1729046"/>
            <a:ext cx="714790" cy="1068816"/>
          </a:xfrm>
          <a:prstGeom prst="rect">
            <a:avLst/>
          </a:prstGeom>
        </p:spPr>
      </p:pic>
      <p:cxnSp>
        <p:nvCxnSpPr>
          <p:cNvPr id="85" name="直線コネクタ 84"/>
          <p:cNvCxnSpPr/>
          <p:nvPr/>
        </p:nvCxnSpPr>
        <p:spPr>
          <a:xfrm flipV="1">
            <a:off x="7677892" y="2135459"/>
            <a:ext cx="1280216" cy="5438"/>
          </a:xfrm>
          <a:prstGeom prst="line">
            <a:avLst/>
          </a:prstGeom>
          <a:ln w="28575">
            <a:solidFill>
              <a:schemeClr val="tx1">
                <a:lumMod val="65000"/>
                <a:lumOff val="35000"/>
              </a:schemeClr>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86" name="テキスト ボックス 85"/>
          <p:cNvSpPr txBox="1"/>
          <p:nvPr/>
        </p:nvSpPr>
        <p:spPr>
          <a:xfrm>
            <a:off x="7206930" y="1236287"/>
            <a:ext cx="2624448" cy="523220"/>
          </a:xfrm>
          <a:prstGeom prst="rect">
            <a:avLst/>
          </a:prstGeom>
          <a:noFill/>
        </p:spPr>
        <p:txBody>
          <a:bodyPr wrap="square" rtlCol="0">
            <a:spAutoFit/>
          </a:bodyPr>
          <a:lstStyle/>
          <a:p>
            <a:r>
              <a:rPr kumimoji="1" lang="ja-JP" altLang="en-US" sz="1400" dirty="0"/>
              <a:t>ファイアウォール越えのため</a:t>
            </a:r>
            <a:endParaRPr kumimoji="1" lang="en-US" altLang="ja-JP" sz="1400" dirty="0"/>
          </a:p>
          <a:p>
            <a:r>
              <a:rPr kumimoji="1" lang="ja-JP" altLang="en-US" sz="1400" dirty="0"/>
              <a:t>常時物理 </a:t>
            </a:r>
            <a:r>
              <a:rPr kumimoji="1" lang="en-US" altLang="ja-JP" sz="1400" dirty="0"/>
              <a:t>TCP </a:t>
            </a:r>
            <a:r>
              <a:rPr kumimoji="1" lang="ja-JP" altLang="en-US" sz="1400" dirty="0"/>
              <a:t>セッションを維持</a:t>
            </a:r>
          </a:p>
        </p:txBody>
      </p:sp>
      <p:pic>
        <p:nvPicPr>
          <p:cNvPr id="87" name="図 86"/>
          <p:cNvPicPr>
            <a:picLocks noChangeAspect="1"/>
          </p:cNvPicPr>
          <p:nvPr/>
        </p:nvPicPr>
        <p:blipFill>
          <a:blip r:embed="rId8"/>
          <a:stretch>
            <a:fillRect/>
          </a:stretch>
        </p:blipFill>
        <p:spPr>
          <a:xfrm>
            <a:off x="1207953" y="4786663"/>
            <a:ext cx="1008437" cy="915518"/>
          </a:xfrm>
          <a:prstGeom prst="rect">
            <a:avLst/>
          </a:prstGeom>
        </p:spPr>
      </p:pic>
      <p:sp>
        <p:nvSpPr>
          <p:cNvPr id="88" name="テキスト ボックス 87"/>
          <p:cNvSpPr txBox="1"/>
          <p:nvPr/>
        </p:nvSpPr>
        <p:spPr>
          <a:xfrm>
            <a:off x="256198" y="2848979"/>
            <a:ext cx="3880969" cy="369332"/>
          </a:xfrm>
          <a:prstGeom prst="rect">
            <a:avLst/>
          </a:prstGeom>
          <a:solidFill>
            <a:schemeClr val="accent6">
              <a:lumMod val="60000"/>
              <a:lumOff val="40000"/>
            </a:schemeClr>
          </a:solidFill>
        </p:spPr>
        <p:txBody>
          <a:bodyPr wrap="square" rtlCol="0">
            <a:spAutoFit/>
          </a:bodyPr>
          <a:lstStyle/>
          <a:p>
            <a:r>
              <a:rPr kumimoji="1" lang="ja-JP" altLang="en-US" b="1" dirty="0"/>
              <a:t>■ </a:t>
            </a:r>
            <a:r>
              <a:rPr kumimoji="1" lang="en-US" altLang="ja-JP" b="1" dirty="0"/>
              <a:t>HTML5 </a:t>
            </a:r>
            <a:r>
              <a:rPr kumimoji="1" lang="ja-JP" altLang="en-US" b="1" dirty="0"/>
              <a:t>版 </a:t>
            </a:r>
            <a:r>
              <a:rPr kumimoji="1" lang="en-US" altLang="ja-JP" b="1" dirty="0"/>
              <a:t>Web </a:t>
            </a:r>
            <a:r>
              <a:rPr kumimoji="1" lang="ja-JP" altLang="en-US" b="1" dirty="0"/>
              <a:t>クライアント</a:t>
            </a:r>
          </a:p>
        </p:txBody>
      </p:sp>
      <p:grpSp>
        <p:nvGrpSpPr>
          <p:cNvPr id="116" name="Group 4338"/>
          <p:cNvGrpSpPr>
            <a:grpSpLocks/>
          </p:cNvGrpSpPr>
          <p:nvPr/>
        </p:nvGrpSpPr>
        <p:grpSpPr bwMode="auto">
          <a:xfrm>
            <a:off x="4517292" y="4446953"/>
            <a:ext cx="530685" cy="622311"/>
            <a:chOff x="536" y="997"/>
            <a:chExt cx="492" cy="685"/>
          </a:xfrm>
        </p:grpSpPr>
        <p:sp>
          <p:nvSpPr>
            <p:cNvPr id="117"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8"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9"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0"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1"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2"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3"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4"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5"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6"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27"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28"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9"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0"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1"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2"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3"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34"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5"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6"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7"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38"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39"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40"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cxnSp>
        <p:nvCxnSpPr>
          <p:cNvPr id="142" name="直線コネクタ 141"/>
          <p:cNvCxnSpPr/>
          <p:nvPr/>
        </p:nvCxnSpPr>
        <p:spPr>
          <a:xfrm flipH="1">
            <a:off x="2226847" y="4711298"/>
            <a:ext cx="2215135" cy="0"/>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3" name="直線コネクタ 142"/>
          <p:cNvCxnSpPr/>
          <p:nvPr/>
        </p:nvCxnSpPr>
        <p:spPr>
          <a:xfrm>
            <a:off x="2226847" y="4855052"/>
            <a:ext cx="2204934" cy="3312"/>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44" name="テキスト ボックス 143"/>
          <p:cNvSpPr txBox="1"/>
          <p:nvPr/>
        </p:nvSpPr>
        <p:spPr>
          <a:xfrm>
            <a:off x="2257202" y="4816212"/>
            <a:ext cx="2603983" cy="369332"/>
          </a:xfrm>
          <a:prstGeom prst="rect">
            <a:avLst/>
          </a:prstGeom>
          <a:noFill/>
        </p:spPr>
        <p:txBody>
          <a:bodyPr wrap="square" rtlCol="0">
            <a:spAutoFit/>
          </a:bodyPr>
          <a:lstStyle/>
          <a:p>
            <a:r>
              <a:rPr kumimoji="1" lang="en-US" altLang="ja-JP" dirty="0">
                <a:solidFill>
                  <a:srgbClr val="0000FF"/>
                </a:solidFill>
              </a:rPr>
              <a:t>A. Web </a:t>
            </a:r>
            <a:r>
              <a:rPr kumimoji="1" lang="ja-JP" altLang="en-US" dirty="0">
                <a:solidFill>
                  <a:srgbClr val="0000FF"/>
                </a:solidFill>
              </a:rPr>
              <a:t>接続要求</a:t>
            </a:r>
          </a:p>
        </p:txBody>
      </p:sp>
      <p:cxnSp>
        <p:nvCxnSpPr>
          <p:cNvPr id="145" name="直線コネクタ 144"/>
          <p:cNvCxnSpPr/>
          <p:nvPr/>
        </p:nvCxnSpPr>
        <p:spPr>
          <a:xfrm flipH="1">
            <a:off x="5087348" y="4669829"/>
            <a:ext cx="653640" cy="0"/>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6" name="直線コネクタ 145"/>
          <p:cNvCxnSpPr/>
          <p:nvPr/>
        </p:nvCxnSpPr>
        <p:spPr>
          <a:xfrm>
            <a:off x="5095556" y="4840451"/>
            <a:ext cx="617891" cy="0"/>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47" name="テキスト ボックス 146"/>
          <p:cNvSpPr txBox="1"/>
          <p:nvPr/>
        </p:nvSpPr>
        <p:spPr>
          <a:xfrm>
            <a:off x="5018637" y="3622319"/>
            <a:ext cx="3049487" cy="646331"/>
          </a:xfrm>
          <a:prstGeom prst="rect">
            <a:avLst/>
          </a:prstGeom>
          <a:noFill/>
        </p:spPr>
        <p:txBody>
          <a:bodyPr wrap="square" rtlCol="0">
            <a:spAutoFit/>
          </a:bodyPr>
          <a:lstStyle/>
          <a:p>
            <a:r>
              <a:rPr lang="en-US" altLang="ja-JP" dirty="0">
                <a:solidFill>
                  <a:srgbClr val="0000FF"/>
                </a:solidFill>
              </a:rPr>
              <a:t>A’</a:t>
            </a:r>
            <a:r>
              <a:rPr kumimoji="1" lang="en-US" altLang="ja-JP" dirty="0">
                <a:solidFill>
                  <a:srgbClr val="0000FF"/>
                </a:solidFill>
              </a:rPr>
              <a:t>. SSL-VPN </a:t>
            </a:r>
            <a:r>
              <a:rPr kumimoji="1" lang="ja-JP" altLang="en-US" dirty="0">
                <a:solidFill>
                  <a:srgbClr val="0000FF"/>
                </a:solidFill>
              </a:rPr>
              <a:t>接続要求</a:t>
            </a:r>
            <a:endParaRPr kumimoji="1" lang="en-US" altLang="ja-JP" dirty="0">
              <a:solidFill>
                <a:srgbClr val="0000FF"/>
              </a:solidFill>
            </a:endParaRPr>
          </a:p>
          <a:p>
            <a:r>
              <a:rPr lang="en-US" altLang="ja-JP" dirty="0">
                <a:solidFill>
                  <a:srgbClr val="0000FF"/>
                </a:solidFill>
              </a:rPr>
              <a:t>(</a:t>
            </a:r>
            <a:r>
              <a:rPr lang="ja-JP" altLang="en-US" dirty="0">
                <a:solidFill>
                  <a:srgbClr val="0000FF"/>
                </a:solidFill>
              </a:rPr>
              <a:t>従来のプロトコルに変換</a:t>
            </a:r>
            <a:r>
              <a:rPr lang="en-US" altLang="ja-JP" dirty="0">
                <a:solidFill>
                  <a:srgbClr val="0000FF"/>
                </a:solidFill>
              </a:rPr>
              <a:t>)</a:t>
            </a:r>
            <a:endParaRPr kumimoji="1" lang="ja-JP" altLang="en-US" dirty="0">
              <a:solidFill>
                <a:srgbClr val="0000FF"/>
              </a:solidFill>
            </a:endParaRPr>
          </a:p>
        </p:txBody>
      </p:sp>
      <p:pic>
        <p:nvPicPr>
          <p:cNvPr id="148" name="図 147"/>
          <p:cNvPicPr>
            <a:picLocks noChangeAspect="1"/>
          </p:cNvPicPr>
          <p:nvPr/>
        </p:nvPicPr>
        <p:blipFill>
          <a:blip r:embed="rId4"/>
          <a:stretch>
            <a:fillRect/>
          </a:stretch>
        </p:blipFill>
        <p:spPr>
          <a:xfrm>
            <a:off x="2207173" y="5607901"/>
            <a:ext cx="3327611" cy="234733"/>
          </a:xfrm>
          <a:prstGeom prst="rect">
            <a:avLst/>
          </a:prstGeom>
        </p:spPr>
      </p:pic>
      <p:cxnSp>
        <p:nvCxnSpPr>
          <p:cNvPr id="149" name="直線コネクタ 148"/>
          <p:cNvCxnSpPr/>
          <p:nvPr/>
        </p:nvCxnSpPr>
        <p:spPr>
          <a:xfrm flipH="1">
            <a:off x="2071801" y="5738427"/>
            <a:ext cx="3967282" cy="0"/>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50" name="テキスト ボックス 149"/>
          <p:cNvSpPr txBox="1"/>
          <p:nvPr/>
        </p:nvSpPr>
        <p:spPr>
          <a:xfrm>
            <a:off x="2154136" y="5222807"/>
            <a:ext cx="1983031" cy="369332"/>
          </a:xfrm>
          <a:prstGeom prst="rect">
            <a:avLst/>
          </a:prstGeom>
          <a:noFill/>
        </p:spPr>
        <p:txBody>
          <a:bodyPr wrap="square" rtlCol="0">
            <a:spAutoFit/>
          </a:bodyPr>
          <a:lstStyle/>
          <a:p>
            <a:r>
              <a:rPr kumimoji="1" lang="en-US" altLang="ja-JP" dirty="0">
                <a:solidFill>
                  <a:srgbClr val="0000FF"/>
                </a:solidFill>
              </a:rPr>
              <a:t>B. </a:t>
            </a:r>
            <a:r>
              <a:rPr kumimoji="1" lang="en-US" altLang="ja-JP" dirty="0" err="1">
                <a:solidFill>
                  <a:srgbClr val="0000FF"/>
                </a:solidFill>
              </a:rPr>
              <a:t>WebSocket</a:t>
            </a:r>
            <a:r>
              <a:rPr kumimoji="1" lang="en-US" altLang="ja-JP" dirty="0">
                <a:solidFill>
                  <a:srgbClr val="0000FF"/>
                </a:solidFill>
              </a:rPr>
              <a:t> </a:t>
            </a:r>
            <a:r>
              <a:rPr kumimoji="1" lang="ja-JP" altLang="en-US" dirty="0">
                <a:solidFill>
                  <a:srgbClr val="0000FF"/>
                </a:solidFill>
              </a:rPr>
              <a:t>確立</a:t>
            </a:r>
          </a:p>
        </p:txBody>
      </p:sp>
      <p:sp>
        <p:nvSpPr>
          <p:cNvPr id="151" name="テキスト ボックス 150"/>
          <p:cNvSpPr txBox="1"/>
          <p:nvPr/>
        </p:nvSpPr>
        <p:spPr>
          <a:xfrm>
            <a:off x="6480017" y="4548898"/>
            <a:ext cx="2142166" cy="523220"/>
          </a:xfrm>
          <a:prstGeom prst="rect">
            <a:avLst/>
          </a:prstGeom>
          <a:solidFill>
            <a:srgbClr val="99FFCC"/>
          </a:solidFill>
          <a:ln w="28575">
            <a:solidFill>
              <a:srgbClr val="FF0000"/>
            </a:solidFill>
            <a:prstDash val="sysDash"/>
          </a:ln>
        </p:spPr>
        <p:txBody>
          <a:bodyPr wrap="square" rtlCol="0">
            <a:spAutoFit/>
          </a:bodyPr>
          <a:lstStyle/>
          <a:p>
            <a:r>
              <a:rPr lang="en-US" altLang="ja-JP" sz="1400" dirty="0" err="1">
                <a:solidFill>
                  <a:srgbClr val="002060"/>
                </a:solidFill>
              </a:rPr>
              <a:t>WebSocket</a:t>
            </a:r>
            <a:r>
              <a:rPr lang="en-US" altLang="ja-JP" sz="1400" dirty="0">
                <a:solidFill>
                  <a:srgbClr val="002060"/>
                </a:solidFill>
              </a:rPr>
              <a:t> </a:t>
            </a:r>
            <a:r>
              <a:rPr lang="ja-JP" altLang="en-US" sz="1400" dirty="0">
                <a:solidFill>
                  <a:srgbClr val="002060"/>
                </a:solidFill>
              </a:rPr>
              <a:t>←→</a:t>
            </a:r>
            <a:r>
              <a:rPr lang="en-US" altLang="ja-JP" sz="1400" dirty="0">
                <a:solidFill>
                  <a:srgbClr val="002060"/>
                </a:solidFill>
              </a:rPr>
              <a:t> SSL-VPN</a:t>
            </a:r>
          </a:p>
          <a:p>
            <a:r>
              <a:rPr kumimoji="1" lang="ja-JP" altLang="en-US" sz="1400" dirty="0">
                <a:solidFill>
                  <a:srgbClr val="002060"/>
                </a:solidFill>
              </a:rPr>
              <a:t>プロトコル変換器</a:t>
            </a:r>
            <a:endParaRPr lang="ja-JP" altLang="en-US" sz="1400" b="1" dirty="0">
              <a:solidFill>
                <a:srgbClr val="FF0000"/>
              </a:solidFill>
            </a:endParaRPr>
          </a:p>
        </p:txBody>
      </p:sp>
      <p:sp>
        <p:nvSpPr>
          <p:cNvPr id="152" name="下矢印 151"/>
          <p:cNvSpPr/>
          <p:nvPr/>
        </p:nvSpPr>
        <p:spPr>
          <a:xfrm rot="1534295">
            <a:off x="6864104" y="5052777"/>
            <a:ext cx="248485" cy="369332"/>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53" name="図 152"/>
          <p:cNvPicPr>
            <a:picLocks noChangeAspect="1"/>
          </p:cNvPicPr>
          <p:nvPr/>
        </p:nvPicPr>
        <p:blipFill>
          <a:blip r:embed="rId4"/>
          <a:stretch>
            <a:fillRect/>
          </a:stretch>
        </p:blipFill>
        <p:spPr>
          <a:xfrm>
            <a:off x="7373955" y="5582599"/>
            <a:ext cx="3021485" cy="234733"/>
          </a:xfrm>
          <a:prstGeom prst="rect">
            <a:avLst/>
          </a:prstGeom>
        </p:spPr>
      </p:pic>
      <p:pic>
        <p:nvPicPr>
          <p:cNvPr id="154" name="Picture 4"/>
          <p:cNvPicPr>
            <a:picLocks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0790983" y="4821007"/>
            <a:ext cx="1191224" cy="907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55" name="Group 3337"/>
          <p:cNvGrpSpPr>
            <a:grpSpLocks/>
          </p:cNvGrpSpPr>
          <p:nvPr/>
        </p:nvGrpSpPr>
        <p:grpSpPr bwMode="auto">
          <a:xfrm>
            <a:off x="10468794" y="5411933"/>
            <a:ext cx="1260680" cy="731749"/>
            <a:chOff x="258" y="972"/>
            <a:chExt cx="780" cy="685"/>
          </a:xfrm>
        </p:grpSpPr>
        <p:sp>
          <p:nvSpPr>
            <p:cNvPr id="156"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57"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8"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59"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0"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1"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2"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3"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4"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5"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66"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7"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8"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9"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0"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1"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2"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3"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4"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5"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6"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7"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8"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9"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0"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1"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2"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3"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4"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5"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6"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7"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8"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9"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0"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1"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2"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3"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94"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195" name="図 194"/>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0653855" y="5448694"/>
            <a:ext cx="650613" cy="408698"/>
          </a:xfrm>
          <a:prstGeom prst="rect">
            <a:avLst/>
          </a:prstGeom>
        </p:spPr>
      </p:pic>
      <p:pic>
        <p:nvPicPr>
          <p:cNvPr id="196" name="図 19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832653" y="5057461"/>
            <a:ext cx="714790" cy="1068816"/>
          </a:xfrm>
          <a:prstGeom prst="rect">
            <a:avLst/>
          </a:prstGeom>
        </p:spPr>
      </p:pic>
      <p:cxnSp>
        <p:nvCxnSpPr>
          <p:cNvPr id="197" name="直線コネクタ 196"/>
          <p:cNvCxnSpPr/>
          <p:nvPr/>
        </p:nvCxnSpPr>
        <p:spPr>
          <a:xfrm flipV="1">
            <a:off x="8584168" y="5463874"/>
            <a:ext cx="1280216" cy="5438"/>
          </a:xfrm>
          <a:prstGeom prst="line">
            <a:avLst/>
          </a:prstGeom>
          <a:ln w="28575">
            <a:solidFill>
              <a:schemeClr val="tx1">
                <a:lumMod val="65000"/>
                <a:lumOff val="35000"/>
              </a:schemeClr>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98" name="テキスト ボックス 197"/>
          <p:cNvSpPr txBox="1"/>
          <p:nvPr/>
        </p:nvSpPr>
        <p:spPr>
          <a:xfrm>
            <a:off x="8615373" y="4114939"/>
            <a:ext cx="1341108" cy="954107"/>
          </a:xfrm>
          <a:prstGeom prst="rect">
            <a:avLst/>
          </a:prstGeom>
          <a:noFill/>
        </p:spPr>
        <p:txBody>
          <a:bodyPr wrap="square" rtlCol="0">
            <a:spAutoFit/>
          </a:bodyPr>
          <a:lstStyle/>
          <a:p>
            <a:r>
              <a:rPr kumimoji="1" lang="ja-JP" altLang="en-US" sz="1400" dirty="0"/>
              <a:t>ファイアウォール</a:t>
            </a:r>
            <a:endParaRPr kumimoji="1" lang="en-US" altLang="ja-JP" sz="1400" dirty="0"/>
          </a:p>
          <a:p>
            <a:r>
              <a:rPr kumimoji="1" lang="ja-JP" altLang="en-US" sz="1400" dirty="0"/>
              <a:t>越えのため</a:t>
            </a:r>
            <a:endParaRPr kumimoji="1" lang="en-US" altLang="ja-JP" sz="1400" dirty="0"/>
          </a:p>
          <a:p>
            <a:r>
              <a:rPr kumimoji="1" lang="ja-JP" altLang="en-US" sz="1400" dirty="0"/>
              <a:t>常時物理 </a:t>
            </a:r>
            <a:r>
              <a:rPr kumimoji="1" lang="en-US" altLang="ja-JP" sz="1400" dirty="0"/>
              <a:t>TCP </a:t>
            </a:r>
          </a:p>
          <a:p>
            <a:r>
              <a:rPr kumimoji="1" lang="ja-JP" altLang="en-US" sz="1400" dirty="0"/>
              <a:t>セッションを維持</a:t>
            </a:r>
          </a:p>
        </p:txBody>
      </p:sp>
      <p:cxnSp>
        <p:nvCxnSpPr>
          <p:cNvPr id="199" name="直線コネクタ 198"/>
          <p:cNvCxnSpPr/>
          <p:nvPr/>
        </p:nvCxnSpPr>
        <p:spPr>
          <a:xfrm flipH="1">
            <a:off x="7169834" y="5679276"/>
            <a:ext cx="3415330" cy="0"/>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pic>
        <p:nvPicPr>
          <p:cNvPr id="200" name="図 19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111049" y="5310912"/>
            <a:ext cx="907511" cy="987263"/>
          </a:xfrm>
          <a:prstGeom prst="rect">
            <a:avLst/>
          </a:prstGeom>
        </p:spPr>
      </p:pic>
      <p:pic>
        <p:nvPicPr>
          <p:cNvPr id="201" name="図 200"/>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320411" y="4914204"/>
            <a:ext cx="1080963" cy="723413"/>
          </a:xfrm>
          <a:prstGeom prst="rect">
            <a:avLst/>
          </a:prstGeom>
        </p:spPr>
      </p:pic>
      <p:sp>
        <p:nvSpPr>
          <p:cNvPr id="202" name="下矢印 201"/>
          <p:cNvSpPr/>
          <p:nvPr/>
        </p:nvSpPr>
        <p:spPr>
          <a:xfrm rot="1534295">
            <a:off x="10470939" y="4570827"/>
            <a:ext cx="248485" cy="420243"/>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3" name="テキスト ボックス 202"/>
          <p:cNvSpPr txBox="1"/>
          <p:nvPr/>
        </p:nvSpPr>
        <p:spPr>
          <a:xfrm>
            <a:off x="9831379" y="2797862"/>
            <a:ext cx="986528" cy="646331"/>
          </a:xfrm>
          <a:prstGeom prst="rect">
            <a:avLst/>
          </a:prstGeom>
          <a:noFill/>
        </p:spPr>
        <p:txBody>
          <a:bodyPr wrap="square" rtlCol="0">
            <a:spAutoFit/>
          </a:bodyPr>
          <a:lstStyle/>
          <a:p>
            <a:r>
              <a:rPr kumimoji="1" lang="ja-JP" altLang="en-US" dirty="0"/>
              <a:t>シンテレ</a:t>
            </a:r>
          </a:p>
          <a:p>
            <a:r>
              <a:rPr kumimoji="1" lang="ja-JP" altLang="en-US" dirty="0"/>
              <a:t>サーバー</a:t>
            </a:r>
          </a:p>
        </p:txBody>
      </p:sp>
      <p:sp>
        <p:nvSpPr>
          <p:cNvPr id="204" name="テキスト ボックス 203"/>
          <p:cNvSpPr txBox="1"/>
          <p:nvPr/>
        </p:nvSpPr>
        <p:spPr>
          <a:xfrm>
            <a:off x="986693" y="2188465"/>
            <a:ext cx="2330077" cy="646331"/>
          </a:xfrm>
          <a:prstGeom prst="rect">
            <a:avLst/>
          </a:prstGeom>
          <a:noFill/>
        </p:spPr>
        <p:txBody>
          <a:bodyPr wrap="square" rtlCol="0">
            <a:spAutoFit/>
          </a:bodyPr>
          <a:lstStyle/>
          <a:p>
            <a:r>
              <a:rPr kumimoji="1" lang="ja-JP" altLang="en-US" dirty="0"/>
              <a:t>自宅</a:t>
            </a:r>
          </a:p>
          <a:p>
            <a:r>
              <a:rPr kumimoji="1" lang="ja-JP" altLang="en-US" dirty="0"/>
              <a:t>クライアントアプリ</a:t>
            </a:r>
          </a:p>
        </p:txBody>
      </p:sp>
      <p:sp>
        <p:nvSpPr>
          <p:cNvPr id="205" name="テキスト ボックス 204"/>
          <p:cNvSpPr txBox="1"/>
          <p:nvPr/>
        </p:nvSpPr>
        <p:spPr>
          <a:xfrm>
            <a:off x="507260" y="6004647"/>
            <a:ext cx="1537768" cy="646331"/>
          </a:xfrm>
          <a:prstGeom prst="rect">
            <a:avLst/>
          </a:prstGeom>
          <a:noFill/>
        </p:spPr>
        <p:txBody>
          <a:bodyPr wrap="square" rtlCol="0">
            <a:spAutoFit/>
          </a:bodyPr>
          <a:lstStyle/>
          <a:p>
            <a:r>
              <a:rPr kumimoji="1" lang="ja-JP" altLang="en-US" dirty="0"/>
              <a:t>自宅</a:t>
            </a:r>
          </a:p>
          <a:p>
            <a:r>
              <a:rPr lang="en-US" altLang="ja-JP" dirty="0"/>
              <a:t>Web </a:t>
            </a:r>
            <a:r>
              <a:rPr lang="ja-JP" altLang="en-US" dirty="0"/>
              <a:t>ブラウザ</a:t>
            </a:r>
            <a:endParaRPr kumimoji="1" lang="ja-JP" altLang="en-US" dirty="0"/>
          </a:p>
        </p:txBody>
      </p:sp>
      <p:sp>
        <p:nvSpPr>
          <p:cNvPr id="206" name="テキスト ボックス 205"/>
          <p:cNvSpPr txBox="1"/>
          <p:nvPr/>
        </p:nvSpPr>
        <p:spPr>
          <a:xfrm>
            <a:off x="9907092" y="3668169"/>
            <a:ext cx="2173971" cy="954107"/>
          </a:xfrm>
          <a:prstGeom prst="rect">
            <a:avLst/>
          </a:prstGeom>
          <a:solidFill>
            <a:srgbClr val="99FFCC"/>
          </a:solidFill>
          <a:ln w="28575">
            <a:solidFill>
              <a:srgbClr val="FF0000"/>
            </a:solidFill>
            <a:prstDash val="sysDash"/>
          </a:ln>
        </p:spPr>
        <p:txBody>
          <a:bodyPr wrap="square" rtlCol="0">
            <a:spAutoFit/>
          </a:bodyPr>
          <a:lstStyle/>
          <a:p>
            <a:r>
              <a:rPr lang="ja-JP" altLang="en-US" sz="1400" dirty="0">
                <a:solidFill>
                  <a:srgbClr val="002060"/>
                </a:solidFill>
              </a:rPr>
              <a:t>画面伝送信号 ←→ </a:t>
            </a:r>
            <a:r>
              <a:rPr lang="en-US" altLang="ja-JP" sz="1400" dirty="0">
                <a:solidFill>
                  <a:srgbClr val="002060"/>
                </a:solidFill>
              </a:rPr>
              <a:t>JavaScript </a:t>
            </a:r>
            <a:r>
              <a:rPr lang="ja-JP" altLang="en-US" sz="1400" dirty="0">
                <a:solidFill>
                  <a:srgbClr val="002060"/>
                </a:solidFill>
              </a:rPr>
              <a:t>で処理可能なリアルタイムプロトコル</a:t>
            </a:r>
            <a:r>
              <a:rPr kumimoji="1" lang="ja-JP" altLang="en-US" sz="1400" dirty="0">
                <a:solidFill>
                  <a:srgbClr val="002060"/>
                </a:solidFill>
              </a:rPr>
              <a:t>変換器</a:t>
            </a:r>
            <a:endParaRPr kumimoji="1" lang="en-US" altLang="ja-JP" sz="1400" dirty="0">
              <a:solidFill>
                <a:srgbClr val="002060"/>
              </a:solidFill>
            </a:endParaRPr>
          </a:p>
          <a:p>
            <a:r>
              <a:rPr lang="en-US" altLang="ja-JP" sz="1400" b="1" dirty="0">
                <a:solidFill>
                  <a:srgbClr val="FF0000"/>
                </a:solidFill>
              </a:rPr>
              <a:t>Apache </a:t>
            </a:r>
            <a:r>
              <a:rPr lang="en-US" altLang="ja-JP" sz="1400" b="1" dirty="0" err="1">
                <a:solidFill>
                  <a:srgbClr val="FF0000"/>
                </a:solidFill>
              </a:rPr>
              <a:t>Guacd</a:t>
            </a:r>
            <a:r>
              <a:rPr lang="en-US" altLang="ja-JP" sz="1400" b="1" dirty="0">
                <a:solidFill>
                  <a:srgbClr val="FF0000"/>
                </a:solidFill>
              </a:rPr>
              <a:t> </a:t>
            </a:r>
            <a:r>
              <a:rPr lang="ja-JP" altLang="en-US" sz="1400" b="1" dirty="0">
                <a:solidFill>
                  <a:srgbClr val="FF0000"/>
                </a:solidFill>
              </a:rPr>
              <a:t>を元に開発</a:t>
            </a:r>
          </a:p>
        </p:txBody>
      </p:sp>
      <p:sp>
        <p:nvSpPr>
          <p:cNvPr id="207" name="テキスト ボックス 206"/>
          <p:cNvSpPr txBox="1"/>
          <p:nvPr/>
        </p:nvSpPr>
        <p:spPr>
          <a:xfrm>
            <a:off x="7500645" y="5900904"/>
            <a:ext cx="990441" cy="369332"/>
          </a:xfrm>
          <a:prstGeom prst="rect">
            <a:avLst/>
          </a:prstGeom>
          <a:noFill/>
        </p:spPr>
        <p:txBody>
          <a:bodyPr wrap="square" rtlCol="0">
            <a:spAutoFit/>
          </a:bodyPr>
          <a:lstStyle/>
          <a:p>
            <a:r>
              <a:rPr kumimoji="1" lang="en-US" altLang="ja-JP" dirty="0">
                <a:solidFill>
                  <a:srgbClr val="0000FF"/>
                </a:solidFill>
              </a:rPr>
              <a:t>SSL-VPN</a:t>
            </a:r>
            <a:endParaRPr kumimoji="1" lang="ja-JP" altLang="en-US" dirty="0">
              <a:solidFill>
                <a:srgbClr val="0000FF"/>
              </a:solidFill>
            </a:endParaRPr>
          </a:p>
        </p:txBody>
      </p:sp>
      <p:sp>
        <p:nvSpPr>
          <p:cNvPr id="208" name="テキスト ボックス 207"/>
          <p:cNvSpPr txBox="1"/>
          <p:nvPr/>
        </p:nvSpPr>
        <p:spPr>
          <a:xfrm>
            <a:off x="7177325" y="2464015"/>
            <a:ext cx="990441" cy="369332"/>
          </a:xfrm>
          <a:prstGeom prst="rect">
            <a:avLst/>
          </a:prstGeom>
          <a:noFill/>
        </p:spPr>
        <p:txBody>
          <a:bodyPr wrap="square" rtlCol="0">
            <a:spAutoFit/>
          </a:bodyPr>
          <a:lstStyle/>
          <a:p>
            <a:r>
              <a:rPr kumimoji="1" lang="en-US" altLang="ja-JP" dirty="0">
                <a:solidFill>
                  <a:srgbClr val="0000FF"/>
                </a:solidFill>
              </a:rPr>
              <a:t>SSL-VPN</a:t>
            </a:r>
            <a:endParaRPr kumimoji="1" lang="ja-JP" altLang="en-US" dirty="0">
              <a:solidFill>
                <a:srgbClr val="0000FF"/>
              </a:solidFill>
            </a:endParaRPr>
          </a:p>
        </p:txBody>
      </p:sp>
      <p:sp>
        <p:nvSpPr>
          <p:cNvPr id="209" name="テキスト ボックス 208"/>
          <p:cNvSpPr txBox="1"/>
          <p:nvPr/>
        </p:nvSpPr>
        <p:spPr>
          <a:xfrm>
            <a:off x="8469797" y="705739"/>
            <a:ext cx="2419305" cy="369332"/>
          </a:xfrm>
          <a:prstGeom prst="rect">
            <a:avLst/>
          </a:prstGeom>
          <a:solidFill>
            <a:schemeClr val="accent2">
              <a:lumMod val="20000"/>
              <a:lumOff val="80000"/>
            </a:schemeClr>
          </a:solidFill>
        </p:spPr>
        <p:txBody>
          <a:bodyPr wrap="square" rtlCol="0">
            <a:spAutoFit/>
          </a:bodyPr>
          <a:lstStyle/>
          <a:p>
            <a:r>
              <a:rPr kumimoji="1" lang="ja-JP" altLang="en-US" b="1" dirty="0"/>
              <a:t>スタンドアロン版の図</a:t>
            </a:r>
          </a:p>
        </p:txBody>
      </p:sp>
      <p:sp>
        <p:nvSpPr>
          <p:cNvPr id="210" name="テキスト ボックス 209"/>
          <p:cNvSpPr txBox="1"/>
          <p:nvPr/>
        </p:nvSpPr>
        <p:spPr>
          <a:xfrm>
            <a:off x="5580885" y="6327813"/>
            <a:ext cx="1924989" cy="523220"/>
          </a:xfrm>
          <a:prstGeom prst="rect">
            <a:avLst/>
          </a:prstGeom>
          <a:noFill/>
        </p:spPr>
        <p:txBody>
          <a:bodyPr wrap="square" rtlCol="0">
            <a:spAutoFit/>
          </a:bodyPr>
          <a:lstStyle/>
          <a:p>
            <a:r>
              <a:rPr kumimoji="1" lang="ja-JP" altLang="en-US" sz="1400" dirty="0"/>
              <a:t>中継</a:t>
            </a:r>
            <a:r>
              <a:rPr lang="ja-JP" altLang="en-US" sz="1400" dirty="0"/>
              <a:t>ゲートウェイ</a:t>
            </a:r>
          </a:p>
          <a:p>
            <a:r>
              <a:rPr lang="ja-JP" altLang="en-US" sz="1400" dirty="0"/>
              <a:t>スタンドアロン版</a:t>
            </a:r>
            <a:endParaRPr kumimoji="1" lang="ja-JP" altLang="en-US" sz="1400" dirty="0"/>
          </a:p>
        </p:txBody>
      </p:sp>
      <p:pic>
        <p:nvPicPr>
          <p:cNvPr id="212"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192037" y="5244805"/>
            <a:ext cx="1292199" cy="663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1" name="テキスト ボックス 140"/>
          <p:cNvSpPr txBox="1"/>
          <p:nvPr/>
        </p:nvSpPr>
        <p:spPr>
          <a:xfrm>
            <a:off x="4081382" y="5088924"/>
            <a:ext cx="1497849" cy="369332"/>
          </a:xfrm>
          <a:prstGeom prst="rect">
            <a:avLst/>
          </a:prstGeom>
          <a:solidFill>
            <a:srgbClr val="99FFCC"/>
          </a:solidFill>
          <a:ln w="28575">
            <a:solidFill>
              <a:srgbClr val="FF0000"/>
            </a:solidFill>
            <a:prstDash val="sysDash"/>
          </a:ln>
        </p:spPr>
        <p:txBody>
          <a:bodyPr wrap="square" rtlCol="0">
            <a:spAutoFit/>
          </a:bodyPr>
          <a:lstStyle/>
          <a:p>
            <a:r>
              <a:rPr lang="en-US" altLang="ja-JP" sz="900" b="1" dirty="0"/>
              <a:t>HTML5 </a:t>
            </a:r>
            <a:r>
              <a:rPr lang="ja-JP" altLang="en-US" sz="900" b="1" dirty="0"/>
              <a:t>版 </a:t>
            </a:r>
            <a:r>
              <a:rPr lang="en-US" altLang="ja-JP" sz="900" b="1" dirty="0"/>
              <a:t>Web </a:t>
            </a:r>
            <a:r>
              <a:rPr lang="ja-JP" altLang="en-US" sz="900" b="1" dirty="0"/>
              <a:t>クライアント用 </a:t>
            </a:r>
            <a:r>
              <a:rPr lang="en-US" altLang="ja-JP" sz="900" b="1" dirty="0"/>
              <a:t>Web </a:t>
            </a:r>
            <a:r>
              <a:rPr lang="ja-JP" altLang="en-US" sz="900" b="1" dirty="0"/>
              <a:t>サーバープロセス</a:t>
            </a:r>
            <a:endParaRPr kumimoji="1" lang="ja-JP" altLang="en-US" sz="900" b="1" dirty="0">
              <a:solidFill>
                <a:srgbClr val="FF0000"/>
              </a:solidFill>
            </a:endParaRPr>
          </a:p>
        </p:txBody>
      </p:sp>
      <p:sp>
        <p:nvSpPr>
          <p:cNvPr id="2" name="テキスト ボックス 1"/>
          <p:cNvSpPr txBox="1"/>
          <p:nvPr/>
        </p:nvSpPr>
        <p:spPr>
          <a:xfrm>
            <a:off x="1848770" y="5883695"/>
            <a:ext cx="3699691" cy="923330"/>
          </a:xfrm>
          <a:prstGeom prst="rect">
            <a:avLst/>
          </a:prstGeom>
          <a:solidFill>
            <a:srgbClr val="FFFFCC"/>
          </a:solidFill>
          <a:ln>
            <a:solidFill>
              <a:schemeClr val="bg1">
                <a:lumMod val="65000"/>
              </a:schemeClr>
            </a:solidFill>
          </a:ln>
        </p:spPr>
        <p:txBody>
          <a:bodyPr wrap="square" rtlCol="0">
            <a:spAutoFit/>
          </a:bodyPr>
          <a:lstStyle/>
          <a:p>
            <a:r>
              <a:rPr kumimoji="1" lang="en-US" altLang="ja-JP" sz="900" b="1" dirty="0"/>
              <a:t>Web </a:t>
            </a:r>
            <a:r>
              <a:rPr kumimoji="1" lang="ja-JP" altLang="en-US" sz="900" b="1" dirty="0"/>
              <a:t>サーバープロセスは </a:t>
            </a:r>
            <a:r>
              <a:rPr kumimoji="1" lang="en-US" altLang="ja-JP" sz="900" b="1" dirty="0"/>
              <a:t>TCP 7002 (HTTPS </a:t>
            </a:r>
            <a:r>
              <a:rPr kumimoji="1" lang="ja-JP" altLang="en-US" sz="900" b="1" dirty="0"/>
              <a:t>の、</a:t>
            </a:r>
            <a:r>
              <a:rPr kumimoji="1" lang="en-US" altLang="ja-JP" sz="900" b="1" dirty="0"/>
              <a:t>443 </a:t>
            </a:r>
            <a:r>
              <a:rPr kumimoji="1" lang="ja-JP" altLang="en-US" sz="900" b="1" dirty="0"/>
              <a:t>とは異なるポート</a:t>
            </a:r>
            <a:r>
              <a:rPr kumimoji="1" lang="en-US" altLang="ja-JP" sz="900" b="1" dirty="0"/>
              <a:t>) </a:t>
            </a:r>
            <a:r>
              <a:rPr kumimoji="1" lang="ja-JP" altLang="en-US" sz="900" b="1" dirty="0"/>
              <a:t>で動作しているが、ユーザーは、中継ゲートウェイの </a:t>
            </a:r>
            <a:r>
              <a:rPr kumimoji="1" lang="en-US" altLang="ja-JP" sz="900" b="1" dirty="0"/>
              <a:t>TCP 443 (HTTPS) </a:t>
            </a:r>
            <a:r>
              <a:rPr kumimoji="1" lang="ja-JP" altLang="en-US" sz="900" b="1" dirty="0"/>
              <a:t>に </a:t>
            </a:r>
            <a:r>
              <a:rPr kumimoji="1" lang="en-US" altLang="ja-JP" sz="900" b="1" dirty="0"/>
              <a:t>Web </a:t>
            </a:r>
            <a:r>
              <a:rPr kumimoji="1" lang="ja-JP" altLang="en-US" sz="900" b="1" dirty="0"/>
              <a:t>ブラウザでアクセスすればよい。この場合、中継ゲートウェイは、</a:t>
            </a:r>
            <a:r>
              <a:rPr lang="en-US" altLang="ja-JP" sz="900" b="1" dirty="0"/>
              <a:t>localhost </a:t>
            </a:r>
            <a:r>
              <a:rPr lang="ja-JP" altLang="en-US" sz="900" b="1" dirty="0"/>
              <a:t>上で動作している </a:t>
            </a:r>
            <a:r>
              <a:rPr lang="en-US" altLang="ja-JP" sz="900" b="1" dirty="0"/>
              <a:t>TCP 7002 (HTTPS) </a:t>
            </a:r>
            <a:r>
              <a:rPr lang="ja-JP" altLang="en-US" sz="900" b="1" dirty="0"/>
              <a:t>に、内蔵 </a:t>
            </a:r>
            <a:r>
              <a:rPr lang="en-US" altLang="ja-JP" sz="900" b="1" dirty="0"/>
              <a:t>HTTPS </a:t>
            </a:r>
            <a:r>
              <a:rPr lang="ja-JP" altLang="en-US" sz="900" b="1" dirty="0"/>
              <a:t>リバースプロキシ機能でリクエストをフォワードする。したがって、ユーザーからみると、中継ゲートウェイがインターネットに対して公開するポートは、</a:t>
            </a:r>
            <a:r>
              <a:rPr lang="en-US" altLang="ja-JP" sz="900" b="1" dirty="0"/>
              <a:t>TCP 443 </a:t>
            </a:r>
            <a:r>
              <a:rPr lang="ja-JP" altLang="en-US" sz="900" b="1" dirty="0"/>
              <a:t>のみで良い。</a:t>
            </a:r>
            <a:endParaRPr kumimoji="1" lang="ja-JP" altLang="en-US" sz="900" b="1" dirty="0"/>
          </a:p>
        </p:txBody>
      </p:sp>
    </p:spTree>
    <p:extLst>
      <p:ext uri="{BB962C8B-B14F-4D97-AF65-F5344CB8AC3E}">
        <p14:creationId xmlns:p14="http://schemas.microsoft.com/office/powerpoint/2010/main" val="221915164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36</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sz="3200" dirty="0"/>
              <a:t>3B-3</a:t>
            </a:r>
            <a:r>
              <a:rPr lang="en-US" altLang="ja-JP" sz="3200" dirty="0"/>
              <a:t>. HTML5 </a:t>
            </a:r>
            <a:r>
              <a:rPr lang="ja-JP" altLang="en-US" sz="3200" dirty="0"/>
              <a:t>版 </a:t>
            </a:r>
            <a:r>
              <a:rPr lang="en-US" altLang="ja-JP" sz="3200" dirty="0"/>
              <a:t>Web </a:t>
            </a:r>
            <a:r>
              <a:rPr lang="ja-JP" altLang="en-US" sz="3200" dirty="0"/>
              <a:t>クライアント用 </a:t>
            </a:r>
            <a:r>
              <a:rPr lang="en-US" altLang="ja-JP" sz="3200" dirty="0"/>
              <a:t>Web </a:t>
            </a:r>
            <a:r>
              <a:rPr lang="ja-JP" altLang="en-US" sz="3200" dirty="0"/>
              <a:t>サーバーの</a:t>
            </a:r>
            <a:r>
              <a:rPr kumimoji="1" lang="ja-JP" altLang="en-US" sz="3200" dirty="0"/>
              <a:t>インストール</a:t>
            </a:r>
          </a:p>
        </p:txBody>
      </p:sp>
      <p:sp>
        <p:nvSpPr>
          <p:cNvPr id="6" name="テキスト ボックス 5"/>
          <p:cNvSpPr txBox="1"/>
          <p:nvPr/>
        </p:nvSpPr>
        <p:spPr>
          <a:xfrm>
            <a:off x="332741" y="1322436"/>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a:t>1. Linux </a:t>
            </a:r>
            <a:r>
              <a:rPr kumimoji="1" lang="ja-JP" altLang="en-US" dirty="0"/>
              <a:t>サーバー上の </a:t>
            </a:r>
            <a:r>
              <a:rPr kumimoji="1" lang="en-US" altLang="ja-JP" dirty="0"/>
              <a:t>SSH </a:t>
            </a:r>
            <a:r>
              <a:rPr kumimoji="1" lang="ja-JP" altLang="en-US" dirty="0"/>
              <a:t>で、以下のコマンドを実行する。</a:t>
            </a:r>
            <a:endParaRPr kumimoji="1" lang="en-US" altLang="ja-JP" dirty="0"/>
          </a:p>
          <a:p>
            <a:r>
              <a:rPr lang="en-US" altLang="ja-JP" dirty="0"/>
              <a:t>1 </a:t>
            </a:r>
            <a:r>
              <a:rPr lang="ja-JP" altLang="en-US" dirty="0"/>
              <a:t>行ずつ実行し、エラーが出ていないかどうかよく確認してから、次を実行すること。</a:t>
            </a:r>
          </a:p>
        </p:txBody>
      </p:sp>
      <p:sp>
        <p:nvSpPr>
          <p:cNvPr id="9" name="テキスト ボックス 8"/>
          <p:cNvSpPr txBox="1"/>
          <p:nvPr/>
        </p:nvSpPr>
        <p:spPr>
          <a:xfrm>
            <a:off x="332741" y="2091225"/>
            <a:ext cx="11353780" cy="1384995"/>
          </a:xfrm>
          <a:prstGeom prst="rect">
            <a:avLst/>
          </a:prstGeom>
          <a:solidFill>
            <a:schemeClr val="tx1"/>
          </a:solidFill>
        </p:spPr>
        <p:txBody>
          <a:bodyPr wrap="square" rtlCol="0">
            <a:spAutoFit/>
          </a:bodyPr>
          <a:lstStyle/>
          <a:p>
            <a:r>
              <a:rPr lang="sv-SE" altLang="ja-JP" sz="1200" dirty="0">
                <a:solidFill>
                  <a:schemeClr val="bg1"/>
                </a:solidFill>
                <a:latin typeface="Consolas" panose="020B0609020204030204" pitchFamily="49" charset="0"/>
              </a:rPr>
              <a:t>cd ~/</a:t>
            </a:r>
          </a:p>
          <a:p>
            <a:endParaRPr lang="sv-SE" altLang="ja-JP" sz="1200" dirty="0">
              <a:solidFill>
                <a:schemeClr val="bg1"/>
              </a:solidFill>
              <a:latin typeface="Consolas" panose="020B0609020204030204" pitchFamily="49" charset="0"/>
            </a:endParaRPr>
          </a:p>
          <a:p>
            <a:r>
              <a:rPr lang="sv-SE" altLang="ja-JP" sz="1200" dirty="0">
                <a:solidFill>
                  <a:schemeClr val="bg1"/>
                </a:solidFill>
                <a:latin typeface="Consolas" panose="020B0609020204030204" pitchFamily="49" charset="0"/>
              </a:rPr>
              <a:t>git clone https://github.com/IPA-CyberLab/IPA-DN-ThinController-Private.git --recursive -b beta8preview8</a:t>
            </a:r>
          </a:p>
          <a:p>
            <a:endParaRPr lang="sv-SE" altLang="ja-JP" sz="1200" dirty="0">
              <a:solidFill>
                <a:schemeClr val="bg1"/>
              </a:solidFill>
              <a:latin typeface="Consolas" panose="020B0609020204030204" pitchFamily="49" charset="0"/>
            </a:endParaRPr>
          </a:p>
          <a:p>
            <a:r>
              <a:rPr lang="sv-SE" altLang="ja-JP" sz="1200" dirty="0">
                <a:solidFill>
                  <a:schemeClr val="bg1"/>
                </a:solidFill>
                <a:latin typeface="Consolas" panose="020B0609020204030204" pitchFamily="49" charset="0"/>
              </a:rPr>
              <a:t>cd ~/IPA-DN-ThinController-Private/ThinWebClientApp/</a:t>
            </a:r>
          </a:p>
          <a:p>
            <a:endParaRPr lang="sv-SE" altLang="ja-JP" sz="1200" dirty="0">
              <a:solidFill>
                <a:schemeClr val="bg1"/>
              </a:solidFill>
              <a:latin typeface="Consolas" panose="020B0609020204030204" pitchFamily="49" charset="0"/>
            </a:endParaRPr>
          </a:p>
          <a:p>
            <a:r>
              <a:rPr lang="sv-SE" altLang="ja-JP" sz="1200" dirty="0">
                <a:solidFill>
                  <a:schemeClr val="bg1"/>
                </a:solidFill>
                <a:latin typeface="Consolas" panose="020B0609020204030204" pitchFamily="49" charset="0"/>
              </a:rPr>
              <a:t>sudo dotnet run -c Release Daemon Test</a:t>
            </a:r>
            <a:endParaRPr kumimoji="1" lang="ja-JP" altLang="en-US" sz="1200" dirty="0">
              <a:solidFill>
                <a:schemeClr val="bg1"/>
              </a:solidFill>
              <a:latin typeface="Consolas" panose="020B0609020204030204" pitchFamily="49" charset="0"/>
            </a:endParaRPr>
          </a:p>
        </p:txBody>
      </p:sp>
    </p:spTree>
    <p:extLst>
      <p:ext uri="{BB962C8B-B14F-4D97-AF65-F5344CB8AC3E}">
        <p14:creationId xmlns:p14="http://schemas.microsoft.com/office/powerpoint/2010/main" val="253270773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37</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7" name="テキスト ボックス 6"/>
          <p:cNvSpPr txBox="1"/>
          <p:nvPr/>
        </p:nvSpPr>
        <p:spPr>
          <a:xfrm>
            <a:off x="332741" y="790489"/>
            <a:ext cx="11444412" cy="1754326"/>
          </a:xfrm>
          <a:prstGeom prst="rect">
            <a:avLst/>
          </a:prstGeom>
          <a:solidFill>
            <a:srgbClr val="FFFFCC"/>
          </a:solidFill>
          <a:ln w="19050">
            <a:solidFill>
              <a:schemeClr val="tx1"/>
            </a:solidFill>
          </a:ln>
        </p:spPr>
        <p:txBody>
          <a:bodyPr wrap="square" rtlCol="0">
            <a:spAutoFit/>
          </a:bodyPr>
          <a:lstStyle/>
          <a:p>
            <a:r>
              <a:rPr kumimoji="1" lang="en-US" altLang="ja-JP" dirty="0"/>
              <a:t>2. 1 </a:t>
            </a:r>
            <a:r>
              <a:rPr kumimoji="1" lang="ja-JP" altLang="en-US" dirty="0"/>
              <a:t>の最後の「</a:t>
            </a:r>
            <a:r>
              <a:rPr lang="en-US" altLang="ja-JP" dirty="0" err="1"/>
              <a:t>dotnet</a:t>
            </a:r>
            <a:r>
              <a:rPr lang="en-US" altLang="ja-JP" dirty="0"/>
              <a:t> run -c Release Daemon Test</a:t>
            </a:r>
            <a:r>
              <a:rPr lang="ja-JP" altLang="en-US" dirty="0"/>
              <a:t>」コマンドを実行すると、コントローラのプログラムがコンパイルされ、テストモードで実行が開始される。</a:t>
            </a:r>
            <a:r>
              <a:rPr lang="en-US" altLang="ja-JP" dirty="0"/>
              <a:t>(</a:t>
            </a:r>
            <a:r>
              <a:rPr lang="ja-JP" altLang="en-US" dirty="0"/>
              <a:t>初回起動時や、サーバーの </a:t>
            </a:r>
            <a:r>
              <a:rPr lang="en-US" altLang="ja-JP" dirty="0"/>
              <a:t>CPU </a:t>
            </a:r>
            <a:r>
              <a:rPr lang="ja-JP" altLang="en-US" dirty="0" err="1"/>
              <a:t>やメ</a:t>
            </a:r>
            <a:r>
              <a:rPr lang="ja-JP" altLang="en-US" dirty="0"/>
              <a:t>モリの空き容量によっては、かなり時間がかかることがある。</a:t>
            </a:r>
            <a:r>
              <a:rPr lang="en-US" altLang="ja-JP" dirty="0"/>
              <a:t>)</a:t>
            </a:r>
          </a:p>
          <a:p>
            <a:r>
              <a:rPr lang="ja-JP" altLang="en-US" dirty="0"/>
              <a:t>エラーメッセージ等はリアルタイムでコンソール上に表示される。エラーが発生していないかどうかよく確認する。</a:t>
            </a:r>
            <a:endParaRPr lang="en-US" altLang="ja-JP" dirty="0"/>
          </a:p>
          <a:p>
            <a:r>
              <a:rPr lang="en-US" altLang="ja-JP" dirty="0"/>
              <a:t>(</a:t>
            </a:r>
            <a:r>
              <a:rPr lang="ja-JP" altLang="en-US" dirty="0"/>
              <a:t>これまでの手順に誤りがなければ、エラーは発生せず、以下のように、動作に成功した旨のメッセージが表示される。もし、コンパイルエラー等が発生していれば、これまでの手順を確認をする。</a:t>
            </a:r>
            <a:r>
              <a:rPr lang="en-US" altLang="ja-JP" dirty="0"/>
              <a:t>)</a:t>
            </a:r>
          </a:p>
          <a:p>
            <a:pPr marL="285750" indent="-285750">
              <a:buFont typeface="Arial" panose="020B0604020202020204" pitchFamily="34" charset="0"/>
              <a:buChar char="•"/>
            </a:pPr>
            <a:r>
              <a:rPr lang="ja-JP" altLang="en-US" b="1" dirty="0"/>
              <a:t>以下のように起動し、エラーが表示されなければ、</a:t>
            </a:r>
            <a:r>
              <a:rPr lang="en-US" altLang="ja-JP" b="1" u="sng" dirty="0">
                <a:solidFill>
                  <a:srgbClr val="C00000"/>
                </a:solidFill>
              </a:rPr>
              <a:t>Enter </a:t>
            </a:r>
            <a:r>
              <a:rPr lang="ja-JP" altLang="en-US" b="1" u="sng" dirty="0">
                <a:solidFill>
                  <a:srgbClr val="C00000"/>
                </a:solidFill>
              </a:rPr>
              <a:t>キーを押してテスト実行を終了する。</a:t>
            </a:r>
            <a:endParaRPr lang="en-US" altLang="ja-JP" b="1" u="sng" dirty="0">
              <a:solidFill>
                <a:srgbClr val="C00000"/>
              </a:solidFill>
            </a:endParaRPr>
          </a:p>
        </p:txBody>
      </p:sp>
      <p:sp>
        <p:nvSpPr>
          <p:cNvPr id="10" name="テキスト ボックス 9"/>
          <p:cNvSpPr txBox="1"/>
          <p:nvPr/>
        </p:nvSpPr>
        <p:spPr>
          <a:xfrm>
            <a:off x="727031" y="4071858"/>
            <a:ext cx="10042567" cy="369332"/>
          </a:xfrm>
          <a:prstGeom prst="rect">
            <a:avLst/>
          </a:prstGeom>
          <a:noFill/>
        </p:spPr>
        <p:txBody>
          <a:bodyPr wrap="square" rtlCol="0">
            <a:spAutoFit/>
          </a:bodyPr>
          <a:lstStyle/>
          <a:p>
            <a:r>
              <a:rPr kumimoji="1" lang="ja-JP" altLang="en-US" dirty="0"/>
              <a:t>このように表示されたら、プログラムのビルドとテスト実行には、問題無く成功している。</a:t>
            </a:r>
          </a:p>
        </p:txBody>
      </p:sp>
      <p:sp>
        <p:nvSpPr>
          <p:cNvPr id="11" name="テキスト ボックス 10"/>
          <p:cNvSpPr txBox="1"/>
          <p:nvPr/>
        </p:nvSpPr>
        <p:spPr>
          <a:xfrm>
            <a:off x="727031" y="5601791"/>
            <a:ext cx="5154179" cy="369332"/>
          </a:xfrm>
          <a:prstGeom prst="rect">
            <a:avLst/>
          </a:prstGeom>
          <a:noFill/>
        </p:spPr>
        <p:txBody>
          <a:bodyPr wrap="square" rtlCol="0">
            <a:spAutoFit/>
          </a:bodyPr>
          <a:lstStyle/>
          <a:p>
            <a:r>
              <a:rPr kumimoji="1" lang="ja-JP" altLang="en-US" b="1" dirty="0"/>
              <a:t>問題無ければ、</a:t>
            </a:r>
            <a:r>
              <a:rPr kumimoji="1" lang="en-US" altLang="ja-JP" b="1" dirty="0"/>
              <a:t>Enter </a:t>
            </a:r>
            <a:r>
              <a:rPr kumimoji="1" lang="ja-JP" altLang="en-US" b="1" dirty="0"/>
              <a:t>キーを押して終了する。</a:t>
            </a:r>
          </a:p>
        </p:txBody>
      </p:sp>
      <p:sp>
        <p:nvSpPr>
          <p:cNvPr id="13" name="テキスト ボックス 12"/>
          <p:cNvSpPr txBox="1"/>
          <p:nvPr/>
        </p:nvSpPr>
        <p:spPr>
          <a:xfrm>
            <a:off x="521654" y="2904756"/>
            <a:ext cx="10972800" cy="1015663"/>
          </a:xfrm>
          <a:prstGeom prst="rect">
            <a:avLst/>
          </a:prstGeom>
          <a:solidFill>
            <a:schemeClr val="accent5">
              <a:lumMod val="75000"/>
            </a:schemeClr>
          </a:solidFill>
        </p:spPr>
        <p:txBody>
          <a:bodyPr wrap="square" rtlCol="0">
            <a:spAutoFit/>
          </a:bodyPr>
          <a:lstStyle/>
          <a:p>
            <a:r>
              <a:rPr lang="en-US" altLang="ja-JP" sz="1200" dirty="0">
                <a:solidFill>
                  <a:schemeClr val="bg1"/>
                </a:solidFill>
                <a:latin typeface="Consolas" panose="020B0609020204030204" pitchFamily="49" charset="0"/>
              </a:rPr>
              <a:t>Starting the daemon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p>
          <a:p>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Starting...</a:t>
            </a:r>
          </a:p>
          <a:p>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Started.</a:t>
            </a:r>
          </a:p>
          <a:p>
            <a:r>
              <a:rPr lang="en-US" altLang="ja-JP" sz="1200" dirty="0">
                <a:solidFill>
                  <a:schemeClr val="bg1"/>
                </a:solidFill>
                <a:latin typeface="Consolas" panose="020B0609020204030204" pitchFamily="49" charset="0"/>
              </a:rPr>
              <a:t>The daemon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is now running.</a:t>
            </a:r>
          </a:p>
          <a:p>
            <a:r>
              <a:rPr lang="en-US" altLang="ja-JP" sz="1200" dirty="0">
                <a:solidFill>
                  <a:schemeClr val="bg1"/>
                </a:solidFill>
                <a:latin typeface="Consolas" panose="020B0609020204030204" pitchFamily="49" charset="0"/>
              </a:rPr>
              <a:t>[ Press Enter key to stop the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daemon ]</a:t>
            </a:r>
          </a:p>
        </p:txBody>
      </p:sp>
      <p:sp>
        <p:nvSpPr>
          <p:cNvPr id="14" name="正方形/長方形 13"/>
          <p:cNvSpPr/>
          <p:nvPr/>
        </p:nvSpPr>
        <p:spPr>
          <a:xfrm>
            <a:off x="586026" y="3321539"/>
            <a:ext cx="6877666" cy="6174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右矢印 14"/>
          <p:cNvSpPr/>
          <p:nvPr/>
        </p:nvSpPr>
        <p:spPr>
          <a:xfrm rot="5400000">
            <a:off x="2497846" y="4575295"/>
            <a:ext cx="551792" cy="8923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99374029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38</a:t>
            </a:fld>
            <a:endParaRPr kumimoji="1" lang="ja-JP" altLang="en-US" dirty="0"/>
          </a:p>
        </p:txBody>
      </p:sp>
      <p:sp>
        <p:nvSpPr>
          <p:cNvPr id="5" name="テキスト ボックス 4"/>
          <p:cNvSpPr txBox="1"/>
          <p:nvPr/>
        </p:nvSpPr>
        <p:spPr>
          <a:xfrm>
            <a:off x="318641" y="179233"/>
            <a:ext cx="10318097" cy="646331"/>
          </a:xfrm>
          <a:prstGeom prst="rect">
            <a:avLst/>
          </a:prstGeom>
          <a:solidFill>
            <a:srgbClr val="FFFFCC"/>
          </a:solidFill>
          <a:ln w="19050">
            <a:solidFill>
              <a:schemeClr val="tx1"/>
            </a:solidFill>
          </a:ln>
        </p:spPr>
        <p:txBody>
          <a:bodyPr wrap="square" rtlCol="0">
            <a:spAutoFit/>
          </a:bodyPr>
          <a:lstStyle/>
          <a:p>
            <a:r>
              <a:rPr kumimoji="1" lang="en-US" altLang="ja-JP" dirty="0"/>
              <a:t>3</a:t>
            </a:r>
            <a:r>
              <a:rPr lang="en-US" altLang="ja-JP" dirty="0"/>
              <a:t>. HTML5 </a:t>
            </a:r>
            <a:r>
              <a:rPr lang="ja-JP" altLang="en-US" dirty="0"/>
              <a:t>版 </a:t>
            </a:r>
            <a:r>
              <a:rPr lang="en-US" altLang="ja-JP" dirty="0"/>
              <a:t>Web </a:t>
            </a:r>
            <a:r>
              <a:rPr lang="ja-JP" altLang="en-US" dirty="0"/>
              <a:t>クライアント用 </a:t>
            </a:r>
            <a:r>
              <a:rPr lang="en-US" altLang="ja-JP" dirty="0"/>
              <a:t>Web </a:t>
            </a:r>
            <a:r>
              <a:rPr lang="ja-JP" altLang="en-US" dirty="0"/>
              <a:t>サーバーの設定ファイルである </a:t>
            </a:r>
            <a:r>
              <a:rPr lang="en-US" altLang="ja-JP" dirty="0"/>
              <a:t>『</a:t>
            </a:r>
            <a:r>
              <a:rPr lang="en-US" altLang="ja-JP" dirty="0" err="1"/>
              <a:t>ThinWebClient.json</a:t>
            </a:r>
            <a:r>
              <a:rPr lang="en-US" altLang="ja-JP" dirty="0"/>
              <a:t>』 </a:t>
            </a:r>
            <a:r>
              <a:rPr lang="ja-JP" altLang="en-US" dirty="0"/>
              <a:t>をテキストエディタで編集し、</a:t>
            </a:r>
            <a:r>
              <a:rPr lang="en-US" altLang="ja-JP" dirty="0"/>
              <a:t>HTML5 </a:t>
            </a:r>
            <a:r>
              <a:rPr lang="ja-JP" altLang="en-US" dirty="0"/>
              <a:t>版 </a:t>
            </a:r>
            <a:r>
              <a:rPr lang="en-US" altLang="ja-JP" dirty="0"/>
              <a:t>Web </a:t>
            </a:r>
            <a:r>
              <a:rPr lang="ja-JP" altLang="en-US" dirty="0"/>
              <a:t>クライアントが接続する先のシン・テレワークシステム コントローラの </a:t>
            </a:r>
            <a:r>
              <a:rPr lang="en-US" altLang="ja-JP" dirty="0"/>
              <a:t>URL</a:t>
            </a:r>
            <a:r>
              <a:rPr lang="ja-JP" altLang="en-US" dirty="0"/>
              <a:t> を指定する。</a:t>
            </a:r>
          </a:p>
        </p:txBody>
      </p:sp>
      <p:sp>
        <p:nvSpPr>
          <p:cNvPr id="6" name="テキスト ボックス 5"/>
          <p:cNvSpPr txBox="1"/>
          <p:nvPr/>
        </p:nvSpPr>
        <p:spPr>
          <a:xfrm>
            <a:off x="332741" y="1206702"/>
            <a:ext cx="11353780" cy="276999"/>
          </a:xfrm>
          <a:prstGeom prst="rect">
            <a:avLst/>
          </a:prstGeom>
          <a:solidFill>
            <a:schemeClr val="tx1"/>
          </a:solidFill>
        </p:spPr>
        <p:txBody>
          <a:bodyPr wrap="square" rtlCol="0">
            <a:spAutoFit/>
          </a:bodyPr>
          <a:lstStyle/>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nano</a:t>
            </a:r>
            <a:r>
              <a:rPr lang="en-US" altLang="ja-JP" sz="1200" dirty="0">
                <a:solidFill>
                  <a:schemeClr val="bg1"/>
                </a:solidFill>
                <a:latin typeface="Consolas" panose="020B0609020204030204" pitchFamily="49" charset="0"/>
              </a:rPr>
              <a:t> ~/IPA-DN-</a:t>
            </a:r>
            <a:r>
              <a:rPr lang="en-US" altLang="ja-JP" sz="1200" dirty="0" err="1">
                <a:solidFill>
                  <a:schemeClr val="bg1"/>
                </a:solidFill>
                <a:latin typeface="Consolas" panose="020B0609020204030204" pitchFamily="49" charset="0"/>
              </a:rPr>
              <a:t>ThinController</a:t>
            </a:r>
            <a:r>
              <a:rPr lang="en-US" altLang="ja-JP" sz="1200" dirty="0">
                <a:solidFill>
                  <a:schemeClr val="bg1"/>
                </a:solidFill>
                <a:latin typeface="Consolas" panose="020B0609020204030204" pitchFamily="49" charset="0"/>
              </a:rPr>
              <a:t>-Private/</a:t>
            </a:r>
            <a:r>
              <a:rPr lang="en-US" altLang="ja-JP" sz="1200" dirty="0" err="1">
                <a:solidFill>
                  <a:schemeClr val="bg1"/>
                </a:solidFill>
                <a:latin typeface="Consolas" panose="020B0609020204030204" pitchFamily="49" charset="0"/>
              </a:rPr>
              <a:t>ThinWebClientApp</a:t>
            </a:r>
            <a:r>
              <a:rPr lang="en-US" altLang="ja-JP" sz="1200" dirty="0">
                <a:solidFill>
                  <a:schemeClr val="bg1"/>
                </a:solidFill>
                <a:latin typeface="Consolas" panose="020B0609020204030204" pitchFamily="49" charset="0"/>
              </a:rPr>
              <a:t>/Local/</a:t>
            </a:r>
            <a:r>
              <a:rPr lang="en-US" altLang="ja-JP" sz="1200" dirty="0" err="1">
                <a:solidFill>
                  <a:schemeClr val="bg1"/>
                </a:solidFill>
                <a:latin typeface="Consolas" panose="020B0609020204030204" pitchFamily="49" charset="0"/>
              </a:rPr>
              <a:t>App_IPA.App.ThinWebClientApp</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Config</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ThinWebClient.json</a:t>
            </a:r>
            <a:endParaRPr kumimoji="1" lang="ja-JP" altLang="en-US" sz="1200" dirty="0">
              <a:solidFill>
                <a:schemeClr val="bg1"/>
              </a:solidFill>
              <a:latin typeface="Consolas" panose="020B0609020204030204" pitchFamily="49" charset="0"/>
            </a:endParaRPr>
          </a:p>
        </p:txBody>
      </p:sp>
      <p:sp>
        <p:nvSpPr>
          <p:cNvPr id="11" name="テキスト ボックス 10"/>
          <p:cNvSpPr txBox="1"/>
          <p:nvPr/>
        </p:nvSpPr>
        <p:spPr>
          <a:xfrm>
            <a:off x="277562" y="856776"/>
            <a:ext cx="11122573" cy="369332"/>
          </a:xfrm>
          <a:prstGeom prst="rect">
            <a:avLst/>
          </a:prstGeom>
          <a:noFill/>
        </p:spPr>
        <p:txBody>
          <a:bodyPr wrap="square" rtlCol="0">
            <a:spAutoFit/>
          </a:bodyPr>
          <a:lstStyle/>
          <a:p>
            <a:r>
              <a:rPr lang="ja-JP" altLang="en-US" dirty="0"/>
              <a:t>以下のコマンドを実行し、テキストエディタを起動して </a:t>
            </a:r>
            <a:r>
              <a:rPr lang="en-US" altLang="ja-JP" dirty="0"/>
              <a:t>『</a:t>
            </a:r>
            <a:r>
              <a:rPr lang="en-US" altLang="ja-JP" dirty="0" err="1"/>
              <a:t>ThinWebClient.json</a:t>
            </a:r>
            <a:r>
              <a:rPr lang="en-US" altLang="ja-JP" dirty="0"/>
              <a:t>』</a:t>
            </a:r>
            <a:r>
              <a:rPr lang="ja-JP" altLang="en-US" dirty="0"/>
              <a:t> を開く。</a:t>
            </a:r>
          </a:p>
        </p:txBody>
      </p:sp>
      <p:sp>
        <p:nvSpPr>
          <p:cNvPr id="15" name="テキスト ボックス 14"/>
          <p:cNvSpPr txBox="1"/>
          <p:nvPr/>
        </p:nvSpPr>
        <p:spPr>
          <a:xfrm>
            <a:off x="277562" y="1503107"/>
            <a:ext cx="11122573" cy="584775"/>
          </a:xfrm>
          <a:prstGeom prst="rect">
            <a:avLst/>
          </a:prstGeom>
          <a:noFill/>
        </p:spPr>
        <p:txBody>
          <a:bodyPr wrap="square" rtlCol="0">
            <a:spAutoFit/>
          </a:bodyPr>
          <a:lstStyle/>
          <a:p>
            <a:r>
              <a:rPr kumimoji="1" lang="ja-JP" altLang="en-US" sz="1600" dirty="0"/>
              <a:t>テキストエディタ </a:t>
            </a:r>
            <a:r>
              <a:rPr kumimoji="1" lang="en-US" altLang="ja-JP" sz="1600" dirty="0"/>
              <a:t>(</a:t>
            </a:r>
            <a:r>
              <a:rPr kumimoji="1" lang="en-US" altLang="ja-JP" sz="1600" dirty="0" err="1"/>
              <a:t>nano</a:t>
            </a:r>
            <a:r>
              <a:rPr kumimoji="1" lang="en-US" altLang="ja-JP" sz="1600" dirty="0"/>
              <a:t>) </a:t>
            </a:r>
            <a:r>
              <a:rPr kumimoji="1" lang="ja-JP" altLang="en-US" sz="1600" dirty="0"/>
              <a:t>が起動し、中継ゲートウェイの設定ファイルの内容が表示される。これは </a:t>
            </a:r>
            <a:r>
              <a:rPr kumimoji="1" lang="en-US" altLang="ja-JP" sz="1600" dirty="0"/>
              <a:t>JSON </a:t>
            </a:r>
            <a:r>
              <a:rPr kumimoji="1" lang="ja-JP" altLang="en-US" sz="1600" dirty="0"/>
              <a:t>形式である。</a:t>
            </a:r>
          </a:p>
          <a:p>
            <a:r>
              <a:rPr lang="ja-JP" altLang="en-US" sz="1600" dirty="0"/>
              <a:t>「</a:t>
            </a:r>
            <a:r>
              <a:rPr lang="en-US" altLang="ja-JP" sz="1600" dirty="0" err="1"/>
              <a:t>ThinControllerUrlList</a:t>
            </a:r>
            <a:r>
              <a:rPr lang="ja-JP" altLang="en-US" sz="1600" dirty="0"/>
              <a:t>」という名前の項目の中にある「</a:t>
            </a:r>
            <a:r>
              <a:rPr lang="en-US" altLang="ja-JP" sz="1600" dirty="0"/>
              <a:t>https://specify_address_here.example.org/thincontrol/</a:t>
            </a:r>
            <a:r>
              <a:rPr lang="ja-JP" altLang="en-US" sz="1600" dirty="0"/>
              <a:t>」という部分を探す。</a:t>
            </a:r>
            <a:endParaRPr kumimoji="1" lang="ja-JP" altLang="en-US" sz="1600" dirty="0"/>
          </a:p>
        </p:txBody>
      </p:sp>
      <p:sp>
        <p:nvSpPr>
          <p:cNvPr id="16" name="テキスト ボックス 15"/>
          <p:cNvSpPr txBox="1"/>
          <p:nvPr/>
        </p:nvSpPr>
        <p:spPr>
          <a:xfrm>
            <a:off x="332741" y="2107288"/>
            <a:ext cx="11353780" cy="2492990"/>
          </a:xfrm>
          <a:prstGeom prst="rect">
            <a:avLst/>
          </a:prstGeom>
          <a:solidFill>
            <a:schemeClr val="tx1"/>
          </a:solidFill>
        </p:spPr>
        <p:txBody>
          <a:bodyPr wrap="square" rtlCol="0">
            <a:spAutoFit/>
          </a:bodyPr>
          <a:lstStyle/>
          <a:p>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Debug_EnableGuacdMode</a:t>
            </a:r>
            <a:r>
              <a:rPr lang="en-US" altLang="ja-JP" sz="1200" dirty="0">
                <a:solidFill>
                  <a:schemeClr val="bg1"/>
                </a:solidFill>
                <a:latin typeface="Consolas" panose="020B0609020204030204" pitchFamily="49" charset="0"/>
              </a:rPr>
              <a:t>": false,</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Debug_GuacdMode_ProxyPortListenAllowAny</a:t>
            </a:r>
            <a:r>
              <a:rPr lang="en-US" altLang="ja-JP" sz="1200" dirty="0">
                <a:solidFill>
                  <a:schemeClr val="bg1"/>
                </a:solidFill>
                <a:latin typeface="Consolas" panose="020B0609020204030204" pitchFamily="49" charset="0"/>
              </a:rPr>
              <a:t>": false,</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Debug_GuacdMode_GuacdHostname</a:t>
            </a:r>
            <a:r>
              <a:rPr lang="en-US" altLang="ja-JP" sz="1200" dirty="0">
                <a:solidFill>
                  <a:schemeClr val="bg1"/>
                </a:solidFill>
                <a:latin typeface="Consolas" panose="020B0609020204030204" pitchFamily="49" charset="0"/>
              </a:rPr>
              <a:t>": "none",</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Debug_GuacdPort</a:t>
            </a:r>
            <a:r>
              <a:rPr lang="en-US" altLang="ja-JP" sz="1200" dirty="0">
                <a:solidFill>
                  <a:schemeClr val="bg1"/>
                </a:solidFill>
                <a:latin typeface="Consolas" panose="020B0609020204030204" pitchFamily="49" charset="0"/>
              </a:rPr>
              <a:t>": 4822,</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ThinControllerUrlList</a:t>
            </a:r>
            <a:r>
              <a:rPr lang="en-US" altLang="ja-JP" sz="1200" dirty="0">
                <a:solidFill>
                  <a:schemeClr val="bg1"/>
                </a:solidFill>
                <a:latin typeface="Consolas" panose="020B0609020204030204" pitchFamily="49" charset="0"/>
              </a:rPr>
              <a:t>": [</a:t>
            </a:r>
          </a:p>
          <a:p>
            <a:r>
              <a:rPr lang="en-US" altLang="ja-JP" sz="1200" dirty="0">
                <a:solidFill>
                  <a:schemeClr val="bg1"/>
                </a:solidFill>
                <a:latin typeface="Consolas" panose="020B0609020204030204" pitchFamily="49" charset="0"/>
              </a:rPr>
              <a:t>    </a:t>
            </a:r>
            <a:r>
              <a:rPr lang="en-US" altLang="ja-JP" sz="1200" b="1" dirty="0">
                <a:solidFill>
                  <a:srgbClr val="FFFF00"/>
                </a:solidFill>
                <a:latin typeface="Consolas" panose="020B0609020204030204" pitchFamily="49" charset="0"/>
              </a:rPr>
              <a:t>"https://specify_address_here.example.org/</a:t>
            </a:r>
            <a:r>
              <a:rPr lang="en-US" altLang="ja-JP" sz="1200" b="1" dirty="0" err="1">
                <a:solidFill>
                  <a:srgbClr val="FFFF00"/>
                </a:solidFill>
                <a:latin typeface="Consolas" panose="020B0609020204030204" pitchFamily="49" charset="0"/>
              </a:rPr>
              <a:t>thincontrol</a:t>
            </a:r>
            <a:r>
              <a:rPr lang="en-US" altLang="ja-JP" sz="1200" b="1" dirty="0">
                <a:solidFill>
                  <a:srgbClr val="FFFF00"/>
                </a:solidFill>
                <a:latin typeface="Consolas" panose="020B0609020204030204" pitchFamily="49" charset="0"/>
              </a:rPr>
              <a:t>/"</a:t>
            </a:r>
          </a:p>
          <a:p>
            <a:r>
              <a:rPr lang="en-US" altLang="ja-JP" sz="1200" dirty="0">
                <a:solidFill>
                  <a:schemeClr val="bg1"/>
                </a:solidFill>
                <a:latin typeface="Consolas" panose="020B0609020204030204" pitchFamily="49" charset="0"/>
              </a:rPr>
              <a:t>  ],</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ControllerGateSecretKey</a:t>
            </a:r>
            <a:r>
              <a:rPr lang="en-US" altLang="ja-JP" sz="1200" dirty="0">
                <a:solidFill>
                  <a:schemeClr val="bg1"/>
                </a:solidFill>
                <a:latin typeface="Consolas" panose="020B0609020204030204" pitchFamily="49" charset="0"/>
              </a:rPr>
              <a:t>": "JuP4611KJd1dFTqenNpVPU6r",</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CookieDomainName</a:t>
            </a:r>
            <a:r>
              <a:rPr lang="en-US" altLang="ja-JP" sz="1200" dirty="0">
                <a:solidFill>
                  <a:schemeClr val="bg1"/>
                </a:solidFill>
                <a:latin typeface="Consolas" panose="020B0609020204030204" pitchFamily="49" charset="0"/>
              </a:rPr>
              <a:t>": "",</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CookieEncryptPassword</a:t>
            </a:r>
            <a:r>
              <a:rPr lang="en-US" altLang="ja-JP" sz="1200" dirty="0">
                <a:solidFill>
                  <a:schemeClr val="bg1"/>
                </a:solidFill>
                <a:latin typeface="Consolas" panose="020B0609020204030204" pitchFamily="49" charset="0"/>
              </a:rPr>
              <a:t>": "pLkw4jkN8YxcD54AJ2rVvaD3sdnJEzMN",</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MaxConcurrentSessionsPerClientIp</a:t>
            </a:r>
            <a:r>
              <a:rPr lang="en-US" altLang="ja-JP" sz="1200" dirty="0">
                <a:solidFill>
                  <a:schemeClr val="bg1"/>
                </a:solidFill>
                <a:latin typeface="Consolas" panose="020B0609020204030204" pitchFamily="49" charset="0"/>
              </a:rPr>
              <a:t>": 5</a:t>
            </a:r>
          </a:p>
          <a:p>
            <a:r>
              <a:rPr lang="en-US" altLang="ja-JP" sz="1200" dirty="0">
                <a:solidFill>
                  <a:schemeClr val="bg1"/>
                </a:solidFill>
                <a:latin typeface="Consolas" panose="020B0609020204030204" pitchFamily="49" charset="0"/>
              </a:rPr>
              <a:t>}</a:t>
            </a:r>
            <a:endParaRPr lang="en-US" altLang="ja-JP" sz="1200" b="1" dirty="0">
              <a:solidFill>
                <a:srgbClr val="FFFF00"/>
              </a:solidFill>
              <a:latin typeface="Consolas" panose="020B0609020204030204" pitchFamily="49" charset="0"/>
            </a:endParaRPr>
          </a:p>
        </p:txBody>
      </p:sp>
      <p:sp>
        <p:nvSpPr>
          <p:cNvPr id="17" name="テキスト ボックス 16"/>
          <p:cNvSpPr txBox="1"/>
          <p:nvPr/>
        </p:nvSpPr>
        <p:spPr>
          <a:xfrm>
            <a:off x="277561" y="4600278"/>
            <a:ext cx="11122573" cy="646331"/>
          </a:xfrm>
          <a:prstGeom prst="rect">
            <a:avLst/>
          </a:prstGeom>
          <a:noFill/>
        </p:spPr>
        <p:txBody>
          <a:bodyPr wrap="square" rtlCol="0">
            <a:spAutoFit/>
          </a:bodyPr>
          <a:lstStyle/>
          <a:p>
            <a:r>
              <a:rPr lang="ja-JP" altLang="en-US" dirty="0"/>
              <a:t>上記の「</a:t>
            </a:r>
            <a:r>
              <a:rPr lang="en-US" altLang="ja-JP" dirty="0" err="1"/>
              <a:t>ThinControllerUrlList</a:t>
            </a:r>
            <a:r>
              <a:rPr lang="ja-JP" altLang="en-US" dirty="0"/>
              <a:t>」の中の「</a:t>
            </a:r>
            <a:r>
              <a:rPr lang="en-US" altLang="ja-JP" b="1" dirty="0">
                <a:solidFill>
                  <a:schemeClr val="accent2">
                    <a:lumMod val="75000"/>
                  </a:schemeClr>
                </a:solidFill>
              </a:rPr>
              <a:t>https://specify_address_here.example.org/thincontrol/</a:t>
            </a:r>
            <a:r>
              <a:rPr lang="ja-JP" altLang="en-US" dirty="0"/>
              <a:t>」は、サンプルである。このままでは、動作しない。これを、以下の </a:t>
            </a:r>
            <a:r>
              <a:rPr lang="en-US" altLang="ja-JP" dirty="0"/>
              <a:t>URL </a:t>
            </a:r>
            <a:r>
              <a:rPr lang="ja-JP" altLang="en-US" dirty="0"/>
              <a:t>に置換する。</a:t>
            </a:r>
          </a:p>
        </p:txBody>
      </p:sp>
      <p:sp>
        <p:nvSpPr>
          <p:cNvPr id="18" name="テキスト ボックス 17"/>
          <p:cNvSpPr txBox="1"/>
          <p:nvPr/>
        </p:nvSpPr>
        <p:spPr>
          <a:xfrm>
            <a:off x="687754" y="5224026"/>
            <a:ext cx="10998767" cy="307777"/>
          </a:xfrm>
          <a:prstGeom prst="rect">
            <a:avLst/>
          </a:prstGeom>
          <a:solidFill>
            <a:schemeClr val="tx1"/>
          </a:solidFill>
        </p:spPr>
        <p:txBody>
          <a:bodyPr wrap="square" rtlCol="0">
            <a:spAutoFit/>
          </a:bodyPr>
          <a:lstStyle/>
          <a:p>
            <a:r>
              <a:rPr lang="en-US" altLang="ja-JP" sz="1400" b="1" dirty="0">
                <a:solidFill>
                  <a:srgbClr val="FFFF00"/>
                </a:solidFill>
                <a:latin typeface="Consolas" panose="020B0609020204030204" pitchFamily="49" charset="0"/>
              </a:rPr>
              <a:t>"https://127.0.0.1/thingate/"</a:t>
            </a:r>
            <a:endParaRPr kumimoji="1" lang="ja-JP" altLang="en-US" sz="1400" b="1" dirty="0">
              <a:solidFill>
                <a:srgbClr val="FFFF00"/>
              </a:solidFill>
              <a:latin typeface="Consolas" panose="020B0609020204030204" pitchFamily="49" charset="0"/>
            </a:endParaRPr>
          </a:p>
        </p:txBody>
      </p:sp>
      <p:sp>
        <p:nvSpPr>
          <p:cNvPr id="19" name="テキスト ボックス 18"/>
          <p:cNvSpPr txBox="1"/>
          <p:nvPr/>
        </p:nvSpPr>
        <p:spPr>
          <a:xfrm>
            <a:off x="318641" y="5513547"/>
            <a:ext cx="10305981" cy="369332"/>
          </a:xfrm>
          <a:prstGeom prst="rect">
            <a:avLst/>
          </a:prstGeom>
          <a:noFill/>
        </p:spPr>
        <p:txBody>
          <a:bodyPr wrap="square" rtlCol="0">
            <a:spAutoFit/>
          </a:bodyPr>
          <a:lstStyle/>
          <a:p>
            <a:r>
              <a:rPr lang="en-US" altLang="ja-JP" dirty="0"/>
              <a:t>Ctrl + O</a:t>
            </a:r>
            <a:r>
              <a:rPr lang="ja-JP" altLang="en-US" dirty="0"/>
              <a:t> の後に</a:t>
            </a:r>
            <a:r>
              <a:rPr lang="en-US" altLang="ja-JP" dirty="0"/>
              <a:t> Enter </a:t>
            </a:r>
            <a:r>
              <a:rPr lang="ja-JP" altLang="en-US" dirty="0"/>
              <a:t>で上書き保存、</a:t>
            </a:r>
            <a:r>
              <a:rPr lang="en-US" altLang="ja-JP" dirty="0"/>
              <a:t>Ctrl + X </a:t>
            </a:r>
            <a:r>
              <a:rPr lang="ja-JP" altLang="en-US" dirty="0"/>
              <a:t>でテキストエディタを終了する。</a:t>
            </a:r>
          </a:p>
        </p:txBody>
      </p:sp>
      <p:sp>
        <p:nvSpPr>
          <p:cNvPr id="20" name="テキスト ボックス 19"/>
          <p:cNvSpPr txBox="1"/>
          <p:nvPr/>
        </p:nvSpPr>
        <p:spPr>
          <a:xfrm>
            <a:off x="893234" y="5870357"/>
            <a:ext cx="10587806" cy="646331"/>
          </a:xfrm>
          <a:prstGeom prst="rect">
            <a:avLst/>
          </a:prstGeom>
          <a:solidFill>
            <a:schemeClr val="accent4">
              <a:lumMod val="20000"/>
              <a:lumOff val="80000"/>
            </a:schemeClr>
          </a:solidFill>
          <a:ln>
            <a:solidFill>
              <a:schemeClr val="tx1"/>
            </a:solidFill>
          </a:ln>
        </p:spPr>
        <p:txBody>
          <a:bodyPr wrap="square" rtlCol="0">
            <a:spAutoFit/>
          </a:bodyPr>
          <a:lstStyle/>
          <a:p>
            <a:r>
              <a:rPr lang="en-US" altLang="ja-JP" sz="1200" b="1" dirty="0">
                <a:solidFill>
                  <a:srgbClr val="0000FF"/>
                </a:solidFill>
              </a:rPr>
              <a:t>【</a:t>
            </a:r>
            <a:r>
              <a:rPr lang="ja-JP" altLang="en-US" sz="1200" b="1" dirty="0">
                <a:solidFill>
                  <a:srgbClr val="0000FF"/>
                </a:solidFill>
              </a:rPr>
              <a:t>この設定内容の意味</a:t>
            </a:r>
            <a:r>
              <a:rPr lang="en-US" altLang="ja-JP" sz="1200" b="1" dirty="0">
                <a:solidFill>
                  <a:srgbClr val="0000FF"/>
                </a:solidFill>
              </a:rPr>
              <a:t>】</a:t>
            </a:r>
            <a:endParaRPr lang="en-US" altLang="ja-JP" sz="1200" dirty="0"/>
          </a:p>
          <a:p>
            <a:r>
              <a:rPr lang="ja-JP" altLang="en-US" sz="1200" dirty="0"/>
              <a:t>「</a:t>
            </a:r>
            <a:r>
              <a:rPr lang="en-US" altLang="ja-JP" sz="1200" dirty="0"/>
              <a:t>https://127.0.0.1/thingate/</a:t>
            </a:r>
            <a:r>
              <a:rPr lang="ja-JP" altLang="en-US" sz="1200" dirty="0"/>
              <a:t>」</a:t>
            </a:r>
            <a:r>
              <a:rPr lang="en-US" altLang="ja-JP" sz="1200" dirty="0"/>
              <a:t> </a:t>
            </a:r>
            <a:r>
              <a:rPr lang="ja-JP" altLang="en-US" sz="1200" dirty="0"/>
              <a:t>という指示は、「</a:t>
            </a:r>
            <a:r>
              <a:rPr lang="en-US" altLang="ja-JP" sz="1200" dirty="0"/>
              <a:t>127.0.0.1</a:t>
            </a:r>
            <a:r>
              <a:rPr lang="ja-JP" altLang="en-US" sz="1200" dirty="0"/>
              <a:t>」 </a:t>
            </a:r>
            <a:r>
              <a:rPr lang="en-US" altLang="ja-JP" sz="1200" dirty="0"/>
              <a:t>(= localhost, </a:t>
            </a:r>
            <a:r>
              <a:rPr lang="ja-JP" altLang="en-US" sz="1200" dirty="0"/>
              <a:t>そのサーバー自身</a:t>
            </a:r>
            <a:r>
              <a:rPr lang="en-US" altLang="ja-JP" sz="1200" dirty="0"/>
              <a:t>) </a:t>
            </a:r>
            <a:r>
              <a:rPr lang="ja-JP" altLang="en-US" sz="1200" dirty="0"/>
              <a:t>で動作している </a:t>
            </a:r>
            <a:r>
              <a:rPr lang="en-US" altLang="ja-JP" sz="1200" dirty="0"/>
              <a:t>TCP </a:t>
            </a:r>
            <a:r>
              <a:rPr lang="ja-JP" altLang="en-US" sz="1200" dirty="0"/>
              <a:t>ポート </a:t>
            </a:r>
            <a:r>
              <a:rPr lang="en-US" altLang="ja-JP" sz="1200" dirty="0"/>
              <a:t>443 (https </a:t>
            </a:r>
            <a:r>
              <a:rPr lang="ja-JP" altLang="en-US" sz="1200" dirty="0"/>
              <a:t>のデフォルト</a:t>
            </a:r>
            <a:r>
              <a:rPr lang="en-US" altLang="ja-JP" sz="1200" dirty="0"/>
              <a:t>) </a:t>
            </a:r>
            <a:r>
              <a:rPr lang="ja-JP" altLang="en-US" sz="1200" dirty="0"/>
              <a:t>における中継ゲートウェイプログラムと連携して動作せよ、という意味である。これにより、第 </a:t>
            </a:r>
            <a:r>
              <a:rPr lang="en-US" altLang="ja-JP" sz="1200" dirty="0"/>
              <a:t>3 </a:t>
            </a:r>
            <a:r>
              <a:rPr lang="ja-JP" altLang="en-US" sz="1200" dirty="0"/>
              <a:t>章で構築した中継ゲートウェイと連携して、</a:t>
            </a:r>
            <a:r>
              <a:rPr lang="en-US" altLang="ja-JP" sz="1200" dirty="0"/>
              <a:t>HTML5 </a:t>
            </a:r>
            <a:r>
              <a:rPr lang="ja-JP" altLang="en-US" sz="1200" dirty="0"/>
              <a:t>版 </a:t>
            </a:r>
            <a:r>
              <a:rPr lang="en-US" altLang="ja-JP" sz="1200" dirty="0"/>
              <a:t>Web </a:t>
            </a:r>
            <a:r>
              <a:rPr lang="ja-JP" altLang="en-US" sz="1200" dirty="0"/>
              <a:t>クライアント用 </a:t>
            </a:r>
            <a:r>
              <a:rPr lang="en-US" altLang="ja-JP" sz="1200" dirty="0"/>
              <a:t>Web </a:t>
            </a:r>
            <a:r>
              <a:rPr lang="ja-JP" altLang="en-US" sz="1200" dirty="0"/>
              <a:t>サーバーが動作するようになるのである。</a:t>
            </a:r>
          </a:p>
        </p:txBody>
      </p:sp>
    </p:spTree>
    <p:extLst>
      <p:ext uri="{BB962C8B-B14F-4D97-AF65-F5344CB8AC3E}">
        <p14:creationId xmlns:p14="http://schemas.microsoft.com/office/powerpoint/2010/main" val="216874723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39</a:t>
            </a:fld>
            <a:endParaRPr kumimoji="1" lang="ja-JP" altLang="en-US" dirty="0"/>
          </a:p>
        </p:txBody>
      </p:sp>
      <p:sp>
        <p:nvSpPr>
          <p:cNvPr id="5" name="テキスト ボックス 4"/>
          <p:cNvSpPr txBox="1"/>
          <p:nvPr/>
        </p:nvSpPr>
        <p:spPr>
          <a:xfrm>
            <a:off x="318641" y="179233"/>
            <a:ext cx="10318097" cy="646331"/>
          </a:xfrm>
          <a:prstGeom prst="rect">
            <a:avLst/>
          </a:prstGeom>
          <a:solidFill>
            <a:srgbClr val="FFFFCC"/>
          </a:solidFill>
          <a:ln w="19050">
            <a:solidFill>
              <a:schemeClr val="tx1"/>
            </a:solidFill>
          </a:ln>
        </p:spPr>
        <p:txBody>
          <a:bodyPr wrap="square" rtlCol="0">
            <a:spAutoFit/>
          </a:bodyPr>
          <a:lstStyle/>
          <a:p>
            <a:r>
              <a:rPr kumimoji="1" lang="en-US" altLang="ja-JP" dirty="0"/>
              <a:t>4</a:t>
            </a:r>
            <a:r>
              <a:rPr lang="en-US" altLang="ja-JP" dirty="0"/>
              <a:t>. HTML5 </a:t>
            </a:r>
            <a:r>
              <a:rPr lang="ja-JP" altLang="en-US" dirty="0"/>
              <a:t>版 </a:t>
            </a:r>
            <a:r>
              <a:rPr lang="en-US" altLang="ja-JP" dirty="0"/>
              <a:t>Web </a:t>
            </a:r>
            <a:r>
              <a:rPr lang="ja-JP" altLang="en-US" dirty="0"/>
              <a:t>クライアント用 </a:t>
            </a:r>
            <a:r>
              <a:rPr lang="en-US" altLang="ja-JP" dirty="0"/>
              <a:t>Web </a:t>
            </a:r>
            <a:r>
              <a:rPr lang="ja-JP" altLang="en-US" dirty="0"/>
              <a:t>サーバーの設定ファイルである </a:t>
            </a:r>
            <a:r>
              <a:rPr lang="en-US" altLang="ja-JP" dirty="0"/>
              <a:t>『</a:t>
            </a:r>
            <a:r>
              <a:rPr lang="en-US" altLang="ja-JP" dirty="0" err="1"/>
              <a:t>ThinWebClientWebServer.json</a:t>
            </a:r>
            <a:r>
              <a:rPr lang="en-US" altLang="ja-JP" dirty="0"/>
              <a:t>』 </a:t>
            </a:r>
            <a:r>
              <a:rPr lang="ja-JP" altLang="en-US" dirty="0"/>
              <a:t>をテキストエディタで編集し、</a:t>
            </a:r>
            <a:r>
              <a:rPr lang="en-US" altLang="ja-JP" dirty="0"/>
              <a:t>HTML5 </a:t>
            </a:r>
            <a:r>
              <a:rPr lang="ja-JP" altLang="en-US" dirty="0"/>
              <a:t>版 </a:t>
            </a:r>
            <a:r>
              <a:rPr lang="en-US" altLang="ja-JP" dirty="0"/>
              <a:t>Web </a:t>
            </a:r>
            <a:r>
              <a:rPr lang="ja-JP" altLang="en-US" dirty="0"/>
              <a:t>クライアントの動作ポートを </a:t>
            </a:r>
            <a:r>
              <a:rPr lang="en-US" altLang="ja-JP" dirty="0"/>
              <a:t>TCP 7001, TCP 7002 </a:t>
            </a:r>
            <a:r>
              <a:rPr lang="ja-JP" altLang="en-US" dirty="0"/>
              <a:t>に変更する。</a:t>
            </a:r>
          </a:p>
        </p:txBody>
      </p:sp>
      <p:sp>
        <p:nvSpPr>
          <p:cNvPr id="6" name="テキスト ボックス 5"/>
          <p:cNvSpPr txBox="1"/>
          <p:nvPr/>
        </p:nvSpPr>
        <p:spPr>
          <a:xfrm>
            <a:off x="332741" y="1206702"/>
            <a:ext cx="11353780" cy="261610"/>
          </a:xfrm>
          <a:prstGeom prst="rect">
            <a:avLst/>
          </a:prstGeom>
          <a:solidFill>
            <a:schemeClr val="tx1"/>
          </a:solidFill>
        </p:spPr>
        <p:txBody>
          <a:bodyPr wrap="square" rtlCol="0">
            <a:spAutoFit/>
          </a:bodyPr>
          <a:lstStyle/>
          <a:p>
            <a:r>
              <a:rPr lang="en-US" altLang="ja-JP" sz="1100" dirty="0" err="1">
                <a:solidFill>
                  <a:schemeClr val="bg1"/>
                </a:solidFill>
                <a:latin typeface="Consolas" panose="020B0609020204030204" pitchFamily="49" charset="0"/>
              </a:rPr>
              <a:t>sudo</a:t>
            </a:r>
            <a:r>
              <a:rPr lang="en-US" altLang="ja-JP" sz="1100" dirty="0">
                <a:solidFill>
                  <a:schemeClr val="bg1"/>
                </a:solidFill>
                <a:latin typeface="Consolas" panose="020B0609020204030204" pitchFamily="49" charset="0"/>
              </a:rPr>
              <a:t> </a:t>
            </a:r>
            <a:r>
              <a:rPr lang="en-US" altLang="ja-JP" sz="1100" dirty="0" err="1">
                <a:solidFill>
                  <a:schemeClr val="bg1"/>
                </a:solidFill>
                <a:latin typeface="Consolas" panose="020B0609020204030204" pitchFamily="49" charset="0"/>
              </a:rPr>
              <a:t>nano</a:t>
            </a:r>
            <a:r>
              <a:rPr lang="en-US" altLang="ja-JP" sz="1100" dirty="0">
                <a:solidFill>
                  <a:schemeClr val="bg1"/>
                </a:solidFill>
                <a:latin typeface="Consolas" panose="020B0609020204030204" pitchFamily="49" charset="0"/>
              </a:rPr>
              <a:t> ~/IPA-DN-</a:t>
            </a:r>
            <a:r>
              <a:rPr lang="en-US" altLang="ja-JP" sz="1100" dirty="0" err="1">
                <a:solidFill>
                  <a:schemeClr val="bg1"/>
                </a:solidFill>
                <a:latin typeface="Consolas" panose="020B0609020204030204" pitchFamily="49" charset="0"/>
              </a:rPr>
              <a:t>ThinController</a:t>
            </a:r>
            <a:r>
              <a:rPr lang="en-US" altLang="ja-JP" sz="1100" dirty="0">
                <a:solidFill>
                  <a:schemeClr val="bg1"/>
                </a:solidFill>
                <a:latin typeface="Consolas" panose="020B0609020204030204" pitchFamily="49" charset="0"/>
              </a:rPr>
              <a:t>-Private/</a:t>
            </a:r>
            <a:r>
              <a:rPr lang="en-US" altLang="ja-JP" sz="1100" dirty="0" err="1">
                <a:solidFill>
                  <a:schemeClr val="bg1"/>
                </a:solidFill>
                <a:latin typeface="Consolas" panose="020B0609020204030204" pitchFamily="49" charset="0"/>
              </a:rPr>
              <a:t>ThinWebClientApp</a:t>
            </a:r>
            <a:r>
              <a:rPr lang="en-US" altLang="ja-JP" sz="1100" dirty="0">
                <a:solidFill>
                  <a:schemeClr val="bg1"/>
                </a:solidFill>
                <a:latin typeface="Consolas" panose="020B0609020204030204" pitchFamily="49" charset="0"/>
              </a:rPr>
              <a:t>/Local/</a:t>
            </a:r>
            <a:r>
              <a:rPr lang="en-US" altLang="ja-JP" sz="1100" dirty="0" err="1">
                <a:solidFill>
                  <a:schemeClr val="bg1"/>
                </a:solidFill>
                <a:latin typeface="Consolas" panose="020B0609020204030204" pitchFamily="49" charset="0"/>
              </a:rPr>
              <a:t>App_IPA.App.ThinWebClientApp</a:t>
            </a:r>
            <a:r>
              <a:rPr lang="en-US" altLang="ja-JP" sz="1100" dirty="0">
                <a:solidFill>
                  <a:schemeClr val="bg1"/>
                </a:solidFill>
                <a:latin typeface="Consolas" panose="020B0609020204030204" pitchFamily="49" charset="0"/>
              </a:rPr>
              <a:t>/</a:t>
            </a:r>
            <a:r>
              <a:rPr lang="en-US" altLang="ja-JP" sz="1100" dirty="0" err="1">
                <a:solidFill>
                  <a:schemeClr val="bg1"/>
                </a:solidFill>
                <a:latin typeface="Consolas" panose="020B0609020204030204" pitchFamily="49" charset="0"/>
              </a:rPr>
              <a:t>Config</a:t>
            </a:r>
            <a:r>
              <a:rPr lang="en-US" altLang="ja-JP" sz="1100" dirty="0">
                <a:solidFill>
                  <a:schemeClr val="bg1"/>
                </a:solidFill>
                <a:latin typeface="Consolas" panose="020B0609020204030204" pitchFamily="49" charset="0"/>
              </a:rPr>
              <a:t>/</a:t>
            </a:r>
            <a:r>
              <a:rPr lang="en-US" altLang="ja-JP" sz="1100" dirty="0" err="1">
                <a:solidFill>
                  <a:schemeClr val="bg1"/>
                </a:solidFill>
                <a:latin typeface="Consolas" panose="020B0609020204030204" pitchFamily="49" charset="0"/>
              </a:rPr>
              <a:t>AppSettings</a:t>
            </a:r>
            <a:r>
              <a:rPr lang="en-US" altLang="ja-JP" sz="1100" dirty="0">
                <a:solidFill>
                  <a:schemeClr val="bg1"/>
                </a:solidFill>
                <a:latin typeface="Consolas" panose="020B0609020204030204" pitchFamily="49" charset="0"/>
              </a:rPr>
              <a:t>/</a:t>
            </a:r>
            <a:r>
              <a:rPr lang="en-US" altLang="ja-JP" sz="1100" dirty="0" err="1">
                <a:solidFill>
                  <a:schemeClr val="bg1"/>
                </a:solidFill>
                <a:latin typeface="Consolas" panose="020B0609020204030204" pitchFamily="49" charset="0"/>
              </a:rPr>
              <a:t>ThinWebClientWebServer.json</a:t>
            </a:r>
            <a:endParaRPr kumimoji="1" lang="ja-JP" altLang="en-US" sz="1100" dirty="0">
              <a:solidFill>
                <a:schemeClr val="bg1"/>
              </a:solidFill>
              <a:latin typeface="Consolas" panose="020B0609020204030204" pitchFamily="49" charset="0"/>
            </a:endParaRPr>
          </a:p>
        </p:txBody>
      </p:sp>
      <p:sp>
        <p:nvSpPr>
          <p:cNvPr id="11" name="テキスト ボックス 10"/>
          <p:cNvSpPr txBox="1"/>
          <p:nvPr/>
        </p:nvSpPr>
        <p:spPr>
          <a:xfrm>
            <a:off x="277562" y="856776"/>
            <a:ext cx="11122573" cy="369332"/>
          </a:xfrm>
          <a:prstGeom prst="rect">
            <a:avLst/>
          </a:prstGeom>
          <a:noFill/>
        </p:spPr>
        <p:txBody>
          <a:bodyPr wrap="square" rtlCol="0">
            <a:spAutoFit/>
          </a:bodyPr>
          <a:lstStyle/>
          <a:p>
            <a:r>
              <a:rPr lang="ja-JP" altLang="en-US" dirty="0"/>
              <a:t>以下のコマンドを実行し、テキストエディタを起動して </a:t>
            </a:r>
            <a:r>
              <a:rPr lang="en-US" altLang="ja-JP" dirty="0"/>
              <a:t>『</a:t>
            </a:r>
            <a:r>
              <a:rPr lang="en-US" altLang="ja-JP" dirty="0" err="1"/>
              <a:t>ThinWebClientWebServer.json</a:t>
            </a:r>
            <a:r>
              <a:rPr lang="en-US" altLang="ja-JP" dirty="0"/>
              <a:t>』</a:t>
            </a:r>
            <a:r>
              <a:rPr lang="ja-JP" altLang="en-US" dirty="0"/>
              <a:t> を開く。</a:t>
            </a:r>
          </a:p>
        </p:txBody>
      </p:sp>
      <p:sp>
        <p:nvSpPr>
          <p:cNvPr id="15" name="テキスト ボックス 14"/>
          <p:cNvSpPr txBox="1"/>
          <p:nvPr/>
        </p:nvSpPr>
        <p:spPr>
          <a:xfrm>
            <a:off x="277562" y="1503107"/>
            <a:ext cx="11122573" cy="584775"/>
          </a:xfrm>
          <a:prstGeom prst="rect">
            <a:avLst/>
          </a:prstGeom>
          <a:noFill/>
        </p:spPr>
        <p:txBody>
          <a:bodyPr wrap="square" rtlCol="0">
            <a:spAutoFit/>
          </a:bodyPr>
          <a:lstStyle/>
          <a:p>
            <a:r>
              <a:rPr kumimoji="1" lang="ja-JP" altLang="en-US" sz="1600" dirty="0"/>
              <a:t>テキストエディタ </a:t>
            </a:r>
            <a:r>
              <a:rPr kumimoji="1" lang="en-US" altLang="ja-JP" sz="1600" dirty="0"/>
              <a:t>(</a:t>
            </a:r>
            <a:r>
              <a:rPr kumimoji="1" lang="en-US" altLang="ja-JP" sz="1600" dirty="0" err="1"/>
              <a:t>nano</a:t>
            </a:r>
            <a:r>
              <a:rPr kumimoji="1" lang="en-US" altLang="ja-JP" sz="1600" dirty="0"/>
              <a:t>) </a:t>
            </a:r>
            <a:r>
              <a:rPr kumimoji="1" lang="ja-JP" altLang="en-US" sz="1600" dirty="0"/>
              <a:t>が起動し、中継ゲートウェイの設定ファイルの内容が表示される。これは </a:t>
            </a:r>
            <a:r>
              <a:rPr kumimoji="1" lang="en-US" altLang="ja-JP" sz="1600" dirty="0"/>
              <a:t>JSON </a:t>
            </a:r>
            <a:r>
              <a:rPr kumimoji="1" lang="ja-JP" altLang="en-US" sz="1600" dirty="0"/>
              <a:t>形式である。</a:t>
            </a:r>
          </a:p>
          <a:p>
            <a:r>
              <a:rPr lang="ja-JP" altLang="en-US" sz="1600" dirty="0"/>
              <a:t>「</a:t>
            </a:r>
            <a:r>
              <a:rPr lang="en-US" altLang="ja-JP" sz="1600" dirty="0" err="1"/>
              <a:t>HttpPorts</a:t>
            </a:r>
            <a:r>
              <a:rPr lang="ja-JP" altLang="en-US" sz="1600" dirty="0"/>
              <a:t>」および「</a:t>
            </a:r>
            <a:r>
              <a:rPr lang="en-US" altLang="ja-JP" sz="1600" dirty="0" err="1"/>
              <a:t>HttpsPorts</a:t>
            </a:r>
            <a:r>
              <a:rPr lang="ja-JP" altLang="en-US" sz="1600" dirty="0"/>
              <a:t>」という名前の項目の中にある「</a:t>
            </a:r>
            <a:r>
              <a:rPr lang="en-US" altLang="ja-JP" sz="1600" dirty="0"/>
              <a:t>80</a:t>
            </a:r>
            <a:r>
              <a:rPr lang="ja-JP" altLang="en-US" sz="1600" dirty="0"/>
              <a:t>」、「</a:t>
            </a:r>
            <a:r>
              <a:rPr lang="en-US" altLang="ja-JP" sz="1600" dirty="0"/>
              <a:t>443</a:t>
            </a:r>
            <a:r>
              <a:rPr lang="ja-JP" altLang="en-US" sz="1600" dirty="0"/>
              <a:t>」という部分を探し、「</a:t>
            </a:r>
            <a:r>
              <a:rPr lang="en-US" altLang="ja-JP" sz="1600" dirty="0"/>
              <a:t>7001</a:t>
            </a:r>
            <a:r>
              <a:rPr lang="ja-JP" altLang="en-US" sz="1600" dirty="0"/>
              <a:t>」、「</a:t>
            </a:r>
            <a:r>
              <a:rPr lang="en-US" altLang="ja-JP" sz="1600" dirty="0"/>
              <a:t>7002</a:t>
            </a:r>
            <a:r>
              <a:rPr lang="ja-JP" altLang="en-US" sz="1600" dirty="0"/>
              <a:t>」に書き換える。</a:t>
            </a:r>
            <a:endParaRPr kumimoji="1" lang="ja-JP" altLang="en-US" sz="1600" dirty="0"/>
          </a:p>
        </p:txBody>
      </p:sp>
      <p:sp>
        <p:nvSpPr>
          <p:cNvPr id="16" name="テキスト ボックス 15"/>
          <p:cNvSpPr txBox="1"/>
          <p:nvPr/>
        </p:nvSpPr>
        <p:spPr>
          <a:xfrm>
            <a:off x="332741" y="2107288"/>
            <a:ext cx="11353780" cy="1938992"/>
          </a:xfrm>
          <a:prstGeom prst="rect">
            <a:avLst/>
          </a:prstGeom>
          <a:solidFill>
            <a:schemeClr val="tx1"/>
          </a:solidFill>
        </p:spPr>
        <p:txBody>
          <a:bodyPr wrap="square" rtlCol="0">
            <a:spAutoFit/>
          </a:bodyPr>
          <a:lstStyle/>
          <a:p>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  "Root": {</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HttpPorts</a:t>
            </a:r>
            <a:r>
              <a:rPr lang="en-US" altLang="ja-JP" sz="1200" dirty="0">
                <a:solidFill>
                  <a:schemeClr val="bg1"/>
                </a:solidFill>
                <a:latin typeface="Consolas" panose="020B0609020204030204" pitchFamily="49" charset="0"/>
              </a:rPr>
              <a:t>": "</a:t>
            </a:r>
            <a:r>
              <a:rPr lang="en-US" altLang="ja-JP" sz="1200" b="1" u="sng" dirty="0">
                <a:solidFill>
                  <a:srgbClr val="FFFF00"/>
                </a:solidFill>
                <a:latin typeface="Consolas" panose="020B0609020204030204" pitchFamily="49" charset="0"/>
              </a:rPr>
              <a:t>80</a:t>
            </a:r>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HttpsPorts</a:t>
            </a:r>
            <a:r>
              <a:rPr lang="en-US" altLang="ja-JP" sz="1200" dirty="0">
                <a:solidFill>
                  <a:schemeClr val="bg1"/>
                </a:solidFill>
                <a:latin typeface="Consolas" panose="020B0609020204030204" pitchFamily="49" charset="0"/>
              </a:rPr>
              <a:t>": "</a:t>
            </a:r>
            <a:r>
              <a:rPr lang="en-US" altLang="ja-JP" sz="1200" b="1" u="sng" dirty="0">
                <a:solidFill>
                  <a:srgbClr val="FFFF00"/>
                </a:solidFill>
                <a:latin typeface="Consolas" panose="020B0609020204030204" pitchFamily="49" charset="0"/>
              </a:rPr>
              <a:t>443</a:t>
            </a:r>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    "IPv4Only": false,</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IsDevelopmentMode</a:t>
            </a:r>
            <a:r>
              <a:rPr lang="en-US" altLang="ja-JP" sz="1200" dirty="0">
                <a:solidFill>
                  <a:schemeClr val="bg1"/>
                </a:solidFill>
                <a:latin typeface="Consolas" panose="020B0609020204030204" pitchFamily="49" charset="0"/>
              </a:rPr>
              <a:t>": false,</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LocalHostOnly</a:t>
            </a:r>
            <a:r>
              <a:rPr lang="en-US" altLang="ja-JP" sz="1200" dirty="0">
                <a:solidFill>
                  <a:schemeClr val="bg1"/>
                </a:solidFill>
                <a:latin typeface="Consolas" panose="020B0609020204030204" pitchFamily="49" charset="0"/>
              </a:rPr>
              <a:t>": false,</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MustIncludeHostnameList</a:t>
            </a:r>
            <a:r>
              <a:rPr lang="en-US" altLang="ja-JP" sz="1200" dirty="0">
                <a:solidFill>
                  <a:schemeClr val="bg1"/>
                </a:solidFill>
                <a:latin typeface="Consolas" panose="020B0609020204030204" pitchFamily="49" charset="0"/>
              </a:rPr>
              <a:t>": ""</a:t>
            </a:r>
          </a:p>
          <a:p>
            <a:r>
              <a:rPr lang="en-US" altLang="ja-JP" sz="1200" dirty="0">
                <a:solidFill>
                  <a:schemeClr val="bg1"/>
                </a:solidFill>
                <a:latin typeface="Consolas" panose="020B0609020204030204" pitchFamily="49" charset="0"/>
              </a:rPr>
              <a:t>  }</a:t>
            </a:r>
          </a:p>
          <a:p>
            <a:r>
              <a:rPr lang="en-US" altLang="ja-JP" sz="1200" dirty="0">
                <a:solidFill>
                  <a:schemeClr val="bg1"/>
                </a:solidFill>
                <a:latin typeface="Consolas" panose="020B0609020204030204" pitchFamily="49" charset="0"/>
              </a:rPr>
              <a:t>}</a:t>
            </a:r>
            <a:endParaRPr lang="en-US" altLang="ja-JP" sz="1200" b="1" dirty="0">
              <a:solidFill>
                <a:srgbClr val="FFFF00"/>
              </a:solidFill>
              <a:latin typeface="Consolas" panose="020B0609020204030204" pitchFamily="49" charset="0"/>
            </a:endParaRPr>
          </a:p>
        </p:txBody>
      </p:sp>
      <p:sp>
        <p:nvSpPr>
          <p:cNvPr id="19" name="テキスト ボックス 18"/>
          <p:cNvSpPr txBox="1"/>
          <p:nvPr/>
        </p:nvSpPr>
        <p:spPr>
          <a:xfrm>
            <a:off x="277562" y="4211806"/>
            <a:ext cx="10305981" cy="369332"/>
          </a:xfrm>
          <a:prstGeom prst="rect">
            <a:avLst/>
          </a:prstGeom>
          <a:noFill/>
        </p:spPr>
        <p:txBody>
          <a:bodyPr wrap="square" rtlCol="0">
            <a:spAutoFit/>
          </a:bodyPr>
          <a:lstStyle/>
          <a:p>
            <a:r>
              <a:rPr lang="en-US" altLang="ja-JP" dirty="0"/>
              <a:t>Ctrl + O</a:t>
            </a:r>
            <a:r>
              <a:rPr lang="ja-JP" altLang="en-US" dirty="0"/>
              <a:t> の後に</a:t>
            </a:r>
            <a:r>
              <a:rPr lang="en-US" altLang="ja-JP" dirty="0"/>
              <a:t> Enter </a:t>
            </a:r>
            <a:r>
              <a:rPr lang="ja-JP" altLang="en-US" dirty="0"/>
              <a:t>で上書き保存、</a:t>
            </a:r>
            <a:r>
              <a:rPr lang="en-US" altLang="ja-JP" dirty="0"/>
              <a:t>Ctrl + X </a:t>
            </a:r>
            <a:r>
              <a:rPr lang="ja-JP" altLang="en-US" dirty="0"/>
              <a:t>でテキストエディタを終了する。</a:t>
            </a:r>
          </a:p>
        </p:txBody>
      </p:sp>
      <p:sp>
        <p:nvSpPr>
          <p:cNvPr id="20" name="テキスト ボックス 19"/>
          <p:cNvSpPr txBox="1"/>
          <p:nvPr/>
        </p:nvSpPr>
        <p:spPr>
          <a:xfrm>
            <a:off x="715728" y="4599920"/>
            <a:ext cx="10879810" cy="1938992"/>
          </a:xfrm>
          <a:prstGeom prst="rect">
            <a:avLst/>
          </a:prstGeom>
          <a:solidFill>
            <a:schemeClr val="accent4">
              <a:lumMod val="20000"/>
              <a:lumOff val="80000"/>
            </a:schemeClr>
          </a:solidFill>
          <a:ln>
            <a:solidFill>
              <a:schemeClr val="tx1"/>
            </a:solidFill>
          </a:ln>
        </p:spPr>
        <p:txBody>
          <a:bodyPr wrap="square" rtlCol="0">
            <a:spAutoFit/>
          </a:bodyPr>
          <a:lstStyle/>
          <a:p>
            <a:r>
              <a:rPr lang="en-US" altLang="ja-JP" sz="1200" b="1" dirty="0">
                <a:solidFill>
                  <a:srgbClr val="0000FF"/>
                </a:solidFill>
              </a:rPr>
              <a:t>【</a:t>
            </a:r>
            <a:r>
              <a:rPr lang="ja-JP" altLang="en-US" sz="1200" b="1" dirty="0">
                <a:solidFill>
                  <a:srgbClr val="0000FF"/>
                </a:solidFill>
              </a:rPr>
              <a:t>この設定内容の意味</a:t>
            </a:r>
            <a:r>
              <a:rPr lang="en-US" altLang="ja-JP" sz="1200" b="1" dirty="0">
                <a:solidFill>
                  <a:srgbClr val="0000FF"/>
                </a:solidFill>
              </a:rPr>
              <a:t>】</a:t>
            </a:r>
            <a:endParaRPr lang="en-US" altLang="ja-JP" sz="1200" dirty="0"/>
          </a:p>
          <a:p>
            <a:r>
              <a:rPr lang="ja-JP" altLang="en-US" sz="1200" dirty="0"/>
              <a:t>「</a:t>
            </a:r>
            <a:r>
              <a:rPr lang="en-US" altLang="ja-JP" sz="1200" dirty="0"/>
              <a:t>HTML5 </a:t>
            </a:r>
            <a:r>
              <a:rPr lang="ja-JP" altLang="en-US" sz="1200" dirty="0"/>
              <a:t>版 </a:t>
            </a:r>
            <a:r>
              <a:rPr lang="en-US" altLang="ja-JP" sz="1200" dirty="0"/>
              <a:t>Web </a:t>
            </a:r>
            <a:r>
              <a:rPr lang="ja-JP" altLang="en-US" sz="1200" dirty="0"/>
              <a:t>クライアント用 </a:t>
            </a:r>
            <a:r>
              <a:rPr lang="en-US" altLang="ja-JP" sz="1200" dirty="0"/>
              <a:t>Web </a:t>
            </a:r>
            <a:r>
              <a:rPr lang="ja-JP" altLang="en-US" sz="1200" dirty="0"/>
              <a:t>サーバー」のプログラムは、デフォルト設定では、「シン・テレワークシステム ハイパースケール版」のコントローラや中継ゲートウェイと連携して動作するように初期設定されている。ハイパースケール版では、 「</a:t>
            </a:r>
            <a:r>
              <a:rPr lang="en-US" altLang="ja-JP" sz="1200" dirty="0"/>
              <a:t>HTML5 </a:t>
            </a:r>
            <a:r>
              <a:rPr lang="ja-JP" altLang="en-US" sz="1200" dirty="0"/>
              <a:t>版 </a:t>
            </a:r>
            <a:r>
              <a:rPr lang="en-US" altLang="ja-JP" sz="1200" dirty="0"/>
              <a:t>Web </a:t>
            </a:r>
            <a:r>
              <a:rPr lang="ja-JP" altLang="en-US" sz="1200" dirty="0"/>
              <a:t>クライアント用 </a:t>
            </a:r>
            <a:r>
              <a:rPr lang="en-US" altLang="ja-JP" sz="1200" dirty="0"/>
              <a:t>Web </a:t>
            </a:r>
            <a:r>
              <a:rPr lang="ja-JP" altLang="en-US" sz="1200" dirty="0"/>
              <a:t>サーバー」は、独立したホストとして稼働させることを想定している。そこで、</a:t>
            </a:r>
            <a:r>
              <a:rPr lang="en-US" altLang="ja-JP" sz="1200" dirty="0"/>
              <a:t>TCP 80 </a:t>
            </a:r>
            <a:r>
              <a:rPr lang="ja-JP" altLang="en-US" sz="1200" dirty="0"/>
              <a:t>と </a:t>
            </a:r>
            <a:r>
              <a:rPr lang="en-US" altLang="ja-JP" sz="1200" dirty="0"/>
              <a:t>443 </a:t>
            </a:r>
            <a:r>
              <a:rPr lang="ja-JP" altLang="en-US" sz="1200" dirty="0"/>
              <a:t>をデフォルトで </a:t>
            </a:r>
            <a:r>
              <a:rPr lang="en-US" altLang="ja-JP" sz="1200" dirty="0"/>
              <a:t>Listen </a:t>
            </a:r>
            <a:r>
              <a:rPr lang="ja-JP" altLang="en-US" sz="1200" dirty="0"/>
              <a:t>するようになっているのである。</a:t>
            </a:r>
          </a:p>
          <a:p>
            <a:endParaRPr lang="ja-JP" altLang="en-US" sz="1200" dirty="0"/>
          </a:p>
          <a:p>
            <a:r>
              <a:rPr lang="ja-JP" altLang="en-US" sz="1200" dirty="0"/>
              <a:t>一方で、スタンドアロン版において動作させる場合は、スタンドアロン版の同一ホスト上で中継ゲートウェイプログラムがすでに動作しており、中継ゲートウェイプログラムは </a:t>
            </a:r>
            <a:r>
              <a:rPr lang="en-US" altLang="ja-JP" sz="1200" dirty="0"/>
              <a:t>TCP 443 </a:t>
            </a:r>
            <a:r>
              <a:rPr lang="ja-JP" altLang="en-US" sz="1200" dirty="0"/>
              <a:t>を占有するので、 「</a:t>
            </a:r>
            <a:r>
              <a:rPr lang="en-US" altLang="ja-JP" sz="1200" dirty="0"/>
              <a:t>HTML5 </a:t>
            </a:r>
            <a:r>
              <a:rPr lang="ja-JP" altLang="en-US" sz="1200" dirty="0"/>
              <a:t>版 </a:t>
            </a:r>
            <a:r>
              <a:rPr lang="en-US" altLang="ja-JP" sz="1200" dirty="0"/>
              <a:t>Web </a:t>
            </a:r>
            <a:r>
              <a:rPr lang="ja-JP" altLang="en-US" sz="1200" dirty="0"/>
              <a:t>クライアント用 </a:t>
            </a:r>
            <a:r>
              <a:rPr lang="en-US" altLang="ja-JP" sz="1200" dirty="0"/>
              <a:t>Web </a:t>
            </a:r>
            <a:r>
              <a:rPr lang="ja-JP" altLang="en-US" sz="1200" dirty="0"/>
              <a:t>サーバー」のプログラムの側の </a:t>
            </a:r>
            <a:r>
              <a:rPr lang="en-US" altLang="ja-JP" sz="1200" dirty="0"/>
              <a:t>TCP </a:t>
            </a:r>
            <a:r>
              <a:rPr lang="ja-JP" altLang="en-US" sz="1200" dirty="0"/>
              <a:t>ポート番号を異なるポートに変更する必要がある。中継ゲートウェイプログラムの側においては、デフォルトの設定ファイルの内容 「</a:t>
            </a:r>
            <a:r>
              <a:rPr lang="en-US" altLang="ja-JP" sz="1200" dirty="0"/>
              <a:t>ThinGate.ini</a:t>
            </a:r>
            <a:r>
              <a:rPr lang="ja-JP" altLang="en-US" sz="1200" dirty="0"/>
              <a:t>」 のとおり、 「</a:t>
            </a:r>
            <a:r>
              <a:rPr lang="en-US" altLang="ja-JP" sz="1200" dirty="0" err="1"/>
              <a:t>WebAppProxyBaseUrl</a:t>
            </a:r>
            <a:r>
              <a:rPr lang="en-US" altLang="ja-JP" sz="1200" dirty="0"/>
              <a:t>     https://127.0.0.1:7002/</a:t>
            </a:r>
            <a:r>
              <a:rPr lang="ja-JP" altLang="en-US" sz="1200" dirty="0"/>
              <a:t>」という設定があり、ユーザーが </a:t>
            </a:r>
            <a:r>
              <a:rPr lang="en-US" altLang="ja-JP" sz="1200" dirty="0"/>
              <a:t>TCP 443 </a:t>
            </a:r>
            <a:r>
              <a:rPr lang="ja-JP" altLang="en-US" sz="1200" dirty="0"/>
              <a:t>にアクセスしてきた場合で、かつ通信内容が「</a:t>
            </a:r>
            <a:r>
              <a:rPr lang="en-US" altLang="ja-JP" sz="1200" dirty="0"/>
              <a:t>HTML5 </a:t>
            </a:r>
            <a:r>
              <a:rPr lang="ja-JP" altLang="en-US" sz="1200" dirty="0"/>
              <a:t>版 </a:t>
            </a:r>
            <a:r>
              <a:rPr lang="en-US" altLang="ja-JP" sz="1200" dirty="0"/>
              <a:t>Web </a:t>
            </a:r>
            <a:r>
              <a:rPr lang="ja-JP" altLang="en-US" sz="1200" dirty="0"/>
              <a:t>クライアント用 </a:t>
            </a:r>
            <a:r>
              <a:rPr lang="en-US" altLang="ja-JP" sz="1200" dirty="0"/>
              <a:t>Web </a:t>
            </a:r>
            <a:r>
              <a:rPr lang="ja-JP" altLang="en-US" sz="1200" dirty="0"/>
              <a:t>サーバー」宛のものである場合は、「</a:t>
            </a:r>
            <a:r>
              <a:rPr lang="en-US" altLang="ja-JP" sz="1200" dirty="0"/>
              <a:t>localhost </a:t>
            </a:r>
            <a:r>
              <a:rPr lang="ja-JP" altLang="en-US" sz="1200" dirty="0"/>
              <a:t>上の </a:t>
            </a:r>
            <a:r>
              <a:rPr lang="en-US" altLang="ja-JP" sz="1200" dirty="0"/>
              <a:t>TCP 7002 </a:t>
            </a:r>
            <a:r>
              <a:rPr lang="ja-JP" altLang="en-US" sz="1200" dirty="0"/>
              <a:t>上にリバースプロキシでリクエストを転送する」挙動が実装されている。そこで、 「</a:t>
            </a:r>
            <a:r>
              <a:rPr lang="en-US" altLang="ja-JP" sz="1200" dirty="0"/>
              <a:t>HTML5 </a:t>
            </a:r>
            <a:r>
              <a:rPr lang="ja-JP" altLang="en-US" sz="1200" dirty="0"/>
              <a:t>版 </a:t>
            </a:r>
            <a:r>
              <a:rPr lang="en-US" altLang="ja-JP" sz="1200" dirty="0"/>
              <a:t>Web </a:t>
            </a:r>
            <a:r>
              <a:rPr lang="ja-JP" altLang="en-US" sz="1200" dirty="0"/>
              <a:t>クライアント用 </a:t>
            </a:r>
            <a:r>
              <a:rPr lang="en-US" altLang="ja-JP" sz="1200" dirty="0"/>
              <a:t>Web </a:t>
            </a:r>
            <a:r>
              <a:rPr lang="ja-JP" altLang="en-US" sz="1200" dirty="0"/>
              <a:t>サーバー」の側の </a:t>
            </a:r>
            <a:r>
              <a:rPr lang="en-US" altLang="ja-JP" sz="1200" dirty="0"/>
              <a:t>Listen </a:t>
            </a:r>
            <a:r>
              <a:rPr lang="ja-JP" altLang="en-US" sz="1200" dirty="0"/>
              <a:t>ポート番号を「</a:t>
            </a:r>
            <a:r>
              <a:rPr lang="en-US" altLang="ja-JP" sz="1200" dirty="0"/>
              <a:t>7002</a:t>
            </a:r>
            <a:r>
              <a:rPr lang="ja-JP" altLang="en-US" sz="1200" dirty="0"/>
              <a:t>」に設定するのである。</a:t>
            </a:r>
            <a:r>
              <a:rPr lang="en-US" altLang="ja-JP" sz="1200" dirty="0"/>
              <a:t>(</a:t>
            </a:r>
            <a:r>
              <a:rPr lang="ja-JP" altLang="en-US" sz="1200" dirty="0"/>
              <a:t>なお、何らかの事情がある場合、これらのポート番号は変更可能である。</a:t>
            </a:r>
            <a:r>
              <a:rPr lang="en-US" altLang="ja-JP" sz="1200" dirty="0"/>
              <a:t>)</a:t>
            </a:r>
          </a:p>
        </p:txBody>
      </p:sp>
      <p:sp>
        <p:nvSpPr>
          <p:cNvPr id="2" name="テキスト ボックス 1"/>
          <p:cNvSpPr txBox="1"/>
          <p:nvPr/>
        </p:nvSpPr>
        <p:spPr>
          <a:xfrm>
            <a:off x="2333296" y="2315489"/>
            <a:ext cx="3026979" cy="369332"/>
          </a:xfrm>
          <a:prstGeom prst="rect">
            <a:avLst/>
          </a:prstGeom>
          <a:noFill/>
        </p:spPr>
        <p:txBody>
          <a:bodyPr wrap="square" rtlCol="0">
            <a:spAutoFit/>
          </a:bodyPr>
          <a:lstStyle/>
          <a:p>
            <a:r>
              <a:rPr kumimoji="1" lang="ja-JP" altLang="en-US" b="1" dirty="0">
                <a:solidFill>
                  <a:srgbClr val="FFC000"/>
                </a:solidFill>
              </a:rPr>
              <a:t>「</a:t>
            </a:r>
            <a:r>
              <a:rPr kumimoji="1" lang="en-US" altLang="ja-JP" b="1" dirty="0">
                <a:solidFill>
                  <a:srgbClr val="FFC000"/>
                </a:solidFill>
              </a:rPr>
              <a:t>80</a:t>
            </a:r>
            <a:r>
              <a:rPr kumimoji="1" lang="ja-JP" altLang="en-US" b="1" dirty="0">
                <a:solidFill>
                  <a:srgbClr val="FFC000"/>
                </a:solidFill>
              </a:rPr>
              <a:t>」</a:t>
            </a:r>
            <a:r>
              <a:rPr kumimoji="1" lang="en-US" altLang="ja-JP" b="1" dirty="0">
                <a:solidFill>
                  <a:srgbClr val="FFC000"/>
                </a:solidFill>
              </a:rPr>
              <a:t> </a:t>
            </a:r>
            <a:r>
              <a:rPr kumimoji="1" lang="ja-JP" altLang="en-US" b="1" dirty="0">
                <a:solidFill>
                  <a:srgbClr val="FFC000"/>
                </a:solidFill>
              </a:rPr>
              <a:t>→ 「</a:t>
            </a:r>
            <a:r>
              <a:rPr kumimoji="1" lang="en-US" altLang="ja-JP" b="1" dirty="0">
                <a:solidFill>
                  <a:srgbClr val="FFC000"/>
                </a:solidFill>
              </a:rPr>
              <a:t>7001</a:t>
            </a:r>
            <a:r>
              <a:rPr kumimoji="1" lang="ja-JP" altLang="en-US" b="1" dirty="0">
                <a:solidFill>
                  <a:srgbClr val="FFC000"/>
                </a:solidFill>
              </a:rPr>
              <a:t>」</a:t>
            </a:r>
            <a:r>
              <a:rPr kumimoji="1" lang="en-US" altLang="ja-JP" b="1" dirty="0">
                <a:solidFill>
                  <a:srgbClr val="FFC000"/>
                </a:solidFill>
              </a:rPr>
              <a:t> </a:t>
            </a:r>
            <a:r>
              <a:rPr kumimoji="1" lang="ja-JP" altLang="en-US" b="1" dirty="0">
                <a:solidFill>
                  <a:srgbClr val="FFC000"/>
                </a:solidFill>
              </a:rPr>
              <a:t>に変更</a:t>
            </a:r>
          </a:p>
        </p:txBody>
      </p:sp>
      <p:sp>
        <p:nvSpPr>
          <p:cNvPr id="13" name="テキスト ボックス 12"/>
          <p:cNvSpPr txBox="1"/>
          <p:nvPr/>
        </p:nvSpPr>
        <p:spPr>
          <a:xfrm>
            <a:off x="2444652" y="2607232"/>
            <a:ext cx="3026979" cy="369332"/>
          </a:xfrm>
          <a:prstGeom prst="rect">
            <a:avLst/>
          </a:prstGeom>
          <a:noFill/>
        </p:spPr>
        <p:txBody>
          <a:bodyPr wrap="square" rtlCol="0">
            <a:spAutoFit/>
          </a:bodyPr>
          <a:lstStyle/>
          <a:p>
            <a:r>
              <a:rPr kumimoji="1" lang="ja-JP" altLang="en-US" b="1" dirty="0">
                <a:solidFill>
                  <a:srgbClr val="99FFCC"/>
                </a:solidFill>
              </a:rPr>
              <a:t>「</a:t>
            </a:r>
            <a:r>
              <a:rPr kumimoji="1" lang="en-US" altLang="ja-JP" b="1" dirty="0">
                <a:solidFill>
                  <a:srgbClr val="99FFCC"/>
                </a:solidFill>
              </a:rPr>
              <a:t>443</a:t>
            </a:r>
            <a:r>
              <a:rPr kumimoji="1" lang="ja-JP" altLang="en-US" b="1" dirty="0">
                <a:solidFill>
                  <a:srgbClr val="99FFCC"/>
                </a:solidFill>
              </a:rPr>
              <a:t>」</a:t>
            </a:r>
            <a:r>
              <a:rPr kumimoji="1" lang="en-US" altLang="ja-JP" b="1" dirty="0">
                <a:solidFill>
                  <a:srgbClr val="99FFCC"/>
                </a:solidFill>
              </a:rPr>
              <a:t> </a:t>
            </a:r>
            <a:r>
              <a:rPr kumimoji="1" lang="ja-JP" altLang="en-US" b="1" dirty="0">
                <a:solidFill>
                  <a:srgbClr val="99FFCC"/>
                </a:solidFill>
              </a:rPr>
              <a:t>→ 「</a:t>
            </a:r>
            <a:r>
              <a:rPr kumimoji="1" lang="en-US" altLang="ja-JP" b="1" dirty="0">
                <a:solidFill>
                  <a:srgbClr val="99FFCC"/>
                </a:solidFill>
              </a:rPr>
              <a:t>7002</a:t>
            </a:r>
            <a:r>
              <a:rPr kumimoji="1" lang="ja-JP" altLang="en-US" b="1" dirty="0">
                <a:solidFill>
                  <a:srgbClr val="99FFCC"/>
                </a:solidFill>
              </a:rPr>
              <a:t>」</a:t>
            </a:r>
            <a:r>
              <a:rPr kumimoji="1" lang="en-US" altLang="ja-JP" b="1" dirty="0">
                <a:solidFill>
                  <a:srgbClr val="99FFCC"/>
                </a:solidFill>
              </a:rPr>
              <a:t> </a:t>
            </a:r>
            <a:r>
              <a:rPr kumimoji="1" lang="ja-JP" altLang="en-US" b="1" dirty="0">
                <a:solidFill>
                  <a:srgbClr val="99FFCC"/>
                </a:solidFill>
              </a:rPr>
              <a:t>に変更</a:t>
            </a:r>
          </a:p>
        </p:txBody>
      </p:sp>
    </p:spTree>
    <p:extLst>
      <p:ext uri="{BB962C8B-B14F-4D97-AF65-F5344CB8AC3E}">
        <p14:creationId xmlns:p14="http://schemas.microsoft.com/office/powerpoint/2010/main" val="14980599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a:bodyPr>
          <a:lstStyle/>
          <a:p>
            <a:pPr marL="514350" indent="-514350">
              <a:buFont typeface="+mj-lt"/>
              <a:buAutoNum type="arabicPeriod"/>
            </a:pPr>
            <a:r>
              <a:rPr kumimoji="1" lang="ja-JP" altLang="en-US" sz="2400" dirty="0"/>
              <a:t>動作に必要な </a:t>
            </a:r>
            <a:r>
              <a:rPr kumimoji="1" lang="en-US" altLang="ja-JP" sz="2400" dirty="0"/>
              <a:t>.NET SDK</a:t>
            </a:r>
            <a:r>
              <a:rPr kumimoji="1" lang="ja-JP" altLang="en-US" sz="2400" dirty="0"/>
              <a:t> のバージョンの更新について </a:t>
            </a:r>
            <a:r>
              <a:rPr kumimoji="1" lang="en-US" altLang="ja-JP" sz="2400" dirty="0"/>
              <a:t>(HTML5 </a:t>
            </a:r>
            <a:r>
              <a:rPr kumimoji="1" lang="ja-JP" altLang="en-US" sz="2400" dirty="0"/>
              <a:t>版 </a:t>
            </a:r>
            <a:r>
              <a:rPr kumimoji="1" lang="en-US" altLang="ja-JP" sz="2400" dirty="0"/>
              <a:t>Web </a:t>
            </a:r>
            <a:r>
              <a:rPr kumimoji="1" lang="ja-JP" altLang="en-US" sz="2400" dirty="0"/>
              <a:t>サーバー</a:t>
            </a:r>
            <a:r>
              <a:rPr kumimoji="1" lang="en-US" altLang="ja-JP" sz="2400" dirty="0"/>
              <a:t>)</a:t>
            </a:r>
          </a:p>
          <a:p>
            <a:pPr lvl="1"/>
            <a:r>
              <a:rPr kumimoji="1" lang="en-US" altLang="ja-JP" sz="2000" dirty="0"/>
              <a:t>2022/02/05 </a:t>
            </a:r>
            <a:r>
              <a:rPr kumimoji="1" lang="ja-JP" altLang="en-US" sz="2000" dirty="0"/>
              <a:t>以降にリリースされるバージョンでは、</a:t>
            </a:r>
            <a:r>
              <a:rPr kumimoji="1" lang="en-US" altLang="ja-JP" sz="2000" dirty="0"/>
              <a:t>.NET SDK 6.0.x </a:t>
            </a:r>
            <a:r>
              <a:rPr kumimoji="1" lang="ja-JP" altLang="en-US" sz="2000" dirty="0"/>
              <a:t>が必要です。</a:t>
            </a:r>
            <a:br>
              <a:rPr kumimoji="1" lang="en-US" altLang="ja-JP" sz="2000" dirty="0"/>
            </a:br>
            <a:r>
              <a:rPr kumimoji="1" lang="en-US" altLang="ja-JP" sz="2000" dirty="0"/>
              <a:t>(</a:t>
            </a:r>
            <a:r>
              <a:rPr kumimoji="1" lang="ja-JP" altLang="en-US" sz="2000" dirty="0"/>
              <a:t>それ以前のバージョンでは、</a:t>
            </a:r>
            <a:r>
              <a:rPr kumimoji="1" lang="en-US" altLang="ja-JP" sz="2000" dirty="0"/>
              <a:t>.NET SDK 5.0.x </a:t>
            </a:r>
            <a:r>
              <a:rPr kumimoji="1" lang="ja-JP" altLang="en-US" sz="2000" dirty="0"/>
              <a:t>が必要でした。</a:t>
            </a:r>
            <a:r>
              <a:rPr kumimoji="1" lang="en-US" altLang="ja-JP" sz="2000" dirty="0"/>
              <a:t>)</a:t>
            </a:r>
          </a:p>
          <a:p>
            <a:pPr lvl="1"/>
            <a:r>
              <a:rPr kumimoji="1" lang="ja-JP" altLang="en-US" sz="2000" dirty="0"/>
              <a:t>以前のバージョンをすでに稼働させているシステムを本バージョンに更新をする場合で、サーバーにインストールされている </a:t>
            </a:r>
            <a:r>
              <a:rPr kumimoji="1" lang="en-US" altLang="ja-JP" sz="2000" dirty="0"/>
              <a:t>.NET SDK </a:t>
            </a:r>
            <a:r>
              <a:rPr kumimoji="1" lang="ja-JP" altLang="en-US" sz="2000" dirty="0"/>
              <a:t>のバージョンが本バージョンの必要バージョン </a:t>
            </a:r>
            <a:r>
              <a:rPr kumimoji="1" lang="en-US" altLang="ja-JP" sz="2000" dirty="0"/>
              <a:t>(</a:t>
            </a:r>
            <a:r>
              <a:rPr kumimoji="1" lang="ja-JP" altLang="en-US" sz="2000" dirty="0"/>
              <a:t>この </a:t>
            </a:r>
            <a:r>
              <a:rPr kumimoji="1" lang="en-US" altLang="ja-JP" sz="2000" dirty="0"/>
              <a:t>PPT </a:t>
            </a:r>
            <a:r>
              <a:rPr kumimoji="1" lang="ja-JP" altLang="en-US" sz="2000" dirty="0"/>
              <a:t>ファイルの表紙に記載されています</a:t>
            </a:r>
            <a:r>
              <a:rPr kumimoji="1" lang="en-US" altLang="ja-JP" sz="2000" dirty="0"/>
              <a:t>) </a:t>
            </a:r>
            <a:r>
              <a:rPr kumimoji="1" lang="ja-JP" altLang="en-US" sz="2000" dirty="0"/>
              <a:t>よりも古い場合、本システムの更新時に、</a:t>
            </a:r>
            <a:r>
              <a:rPr kumimoji="1" lang="en-US" altLang="ja-JP" sz="2000" dirty="0"/>
              <a:t>.NET SDK </a:t>
            </a:r>
            <a:r>
              <a:rPr kumimoji="1" lang="ja-JP" altLang="en-US" sz="2000" dirty="0"/>
              <a:t>をアップデートする必要があります。詳しくは、</a:t>
            </a:r>
            <a:r>
              <a:rPr kumimoji="1" lang="en-US" altLang="ja-JP" sz="2000" dirty="0"/>
              <a:t>3-7, 3B-5, 4-7, 4B-5 </a:t>
            </a:r>
            <a:r>
              <a:rPr kumimoji="1" lang="ja-JP" altLang="en-US" sz="2000" dirty="0"/>
              <a:t>節を参照してください。</a:t>
            </a:r>
            <a:endParaRPr kumimoji="1" lang="en-US" altLang="ja-JP" sz="2000" dirty="0"/>
          </a:p>
          <a:p>
            <a:pPr marL="457200" indent="-457200">
              <a:buFont typeface="+mj-lt"/>
              <a:buAutoNum type="arabicPeriod"/>
            </a:pPr>
            <a:r>
              <a:rPr kumimoji="1" lang="en-US" altLang="ja-JP" sz="2400" dirty="0"/>
              <a:t>Windows </a:t>
            </a:r>
            <a:r>
              <a:rPr kumimoji="1" lang="ja-JP" altLang="en-US" sz="2400" dirty="0"/>
              <a:t>版アプリのコンパイルに必要な </a:t>
            </a:r>
            <a:r>
              <a:rPr kumimoji="1" lang="en-US" altLang="ja-JP" sz="2400" dirty="0"/>
              <a:t>Visual Studio </a:t>
            </a:r>
            <a:r>
              <a:rPr kumimoji="1" lang="ja-JP" altLang="en-US" sz="2400" dirty="0"/>
              <a:t>について</a:t>
            </a:r>
            <a:endParaRPr kumimoji="1" lang="en-US" altLang="ja-JP" sz="2400" dirty="0"/>
          </a:p>
          <a:p>
            <a:pPr lvl="1"/>
            <a:r>
              <a:rPr kumimoji="1" lang="en-US" altLang="ja-JP" sz="2000" dirty="0"/>
              <a:t>2022/02/05 </a:t>
            </a:r>
            <a:r>
              <a:rPr kumimoji="1" lang="ja-JP" altLang="en-US" sz="2000" dirty="0"/>
              <a:t>以降にリリースされるバージョンでは、</a:t>
            </a:r>
            <a:r>
              <a:rPr kumimoji="1" lang="en-US" altLang="ja-JP" sz="2000" dirty="0"/>
              <a:t>Visual Studio 2022 </a:t>
            </a:r>
            <a:r>
              <a:rPr kumimoji="1" lang="ja-JP" altLang="en-US" sz="2000" dirty="0"/>
              <a:t>が必要です。</a:t>
            </a:r>
            <a:br>
              <a:rPr kumimoji="1" lang="en-US" altLang="ja-JP" sz="2000" dirty="0"/>
            </a:br>
            <a:r>
              <a:rPr kumimoji="1" lang="en-US" altLang="ja-JP" sz="2000" dirty="0"/>
              <a:t>(</a:t>
            </a:r>
            <a:r>
              <a:rPr kumimoji="1" lang="ja-JP" altLang="en-US" sz="2000" dirty="0"/>
              <a:t>それ以前のバージョンでは、</a:t>
            </a:r>
            <a:r>
              <a:rPr kumimoji="1" lang="en-US" altLang="ja-JP" sz="2000" dirty="0"/>
              <a:t>Visual Studio 2019 </a:t>
            </a:r>
            <a:r>
              <a:rPr kumimoji="1" lang="ja-JP" altLang="en-US" sz="2000" dirty="0"/>
              <a:t>が必要でした。</a:t>
            </a:r>
            <a:r>
              <a:rPr kumimoji="1" lang="en-US" altLang="ja-JP" sz="2000" dirty="0"/>
              <a:t>)</a:t>
            </a:r>
          </a:p>
          <a:p>
            <a:pPr lvl="1"/>
            <a:endParaRPr kumimoji="1" lang="en-US" altLang="ja-JP"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a:t>
            </a:fld>
            <a:endParaRPr kumimoji="1" lang="ja-JP" altLang="en-US" dirty="0"/>
          </a:p>
        </p:txBody>
      </p:sp>
      <p:sp>
        <p:nvSpPr>
          <p:cNvPr id="4" name="タイトル 3"/>
          <p:cNvSpPr>
            <a:spLocks noGrp="1"/>
          </p:cNvSpPr>
          <p:nvPr>
            <p:ph type="title"/>
          </p:nvPr>
        </p:nvSpPr>
        <p:spPr/>
        <p:txBody>
          <a:bodyPr>
            <a:normAutofit fontScale="90000"/>
          </a:bodyPr>
          <a:lstStyle/>
          <a:p>
            <a:r>
              <a:rPr kumimoji="1" lang="ja-JP" altLang="en-US" b="1" dirty="0"/>
              <a:t>注意事項</a:t>
            </a:r>
          </a:p>
        </p:txBody>
      </p:sp>
    </p:spTree>
    <p:extLst>
      <p:ext uri="{BB962C8B-B14F-4D97-AF65-F5344CB8AC3E}">
        <p14:creationId xmlns:p14="http://schemas.microsoft.com/office/powerpoint/2010/main" val="415205694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40</a:t>
            </a:fld>
            <a:endParaRPr kumimoji="1" lang="ja-JP" altLang="en-US" dirty="0"/>
          </a:p>
        </p:txBody>
      </p:sp>
      <p:sp>
        <p:nvSpPr>
          <p:cNvPr id="6" name="テキスト ボックス 5"/>
          <p:cNvSpPr txBox="1"/>
          <p:nvPr/>
        </p:nvSpPr>
        <p:spPr>
          <a:xfrm>
            <a:off x="332741" y="204836"/>
            <a:ext cx="10194582" cy="646331"/>
          </a:xfrm>
          <a:prstGeom prst="rect">
            <a:avLst/>
          </a:prstGeom>
          <a:solidFill>
            <a:srgbClr val="FFFFCC"/>
          </a:solidFill>
          <a:ln w="19050">
            <a:solidFill>
              <a:schemeClr val="tx1"/>
            </a:solidFill>
          </a:ln>
        </p:spPr>
        <p:txBody>
          <a:bodyPr wrap="square" rtlCol="0">
            <a:spAutoFit/>
          </a:bodyPr>
          <a:lstStyle/>
          <a:p>
            <a:r>
              <a:rPr lang="en-US" altLang="ja-JP" dirty="0"/>
              <a:t>5</a:t>
            </a:r>
            <a:r>
              <a:rPr kumimoji="1" lang="en-US" altLang="ja-JP" dirty="0"/>
              <a:t>. </a:t>
            </a:r>
            <a:r>
              <a:rPr lang="ja-JP" altLang="en-US" dirty="0"/>
              <a:t>設定ファイル </a:t>
            </a:r>
            <a:r>
              <a:rPr lang="en-US" altLang="ja-JP" dirty="0"/>
              <a:t>『</a:t>
            </a:r>
            <a:r>
              <a:rPr lang="en-US" altLang="ja-JP" dirty="0" err="1"/>
              <a:t>ThinWebClient.json</a:t>
            </a:r>
            <a:r>
              <a:rPr lang="en-US" altLang="ja-JP" dirty="0"/>
              <a:t>』 </a:t>
            </a:r>
            <a:r>
              <a:rPr lang="ja-JP" altLang="en-US" dirty="0" err="1"/>
              <a:t>、</a:t>
            </a:r>
            <a:r>
              <a:rPr lang="en-US" altLang="ja-JP" dirty="0"/>
              <a:t> 『</a:t>
            </a:r>
            <a:r>
              <a:rPr lang="en-US" altLang="ja-JP" dirty="0" err="1"/>
              <a:t>ThinWebClientWebServer.json</a:t>
            </a:r>
            <a:r>
              <a:rPr lang="en-US" altLang="ja-JP" dirty="0"/>
              <a:t>』</a:t>
            </a:r>
            <a:r>
              <a:rPr lang="ja-JP" altLang="en-US" dirty="0"/>
              <a:t>の編集・保存が完了したら、もう一度、 </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サーバーをテスト実行してみる。</a:t>
            </a:r>
          </a:p>
        </p:txBody>
      </p:sp>
      <p:sp>
        <p:nvSpPr>
          <p:cNvPr id="9" name="テキスト ボックス 8"/>
          <p:cNvSpPr txBox="1"/>
          <p:nvPr/>
        </p:nvSpPr>
        <p:spPr>
          <a:xfrm>
            <a:off x="332741" y="973625"/>
            <a:ext cx="11390336" cy="646331"/>
          </a:xfrm>
          <a:prstGeom prst="rect">
            <a:avLst/>
          </a:prstGeom>
          <a:solidFill>
            <a:schemeClr val="tx1"/>
          </a:solidFill>
        </p:spPr>
        <p:txBody>
          <a:bodyPr wrap="square" rtlCol="0">
            <a:spAutoFit/>
          </a:bodyPr>
          <a:lstStyle/>
          <a:p>
            <a:r>
              <a:rPr lang="sv-SE" altLang="ja-JP" sz="1200" dirty="0">
                <a:solidFill>
                  <a:schemeClr val="bg1"/>
                </a:solidFill>
                <a:latin typeface="Consolas" panose="020B0609020204030204" pitchFamily="49" charset="0"/>
              </a:rPr>
              <a:t>cd ~/IPA-DN-ThinController-Private/ThinWebClientApp/</a:t>
            </a:r>
          </a:p>
          <a:p>
            <a:endParaRPr lang="sv-SE" altLang="ja-JP" sz="1200" dirty="0">
              <a:solidFill>
                <a:schemeClr val="bg1"/>
              </a:solidFill>
              <a:latin typeface="Consolas" panose="020B0609020204030204" pitchFamily="49" charset="0"/>
            </a:endParaRPr>
          </a:p>
          <a:p>
            <a:r>
              <a:rPr lang="sv-SE" altLang="ja-JP" sz="1200" dirty="0">
                <a:solidFill>
                  <a:schemeClr val="bg1"/>
                </a:solidFill>
                <a:latin typeface="Consolas" panose="020B0609020204030204" pitchFamily="49" charset="0"/>
              </a:rPr>
              <a:t>sudo dotnet run -c Release Daemon Test</a:t>
            </a:r>
            <a:endParaRPr kumimoji="1" lang="ja-JP" altLang="en-US" sz="1200" dirty="0">
              <a:solidFill>
                <a:schemeClr val="bg1"/>
              </a:solidFill>
              <a:latin typeface="Consolas" panose="020B0609020204030204" pitchFamily="49" charset="0"/>
            </a:endParaRPr>
          </a:p>
        </p:txBody>
      </p:sp>
      <p:sp>
        <p:nvSpPr>
          <p:cNvPr id="8" name="テキスト ボックス 7"/>
          <p:cNvSpPr txBox="1"/>
          <p:nvPr/>
        </p:nvSpPr>
        <p:spPr>
          <a:xfrm>
            <a:off x="332741" y="1619956"/>
            <a:ext cx="11546644" cy="584775"/>
          </a:xfrm>
          <a:prstGeom prst="rect">
            <a:avLst/>
          </a:prstGeom>
          <a:noFill/>
        </p:spPr>
        <p:txBody>
          <a:bodyPr wrap="square" rtlCol="0">
            <a:spAutoFit/>
          </a:bodyPr>
          <a:lstStyle/>
          <a:p>
            <a:r>
              <a:rPr kumimoji="1" lang="en-US" altLang="ja-JP" sz="1600" dirty="0"/>
              <a:t>SSH </a:t>
            </a:r>
            <a:r>
              <a:rPr kumimoji="1" lang="ja-JP" altLang="en-US" sz="1600" dirty="0"/>
              <a:t>を用いて上記のようにテスト実行を開始した状態で、手元の端末等、インターネットに接続された任意の端末で、</a:t>
            </a:r>
            <a:r>
              <a:rPr kumimoji="1" lang="en-US" altLang="ja-JP" sz="1600" dirty="0"/>
              <a:t>Web </a:t>
            </a:r>
            <a:r>
              <a:rPr kumimoji="1" lang="ja-JP" altLang="en-US" sz="1600" dirty="0"/>
              <a:t>ブラウザ </a:t>
            </a:r>
            <a:r>
              <a:rPr kumimoji="1" lang="en-US" altLang="ja-JP" sz="1600" dirty="0"/>
              <a:t>(Chrome </a:t>
            </a:r>
            <a:r>
              <a:rPr kumimoji="1" lang="ja-JP" altLang="en-US" sz="1600" dirty="0"/>
              <a:t>等</a:t>
            </a:r>
            <a:r>
              <a:rPr kumimoji="1" lang="en-US" altLang="ja-JP" sz="1600" dirty="0"/>
              <a:t>) </a:t>
            </a:r>
            <a:r>
              <a:rPr kumimoji="1" lang="ja-JP" altLang="en-US" sz="1600" dirty="0"/>
              <a:t>を開き、以下の </a:t>
            </a:r>
            <a:r>
              <a:rPr kumimoji="1" lang="en-US" altLang="ja-JP" sz="1600" dirty="0"/>
              <a:t>URL </a:t>
            </a:r>
            <a:r>
              <a:rPr kumimoji="1" lang="ja-JP" altLang="en-US" sz="1600" dirty="0"/>
              <a:t>にアクセスしてみる。以下のように、</a:t>
            </a:r>
            <a:r>
              <a:rPr kumimoji="1" lang="en-US" altLang="ja-JP" sz="1600" dirty="0"/>
              <a:t>HTTPS </a:t>
            </a:r>
            <a:r>
              <a:rPr kumimoji="1" lang="ja-JP" altLang="en-US" sz="1600" dirty="0"/>
              <a:t>で </a:t>
            </a:r>
            <a:r>
              <a:rPr kumimoji="1" lang="en-US" altLang="ja-JP" sz="1600" dirty="0"/>
              <a:t>HTML5 </a:t>
            </a:r>
            <a:r>
              <a:rPr kumimoji="1" lang="ja-JP" altLang="en-US" sz="1600" dirty="0"/>
              <a:t>版 </a:t>
            </a:r>
            <a:r>
              <a:rPr kumimoji="1" lang="en-US" altLang="ja-JP" sz="1600" dirty="0"/>
              <a:t>Web </a:t>
            </a:r>
            <a:r>
              <a:rPr kumimoji="1" lang="ja-JP" altLang="en-US" sz="1600" dirty="0"/>
              <a:t>クライアントが表示されれば、成功である。</a:t>
            </a:r>
          </a:p>
        </p:txBody>
      </p:sp>
      <p:sp>
        <p:nvSpPr>
          <p:cNvPr id="12" name="テキスト ボックス 11"/>
          <p:cNvSpPr txBox="1"/>
          <p:nvPr/>
        </p:nvSpPr>
        <p:spPr>
          <a:xfrm>
            <a:off x="3201642" y="2266287"/>
            <a:ext cx="4911382" cy="307777"/>
          </a:xfrm>
          <a:prstGeom prst="rect">
            <a:avLst/>
          </a:prstGeom>
          <a:solidFill>
            <a:schemeClr val="accent4">
              <a:lumMod val="20000"/>
              <a:lumOff val="80000"/>
            </a:schemeClr>
          </a:solidFill>
        </p:spPr>
        <p:txBody>
          <a:bodyPr wrap="square" rtlCol="0">
            <a:spAutoFit/>
          </a:bodyPr>
          <a:lstStyle/>
          <a:p>
            <a:r>
              <a:rPr kumimoji="1" lang="en-US" altLang="ja-JP" sz="1400" b="1" dirty="0">
                <a:solidFill>
                  <a:srgbClr val="0000FF"/>
                </a:solidFill>
              </a:rPr>
              <a:t>http</a:t>
            </a:r>
            <a:r>
              <a:rPr kumimoji="1" lang="en-US" altLang="ja-JP" sz="1400" b="1" u="sng" dirty="0">
                <a:solidFill>
                  <a:srgbClr val="C00000"/>
                </a:solidFill>
              </a:rPr>
              <a:t>s</a:t>
            </a:r>
            <a:r>
              <a:rPr kumimoji="1" lang="en-US" altLang="ja-JP" sz="1400" b="1" dirty="0">
                <a:solidFill>
                  <a:srgbClr val="0000FF"/>
                </a:solidFill>
              </a:rPr>
              <a:t>://&lt;</a:t>
            </a:r>
            <a:r>
              <a:rPr kumimoji="1" lang="ja-JP" altLang="en-US" sz="1400" b="1" dirty="0">
                <a:solidFill>
                  <a:srgbClr val="0000FF"/>
                </a:solidFill>
              </a:rPr>
              <a:t>この構築中の </a:t>
            </a:r>
            <a:r>
              <a:rPr lang="en-US" altLang="ja-JP" sz="1400" b="1" dirty="0">
                <a:solidFill>
                  <a:srgbClr val="0000FF"/>
                </a:solidFill>
              </a:rPr>
              <a:t>Web </a:t>
            </a:r>
            <a:r>
              <a:rPr lang="ja-JP" altLang="en-US" sz="1400" b="1" dirty="0">
                <a:solidFill>
                  <a:srgbClr val="0000FF"/>
                </a:solidFill>
              </a:rPr>
              <a:t>サーバーのグローバル </a:t>
            </a:r>
            <a:r>
              <a:rPr lang="en-US" altLang="ja-JP" sz="1400" b="1" dirty="0">
                <a:solidFill>
                  <a:srgbClr val="0000FF"/>
                </a:solidFill>
              </a:rPr>
              <a:t>IPv4 </a:t>
            </a:r>
            <a:r>
              <a:rPr lang="ja-JP" altLang="en-US" sz="1400" b="1" dirty="0">
                <a:solidFill>
                  <a:srgbClr val="0000FF"/>
                </a:solidFill>
              </a:rPr>
              <a:t>アドレス</a:t>
            </a:r>
            <a:r>
              <a:rPr lang="en-US" altLang="ja-JP" sz="1400" b="1" dirty="0">
                <a:solidFill>
                  <a:srgbClr val="0000FF"/>
                </a:solidFill>
              </a:rPr>
              <a:t>/</a:t>
            </a:r>
            <a:endParaRPr kumimoji="1" lang="ja-JP" altLang="en-US" sz="1400" b="1" dirty="0">
              <a:solidFill>
                <a:srgbClr val="0000FF"/>
              </a:solidFill>
            </a:endParaRPr>
          </a:p>
        </p:txBody>
      </p:sp>
      <p:pic>
        <p:nvPicPr>
          <p:cNvPr id="13" name="図 12"/>
          <p:cNvPicPr>
            <a:picLocks noChangeAspect="1"/>
          </p:cNvPicPr>
          <p:nvPr/>
        </p:nvPicPr>
        <p:blipFill>
          <a:blip r:embed="rId2"/>
          <a:stretch>
            <a:fillRect/>
          </a:stretch>
        </p:blipFill>
        <p:spPr>
          <a:xfrm>
            <a:off x="3201641" y="2912619"/>
            <a:ext cx="5179145" cy="3770665"/>
          </a:xfrm>
          <a:prstGeom prst="rect">
            <a:avLst/>
          </a:prstGeom>
        </p:spPr>
      </p:pic>
      <p:sp>
        <p:nvSpPr>
          <p:cNvPr id="14" name="テキスト ボックス 13"/>
          <p:cNvSpPr txBox="1"/>
          <p:nvPr/>
        </p:nvSpPr>
        <p:spPr>
          <a:xfrm>
            <a:off x="3201641" y="2574064"/>
            <a:ext cx="4911383" cy="307777"/>
          </a:xfrm>
          <a:prstGeom prst="rect">
            <a:avLst/>
          </a:prstGeom>
          <a:noFill/>
        </p:spPr>
        <p:txBody>
          <a:bodyPr wrap="square" rtlCol="0">
            <a:spAutoFit/>
          </a:bodyPr>
          <a:lstStyle/>
          <a:p>
            <a:r>
              <a:rPr kumimoji="1" lang="en-US" altLang="ja-JP" sz="1400" dirty="0"/>
              <a:t>SSL </a:t>
            </a:r>
            <a:r>
              <a:rPr kumimoji="1" lang="ja-JP" altLang="en-US" sz="1400" dirty="0"/>
              <a:t>証明書検証エラーが表示されるが、この時点では問題無い。</a:t>
            </a:r>
          </a:p>
        </p:txBody>
      </p:sp>
    </p:spTree>
    <p:extLst>
      <p:ext uri="{BB962C8B-B14F-4D97-AF65-F5344CB8AC3E}">
        <p14:creationId xmlns:p14="http://schemas.microsoft.com/office/powerpoint/2010/main" val="95679378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41</a:t>
            </a:fld>
            <a:endParaRPr kumimoji="1" lang="ja-JP" altLang="en-US" dirty="0"/>
          </a:p>
        </p:txBody>
      </p:sp>
      <p:sp>
        <p:nvSpPr>
          <p:cNvPr id="7" name="テキスト ボックス 6"/>
          <p:cNvSpPr txBox="1"/>
          <p:nvPr/>
        </p:nvSpPr>
        <p:spPr>
          <a:xfrm>
            <a:off x="379633" y="211644"/>
            <a:ext cx="10038275" cy="646331"/>
          </a:xfrm>
          <a:prstGeom prst="rect">
            <a:avLst/>
          </a:prstGeom>
          <a:solidFill>
            <a:srgbClr val="FFFFCC"/>
          </a:solidFill>
          <a:ln w="19050">
            <a:solidFill>
              <a:schemeClr val="tx1"/>
            </a:solidFill>
          </a:ln>
        </p:spPr>
        <p:txBody>
          <a:bodyPr wrap="square" rtlCol="0">
            <a:spAutoFit/>
          </a:bodyPr>
          <a:lstStyle/>
          <a:p>
            <a:r>
              <a:rPr lang="en-US" altLang="ja-JP" dirty="0"/>
              <a:t>6</a:t>
            </a:r>
            <a:r>
              <a:rPr kumimoji="1" lang="en-US" altLang="ja-JP" dirty="0"/>
              <a:t>. SSH </a:t>
            </a:r>
            <a:r>
              <a:rPr kumimoji="1" lang="ja-JP" altLang="en-US" dirty="0"/>
              <a:t>コンソール上で、</a:t>
            </a:r>
            <a:r>
              <a:rPr lang="en-US" altLang="ja-JP" dirty="0"/>
              <a:t>5</a:t>
            </a:r>
            <a:r>
              <a:rPr kumimoji="1" lang="en-US" altLang="ja-JP" dirty="0"/>
              <a:t> </a:t>
            </a:r>
            <a:r>
              <a:rPr kumimoji="1" lang="ja-JP" altLang="en-US" dirty="0"/>
              <a:t>でテスト実行中の </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サーバーを、一度 </a:t>
            </a:r>
            <a:r>
              <a:rPr lang="en-US" altLang="ja-JP" dirty="0"/>
              <a:t>Enter </a:t>
            </a:r>
            <a:r>
              <a:rPr lang="ja-JP" altLang="en-US" dirty="0"/>
              <a:t>キーを押して終了する。</a:t>
            </a:r>
            <a:endParaRPr lang="en-US" altLang="ja-JP" b="1" u="sng" dirty="0">
              <a:solidFill>
                <a:srgbClr val="C00000"/>
              </a:solidFill>
            </a:endParaRPr>
          </a:p>
        </p:txBody>
      </p:sp>
      <p:sp>
        <p:nvSpPr>
          <p:cNvPr id="13" name="テキスト ボックス 12"/>
          <p:cNvSpPr txBox="1"/>
          <p:nvPr/>
        </p:nvSpPr>
        <p:spPr>
          <a:xfrm>
            <a:off x="607624" y="956588"/>
            <a:ext cx="10972800" cy="1015663"/>
          </a:xfrm>
          <a:prstGeom prst="rect">
            <a:avLst/>
          </a:prstGeom>
          <a:solidFill>
            <a:schemeClr val="accent5">
              <a:lumMod val="75000"/>
            </a:schemeClr>
          </a:solidFill>
        </p:spPr>
        <p:txBody>
          <a:bodyPr wrap="square" rtlCol="0">
            <a:spAutoFit/>
          </a:bodyPr>
          <a:lstStyle/>
          <a:p>
            <a:r>
              <a:rPr lang="en-US" altLang="ja-JP" sz="1200" dirty="0">
                <a:solidFill>
                  <a:schemeClr val="bg1"/>
                </a:solidFill>
                <a:latin typeface="Consolas" panose="020B0609020204030204" pitchFamily="49" charset="0"/>
              </a:rPr>
              <a:t>Starting the daemon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p>
          <a:p>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Starting...</a:t>
            </a:r>
          </a:p>
          <a:p>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Started.</a:t>
            </a:r>
          </a:p>
          <a:p>
            <a:r>
              <a:rPr lang="en-US" altLang="ja-JP" sz="1200" dirty="0">
                <a:solidFill>
                  <a:schemeClr val="bg1"/>
                </a:solidFill>
                <a:latin typeface="Consolas" panose="020B0609020204030204" pitchFamily="49" charset="0"/>
              </a:rPr>
              <a:t>The daemon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is now running.</a:t>
            </a:r>
          </a:p>
          <a:p>
            <a:r>
              <a:rPr lang="en-US" altLang="ja-JP" sz="1200" dirty="0">
                <a:solidFill>
                  <a:schemeClr val="bg1"/>
                </a:solidFill>
                <a:latin typeface="Consolas" panose="020B0609020204030204" pitchFamily="49" charset="0"/>
              </a:rPr>
              <a:t>[ Press Enter key to stop the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daemon ]</a:t>
            </a:r>
          </a:p>
        </p:txBody>
      </p:sp>
      <p:sp>
        <p:nvSpPr>
          <p:cNvPr id="14" name="正方形/長方形 13"/>
          <p:cNvSpPr/>
          <p:nvPr/>
        </p:nvSpPr>
        <p:spPr>
          <a:xfrm>
            <a:off x="671996" y="1373371"/>
            <a:ext cx="6877666" cy="6174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7614034" y="1497412"/>
            <a:ext cx="3108536" cy="369332"/>
          </a:xfrm>
          <a:prstGeom prst="rect">
            <a:avLst/>
          </a:prstGeom>
          <a:noFill/>
        </p:spPr>
        <p:txBody>
          <a:bodyPr wrap="square" rtlCol="0">
            <a:spAutoFit/>
          </a:bodyPr>
          <a:lstStyle/>
          <a:p>
            <a:r>
              <a:rPr kumimoji="1" lang="en-US" altLang="ja-JP" b="1" dirty="0">
                <a:solidFill>
                  <a:srgbClr val="FFFF00"/>
                </a:solidFill>
              </a:rPr>
              <a:t>Enter </a:t>
            </a:r>
            <a:r>
              <a:rPr kumimoji="1" lang="ja-JP" altLang="en-US" b="1" dirty="0">
                <a:solidFill>
                  <a:srgbClr val="FFFF00"/>
                </a:solidFill>
              </a:rPr>
              <a:t>キーを押して終了する。</a:t>
            </a:r>
          </a:p>
        </p:txBody>
      </p:sp>
      <p:sp>
        <p:nvSpPr>
          <p:cNvPr id="12" name="テキスト ボックス 11"/>
          <p:cNvSpPr txBox="1"/>
          <p:nvPr/>
        </p:nvSpPr>
        <p:spPr>
          <a:xfrm>
            <a:off x="354211" y="2070864"/>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a:t>7. </a:t>
            </a:r>
            <a:r>
              <a:rPr lang="ja-JP" altLang="en-US" dirty="0"/>
              <a:t>引き続いて、</a:t>
            </a:r>
            <a:r>
              <a:rPr lang="en-US" altLang="ja-JP" dirty="0"/>
              <a:t>SSH </a:t>
            </a:r>
            <a:r>
              <a:rPr lang="ja-JP" altLang="en-US" dirty="0"/>
              <a:t>上で、以下のコマンドを実行し、</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サーバープログラムをデーモンとしてインストールする。</a:t>
            </a:r>
            <a:r>
              <a:rPr lang="en-US" altLang="ja-JP" dirty="0"/>
              <a:t>1 </a:t>
            </a:r>
            <a:r>
              <a:rPr lang="ja-JP" altLang="en-US" dirty="0"/>
              <a:t>行ずつ実行し、エラーが出ていないかどうかよく確認してから、次を実行すること。</a:t>
            </a:r>
          </a:p>
        </p:txBody>
      </p:sp>
      <p:sp>
        <p:nvSpPr>
          <p:cNvPr id="16" name="テキスト ボックス 15"/>
          <p:cNvSpPr txBox="1"/>
          <p:nvPr/>
        </p:nvSpPr>
        <p:spPr>
          <a:xfrm>
            <a:off x="354211" y="2790272"/>
            <a:ext cx="11353780" cy="923330"/>
          </a:xfrm>
          <a:prstGeom prst="rect">
            <a:avLst/>
          </a:prstGeom>
          <a:solidFill>
            <a:schemeClr val="tx1"/>
          </a:solidFill>
        </p:spPr>
        <p:txBody>
          <a:bodyPr wrap="square" rtlCol="0">
            <a:spAutoFit/>
          </a:bodyPr>
          <a:lstStyle/>
          <a:p>
            <a:r>
              <a:rPr lang="en-US" altLang="ja-JP" dirty="0">
                <a:solidFill>
                  <a:schemeClr val="bg1"/>
                </a:solidFill>
                <a:latin typeface="Consolas" panose="020B0609020204030204" pitchFamily="49" charset="0"/>
              </a:rPr>
              <a:t>cd ~/IPA-DN-</a:t>
            </a:r>
            <a:r>
              <a:rPr lang="en-US" altLang="ja-JP" dirty="0" err="1">
                <a:solidFill>
                  <a:schemeClr val="bg1"/>
                </a:solidFill>
                <a:latin typeface="Consolas" panose="020B0609020204030204" pitchFamily="49" charset="0"/>
              </a:rPr>
              <a:t>ThinController</a:t>
            </a:r>
            <a:r>
              <a:rPr lang="en-US" altLang="ja-JP" dirty="0">
                <a:solidFill>
                  <a:schemeClr val="bg1"/>
                </a:solidFill>
                <a:latin typeface="Consolas" panose="020B0609020204030204" pitchFamily="49" charset="0"/>
              </a:rPr>
              <a:t>-Private/</a:t>
            </a:r>
            <a:r>
              <a:rPr lang="en-US" altLang="ja-JP" dirty="0" err="1">
                <a:solidFill>
                  <a:schemeClr val="bg1"/>
                </a:solidFill>
                <a:latin typeface="Consolas" panose="020B0609020204030204" pitchFamily="49" charset="0"/>
              </a:rPr>
              <a:t>ThinWebClientApp</a:t>
            </a:r>
            <a:r>
              <a:rPr lang="en-US" altLang="ja-JP" dirty="0">
                <a:solidFill>
                  <a:schemeClr val="bg1"/>
                </a:solidFill>
                <a:latin typeface="Consolas" panose="020B0609020204030204" pitchFamily="49" charset="0"/>
              </a:rPr>
              <a:t>/</a:t>
            </a:r>
          </a:p>
          <a:p>
            <a:endParaRPr lang="en-US" altLang="ja-JP" dirty="0">
              <a:solidFill>
                <a:schemeClr val="bg1"/>
              </a:solidFill>
              <a:latin typeface="Consolas" panose="020B0609020204030204" pitchFamily="49" charset="0"/>
            </a:endParaRPr>
          </a:p>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a:t>
            </a:r>
            <a:r>
              <a:rPr lang="en-US" altLang="ja-JP" dirty="0" err="1">
                <a:solidFill>
                  <a:schemeClr val="bg1"/>
                </a:solidFill>
                <a:latin typeface="Consolas" panose="020B0609020204030204" pitchFamily="49" charset="0"/>
              </a:rPr>
              <a:t>dotnet</a:t>
            </a:r>
            <a:r>
              <a:rPr lang="en-US" altLang="ja-JP" dirty="0">
                <a:solidFill>
                  <a:schemeClr val="bg1"/>
                </a:solidFill>
                <a:latin typeface="Consolas" panose="020B0609020204030204" pitchFamily="49" charset="0"/>
              </a:rPr>
              <a:t> run -c Release Daemon Install</a:t>
            </a:r>
          </a:p>
        </p:txBody>
      </p:sp>
      <p:sp>
        <p:nvSpPr>
          <p:cNvPr id="23" name="下矢印 22"/>
          <p:cNvSpPr/>
          <p:nvPr/>
        </p:nvSpPr>
        <p:spPr>
          <a:xfrm>
            <a:off x="3352436" y="3759450"/>
            <a:ext cx="417786" cy="34684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テキスト ボックス 23"/>
          <p:cNvSpPr txBox="1"/>
          <p:nvPr/>
        </p:nvSpPr>
        <p:spPr>
          <a:xfrm>
            <a:off x="3975174" y="3759450"/>
            <a:ext cx="7157856" cy="369332"/>
          </a:xfrm>
          <a:prstGeom prst="rect">
            <a:avLst/>
          </a:prstGeom>
          <a:noFill/>
        </p:spPr>
        <p:txBody>
          <a:bodyPr wrap="square" rtlCol="0">
            <a:spAutoFit/>
          </a:bodyPr>
          <a:lstStyle/>
          <a:p>
            <a:r>
              <a:rPr kumimoji="1" lang="ja-JP" altLang="en-US" dirty="0"/>
              <a:t>最終行の </a:t>
            </a:r>
            <a:r>
              <a:rPr kumimoji="1" lang="en-US" altLang="ja-JP" dirty="0"/>
              <a:t>Install </a:t>
            </a:r>
            <a:r>
              <a:rPr kumimoji="1" lang="ja-JP" altLang="en-US" dirty="0"/>
              <a:t>コマンドを実行し、以下の結果が表示されれば </a:t>
            </a:r>
            <a:r>
              <a:rPr kumimoji="1" lang="en-US" altLang="ja-JP" dirty="0"/>
              <a:t>OK</a:t>
            </a:r>
            <a:r>
              <a:rPr kumimoji="1" lang="ja-JP" altLang="en-US" dirty="0" err="1"/>
              <a:t>。</a:t>
            </a:r>
            <a:endParaRPr kumimoji="1" lang="ja-JP" altLang="en-US" dirty="0"/>
          </a:p>
        </p:txBody>
      </p:sp>
      <p:sp>
        <p:nvSpPr>
          <p:cNvPr id="25" name="テキスト ボックス 24"/>
          <p:cNvSpPr txBox="1"/>
          <p:nvPr/>
        </p:nvSpPr>
        <p:spPr>
          <a:xfrm>
            <a:off x="1352913" y="4128782"/>
            <a:ext cx="9953973" cy="2631490"/>
          </a:xfrm>
          <a:prstGeom prst="rect">
            <a:avLst/>
          </a:prstGeom>
          <a:solidFill>
            <a:schemeClr val="accent5">
              <a:lumMod val="75000"/>
            </a:schemeClr>
          </a:solidFill>
        </p:spPr>
        <p:txBody>
          <a:bodyPr wrap="square" rtlCol="0">
            <a:spAutoFit/>
          </a:bodyPr>
          <a:lstStyle/>
          <a:p>
            <a:r>
              <a:rPr lang="en-US" altLang="ja-JP" sz="1100" dirty="0">
                <a:solidFill>
                  <a:schemeClr val="bg1"/>
                </a:solidFill>
                <a:latin typeface="Consolas" panose="020B0609020204030204" pitchFamily="49" charset="0"/>
              </a:rPr>
              <a:t>The file '/</a:t>
            </a:r>
            <a:r>
              <a:rPr lang="en-US" altLang="ja-JP" sz="1100" dirty="0" err="1">
                <a:solidFill>
                  <a:schemeClr val="bg1"/>
                </a:solidFill>
                <a:latin typeface="Consolas" panose="020B0609020204030204" pitchFamily="49" charset="0"/>
              </a:rPr>
              <a:t>etc</a:t>
            </a:r>
            <a:r>
              <a:rPr lang="en-US" altLang="ja-JP" sz="1100" dirty="0">
                <a:solidFill>
                  <a:schemeClr val="bg1"/>
                </a:solidFill>
                <a:latin typeface="Consolas" panose="020B0609020204030204" pitchFamily="49" charset="0"/>
              </a:rPr>
              <a:t>/</a:t>
            </a:r>
            <a:r>
              <a:rPr lang="en-US" altLang="ja-JP" sz="1100" dirty="0" err="1">
                <a:solidFill>
                  <a:schemeClr val="bg1"/>
                </a:solidFill>
                <a:latin typeface="Consolas" panose="020B0609020204030204" pitchFamily="49" charset="0"/>
              </a:rPr>
              <a:t>systemd</a:t>
            </a:r>
            <a:r>
              <a:rPr lang="en-US" altLang="ja-JP" sz="1100" dirty="0">
                <a:solidFill>
                  <a:schemeClr val="bg1"/>
                </a:solidFill>
                <a:latin typeface="Consolas" panose="020B0609020204030204" pitchFamily="49" charset="0"/>
              </a:rPr>
              <a:t>/system/</a:t>
            </a:r>
            <a:r>
              <a:rPr lang="en-US" altLang="ja-JP" sz="1100" dirty="0" err="1">
                <a:solidFill>
                  <a:schemeClr val="bg1"/>
                </a:solidFill>
                <a:latin typeface="Consolas" panose="020B0609020204030204" pitchFamily="49" charset="0"/>
              </a:rPr>
              <a:t>IPA.App.ThinWebClientApp.service</a:t>
            </a:r>
            <a:r>
              <a:rPr lang="en-US" altLang="ja-JP" sz="1100" dirty="0">
                <a:solidFill>
                  <a:schemeClr val="bg1"/>
                </a:solidFill>
                <a:latin typeface="Consolas" panose="020B0609020204030204" pitchFamily="49" charset="0"/>
              </a:rPr>
              <a:t>' is created successfully.</a:t>
            </a:r>
          </a:p>
          <a:p>
            <a:endParaRPr lang="en-US" altLang="ja-JP" sz="1100" dirty="0">
              <a:solidFill>
                <a:schemeClr val="bg1"/>
              </a:solidFill>
              <a:latin typeface="Consolas" panose="020B0609020204030204" pitchFamily="49" charset="0"/>
            </a:endParaRPr>
          </a:p>
          <a:p>
            <a:r>
              <a:rPr lang="en-US" altLang="ja-JP" sz="1100" dirty="0">
                <a:solidFill>
                  <a:schemeClr val="bg1"/>
                </a:solidFill>
                <a:latin typeface="Consolas" panose="020B0609020204030204" pitchFamily="49" charset="0"/>
              </a:rPr>
              <a:t>Usage of the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daemon:</a:t>
            </a:r>
          </a:p>
          <a:p>
            <a:endParaRPr lang="en-US" altLang="ja-JP" sz="1100" dirty="0">
              <a:solidFill>
                <a:schemeClr val="bg1"/>
              </a:solidFill>
              <a:latin typeface="Consolas" panose="020B0609020204030204" pitchFamily="49" charset="0"/>
            </a:endParaRPr>
          </a:p>
          <a:p>
            <a:r>
              <a:rPr lang="en-US" altLang="ja-JP" sz="1100" dirty="0" err="1">
                <a:solidFill>
                  <a:schemeClr val="bg1"/>
                </a:solidFill>
                <a:latin typeface="Consolas" panose="020B0609020204030204" pitchFamily="49" charset="0"/>
              </a:rPr>
              <a:t>systemctl</a:t>
            </a:r>
            <a:r>
              <a:rPr lang="en-US" altLang="ja-JP" sz="1100" dirty="0">
                <a:solidFill>
                  <a:schemeClr val="bg1"/>
                </a:solidFill>
                <a:latin typeface="Consolas" panose="020B0609020204030204" pitchFamily="49" charset="0"/>
              </a:rPr>
              <a:t> enable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 Enable the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daemon on system startup.</a:t>
            </a:r>
          </a:p>
          <a:p>
            <a:r>
              <a:rPr lang="en-US" altLang="ja-JP" sz="1100" dirty="0" err="1">
                <a:solidFill>
                  <a:schemeClr val="bg1"/>
                </a:solidFill>
                <a:latin typeface="Consolas" panose="020B0609020204030204" pitchFamily="49" charset="0"/>
              </a:rPr>
              <a:t>systemctl</a:t>
            </a:r>
            <a:r>
              <a:rPr lang="en-US" altLang="ja-JP" sz="1100" dirty="0">
                <a:solidFill>
                  <a:schemeClr val="bg1"/>
                </a:solidFill>
                <a:latin typeface="Consolas" panose="020B0609020204030204" pitchFamily="49" charset="0"/>
              </a:rPr>
              <a:t> disable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 Disable the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daemon on system startup.</a:t>
            </a:r>
          </a:p>
          <a:p>
            <a:r>
              <a:rPr lang="en-US" altLang="ja-JP" sz="1100" dirty="0" err="1">
                <a:solidFill>
                  <a:schemeClr val="bg1"/>
                </a:solidFill>
                <a:latin typeface="Consolas" panose="020B0609020204030204" pitchFamily="49" charset="0"/>
              </a:rPr>
              <a:t>systemctl</a:t>
            </a:r>
            <a:r>
              <a:rPr lang="en-US" altLang="ja-JP" sz="1100" dirty="0">
                <a:solidFill>
                  <a:schemeClr val="bg1"/>
                </a:solidFill>
                <a:latin typeface="Consolas" panose="020B0609020204030204" pitchFamily="49" charset="0"/>
              </a:rPr>
              <a:t> start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 Start the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daemon.</a:t>
            </a:r>
          </a:p>
          <a:p>
            <a:r>
              <a:rPr lang="en-US" altLang="ja-JP" sz="1100" dirty="0" err="1">
                <a:solidFill>
                  <a:schemeClr val="bg1"/>
                </a:solidFill>
                <a:latin typeface="Consolas" panose="020B0609020204030204" pitchFamily="49" charset="0"/>
              </a:rPr>
              <a:t>systemctl</a:t>
            </a:r>
            <a:r>
              <a:rPr lang="en-US" altLang="ja-JP" sz="1100" dirty="0">
                <a:solidFill>
                  <a:schemeClr val="bg1"/>
                </a:solidFill>
                <a:latin typeface="Consolas" panose="020B0609020204030204" pitchFamily="49" charset="0"/>
              </a:rPr>
              <a:t> stop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 Stop the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daemon.</a:t>
            </a:r>
          </a:p>
          <a:p>
            <a:r>
              <a:rPr lang="en-US" altLang="ja-JP" sz="1100" dirty="0" err="1">
                <a:solidFill>
                  <a:schemeClr val="bg1"/>
                </a:solidFill>
                <a:latin typeface="Consolas" panose="020B0609020204030204" pitchFamily="49" charset="0"/>
              </a:rPr>
              <a:t>systemctl</a:t>
            </a:r>
            <a:r>
              <a:rPr lang="en-US" altLang="ja-JP" sz="1100" dirty="0">
                <a:solidFill>
                  <a:schemeClr val="bg1"/>
                </a:solidFill>
                <a:latin typeface="Consolas" panose="020B0609020204030204" pitchFamily="49" charset="0"/>
              </a:rPr>
              <a:t> restart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 Reload the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daemon.</a:t>
            </a:r>
          </a:p>
          <a:p>
            <a:r>
              <a:rPr lang="en-US" altLang="ja-JP" sz="1100" dirty="0" err="1">
                <a:solidFill>
                  <a:schemeClr val="bg1"/>
                </a:solidFill>
                <a:latin typeface="Consolas" panose="020B0609020204030204" pitchFamily="49" charset="0"/>
              </a:rPr>
              <a:t>systemctl</a:t>
            </a:r>
            <a:r>
              <a:rPr lang="en-US" altLang="ja-JP" sz="1100" dirty="0">
                <a:solidFill>
                  <a:schemeClr val="bg1"/>
                </a:solidFill>
                <a:latin typeface="Consolas" panose="020B0609020204030204" pitchFamily="49" charset="0"/>
              </a:rPr>
              <a:t> status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 Show the current status of the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daemon.</a:t>
            </a:r>
          </a:p>
          <a:p>
            <a:endParaRPr lang="en-US" altLang="ja-JP" sz="1100" dirty="0">
              <a:solidFill>
                <a:schemeClr val="bg1"/>
              </a:solidFill>
              <a:latin typeface="Consolas" panose="020B0609020204030204" pitchFamily="49" charset="0"/>
            </a:endParaRPr>
          </a:p>
          <a:p>
            <a:r>
              <a:rPr lang="en-US" altLang="ja-JP" sz="1100" dirty="0">
                <a:solidFill>
                  <a:schemeClr val="bg1"/>
                </a:solidFill>
                <a:latin typeface="Consolas" panose="020B0609020204030204" pitchFamily="49" charset="0"/>
              </a:rPr>
              <a:t>Reloading the </a:t>
            </a:r>
            <a:r>
              <a:rPr lang="en-US" altLang="ja-JP" sz="1100" dirty="0" err="1">
                <a:solidFill>
                  <a:schemeClr val="bg1"/>
                </a:solidFill>
                <a:latin typeface="Consolas" panose="020B0609020204030204" pitchFamily="49" charset="0"/>
              </a:rPr>
              <a:t>systemd</a:t>
            </a:r>
            <a:r>
              <a:rPr lang="en-US" altLang="ja-JP" sz="1100" dirty="0">
                <a:solidFill>
                  <a:schemeClr val="bg1"/>
                </a:solidFill>
                <a:latin typeface="Consolas" panose="020B0609020204030204" pitchFamily="49" charset="0"/>
              </a:rPr>
              <a:t> framework...</a:t>
            </a:r>
          </a:p>
          <a:p>
            <a:r>
              <a:rPr lang="en-US" altLang="ja-JP" sz="1100" dirty="0">
                <a:solidFill>
                  <a:schemeClr val="bg1"/>
                </a:solidFill>
                <a:latin typeface="Consolas" panose="020B0609020204030204" pitchFamily="49" charset="0"/>
              </a:rPr>
              <a:t>Done.</a:t>
            </a:r>
          </a:p>
          <a:p>
            <a:endParaRPr lang="en-US" altLang="ja-JP" sz="1100" dirty="0">
              <a:solidFill>
                <a:schemeClr val="bg1"/>
              </a:solidFill>
              <a:latin typeface="Consolas" panose="020B0609020204030204" pitchFamily="49" charset="0"/>
            </a:endParaRPr>
          </a:p>
          <a:p>
            <a:r>
              <a:rPr lang="en-US" altLang="ja-JP" sz="1100" dirty="0">
                <a:solidFill>
                  <a:schemeClr val="bg1"/>
                </a:solidFill>
                <a:latin typeface="Consolas" panose="020B0609020204030204" pitchFamily="49" charset="0"/>
              </a:rPr>
              <a:t>Have a nice day! Today is 2021/09/17.</a:t>
            </a:r>
          </a:p>
        </p:txBody>
      </p:sp>
      <p:sp>
        <p:nvSpPr>
          <p:cNvPr id="26" name="正方形/長方形 25"/>
          <p:cNvSpPr/>
          <p:nvPr/>
        </p:nvSpPr>
        <p:spPr>
          <a:xfrm>
            <a:off x="1401657" y="4155936"/>
            <a:ext cx="6906097" cy="27538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9136397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42</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a:t>8. 7 </a:t>
            </a:r>
            <a:r>
              <a:rPr kumimoji="1" lang="ja-JP" altLang="en-US" dirty="0"/>
              <a:t>でインストールが完了した </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サーバーデーモン</a:t>
            </a:r>
            <a:r>
              <a:rPr kumimoji="1" lang="ja-JP" altLang="en-US" dirty="0"/>
              <a:t>「</a:t>
            </a:r>
            <a:r>
              <a:rPr lang="en-US" altLang="ja-JP" dirty="0" err="1"/>
              <a:t>IPA.App.ThinWebClientApp</a:t>
            </a:r>
            <a:r>
              <a:rPr lang="ja-JP" altLang="en-US" dirty="0"/>
              <a:t>」を有効にする。</a:t>
            </a:r>
            <a:r>
              <a:rPr lang="en-US" altLang="ja-JP" dirty="0"/>
              <a:t>(</a:t>
            </a:r>
            <a:r>
              <a:rPr lang="ja-JP" altLang="en-US" dirty="0"/>
              <a:t>システム起動時に自動的に起動されるようにする。</a:t>
            </a:r>
            <a:r>
              <a:rPr lang="en-US" altLang="ja-JP" dirty="0"/>
              <a:t>)</a:t>
            </a:r>
            <a:endParaRPr lang="ja-JP" altLang="en-US" dirty="0"/>
          </a:p>
        </p:txBody>
      </p:sp>
      <p:sp>
        <p:nvSpPr>
          <p:cNvPr id="6" name="テキスト ボックス 5"/>
          <p:cNvSpPr txBox="1"/>
          <p:nvPr/>
        </p:nvSpPr>
        <p:spPr>
          <a:xfrm>
            <a:off x="332741" y="1789595"/>
            <a:ext cx="11353780"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a:t>
            </a:r>
            <a:r>
              <a:rPr lang="en-US" altLang="ja-JP" dirty="0" err="1">
                <a:solidFill>
                  <a:schemeClr val="bg1"/>
                </a:solidFill>
                <a:latin typeface="Consolas" panose="020B0609020204030204" pitchFamily="49" charset="0"/>
              </a:rPr>
              <a:t>systemctl</a:t>
            </a:r>
            <a:r>
              <a:rPr lang="en-US" altLang="ja-JP" dirty="0">
                <a:solidFill>
                  <a:schemeClr val="bg1"/>
                </a:solidFill>
                <a:latin typeface="Consolas" panose="020B0609020204030204" pitchFamily="49" charset="0"/>
              </a:rPr>
              <a:t> enable </a:t>
            </a:r>
            <a:r>
              <a:rPr lang="en-US" altLang="ja-JP" dirty="0" err="1">
                <a:solidFill>
                  <a:schemeClr val="bg1"/>
                </a:solidFill>
                <a:latin typeface="Consolas" panose="020B0609020204030204" pitchFamily="49" charset="0"/>
              </a:rPr>
              <a:t>IPA.App.ThinWebClientApp</a:t>
            </a:r>
            <a:endParaRPr kumimoji="1" lang="ja-JP" altLang="en-US" dirty="0">
              <a:solidFill>
                <a:schemeClr val="bg1"/>
              </a:solidFill>
              <a:latin typeface="Consolas" panose="020B0609020204030204" pitchFamily="49" charset="0"/>
            </a:endParaRPr>
          </a:p>
        </p:txBody>
      </p:sp>
      <p:sp>
        <p:nvSpPr>
          <p:cNvPr id="7" name="テキスト ボックス 6"/>
          <p:cNvSpPr txBox="1"/>
          <p:nvPr/>
        </p:nvSpPr>
        <p:spPr>
          <a:xfrm>
            <a:off x="332741" y="2498505"/>
            <a:ext cx="11444412" cy="369332"/>
          </a:xfrm>
          <a:prstGeom prst="rect">
            <a:avLst/>
          </a:prstGeom>
          <a:noFill/>
          <a:ln w="19050">
            <a:noFill/>
          </a:ln>
        </p:spPr>
        <p:txBody>
          <a:bodyPr wrap="square" rtlCol="0">
            <a:spAutoFit/>
          </a:bodyPr>
          <a:lstStyle>
            <a:defPPr>
              <a:defRPr lang="ja-JP"/>
            </a:defPPr>
          </a:lstStyle>
          <a:p>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サーバーデーモン「</a:t>
            </a:r>
            <a:r>
              <a:rPr lang="en-US" altLang="ja-JP" dirty="0" err="1"/>
              <a:t>IPA.App.ThinWebClientApp</a:t>
            </a:r>
            <a:r>
              <a:rPr lang="ja-JP" altLang="en-US" dirty="0"/>
              <a:t>」を早速起動する。</a:t>
            </a:r>
            <a:endParaRPr lang="en-US" altLang="ja-JP" dirty="0"/>
          </a:p>
        </p:txBody>
      </p:sp>
      <p:sp>
        <p:nvSpPr>
          <p:cNvPr id="8" name="テキスト ボックス 7"/>
          <p:cNvSpPr txBox="1"/>
          <p:nvPr/>
        </p:nvSpPr>
        <p:spPr>
          <a:xfrm>
            <a:off x="332741" y="2917278"/>
            <a:ext cx="11353780"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a:t>
            </a:r>
            <a:r>
              <a:rPr lang="en-US" altLang="ja-JP" dirty="0" err="1">
                <a:solidFill>
                  <a:schemeClr val="bg1"/>
                </a:solidFill>
                <a:latin typeface="Consolas" panose="020B0609020204030204" pitchFamily="49" charset="0"/>
              </a:rPr>
              <a:t>systemctl</a:t>
            </a:r>
            <a:r>
              <a:rPr lang="en-US" altLang="ja-JP" dirty="0">
                <a:solidFill>
                  <a:schemeClr val="bg1"/>
                </a:solidFill>
                <a:latin typeface="Consolas" panose="020B0609020204030204" pitchFamily="49" charset="0"/>
              </a:rPr>
              <a:t> start </a:t>
            </a:r>
            <a:r>
              <a:rPr lang="en-US" altLang="ja-JP" dirty="0" err="1">
                <a:solidFill>
                  <a:schemeClr val="bg1"/>
                </a:solidFill>
                <a:latin typeface="Consolas" panose="020B0609020204030204" pitchFamily="49" charset="0"/>
              </a:rPr>
              <a:t>IPA.App.ThinWebClientApp</a:t>
            </a:r>
            <a:endParaRPr kumimoji="1" lang="ja-JP" altLang="en-US" dirty="0">
              <a:solidFill>
                <a:schemeClr val="bg1"/>
              </a:solidFill>
              <a:latin typeface="Consolas" panose="020B0609020204030204" pitchFamily="49" charset="0"/>
            </a:endParaRPr>
          </a:p>
        </p:txBody>
      </p:sp>
      <p:sp>
        <p:nvSpPr>
          <p:cNvPr id="9" name="テキスト ボックス 8"/>
          <p:cNvSpPr txBox="1"/>
          <p:nvPr/>
        </p:nvSpPr>
        <p:spPr>
          <a:xfrm>
            <a:off x="332741" y="3608026"/>
            <a:ext cx="11444412" cy="369332"/>
          </a:xfrm>
          <a:prstGeom prst="rect">
            <a:avLst/>
          </a:prstGeom>
          <a:noFill/>
          <a:ln w="19050">
            <a:noFill/>
          </a:ln>
        </p:spPr>
        <p:txBody>
          <a:bodyPr wrap="square" rtlCol="0">
            <a:spAutoFit/>
          </a:bodyPr>
          <a:lstStyle/>
          <a:p>
            <a:r>
              <a:rPr kumimoji="1" lang="ja-JP" altLang="en-US" dirty="0"/>
              <a:t>上記を実行しても、結果は何も表示されないが、</a:t>
            </a:r>
            <a:r>
              <a:rPr kumimoji="1" lang="en-US" altLang="ja-JP" dirty="0" err="1"/>
              <a:t>ps</a:t>
            </a:r>
            <a:r>
              <a:rPr kumimoji="1" lang="en-US" altLang="ja-JP" dirty="0"/>
              <a:t> </a:t>
            </a:r>
            <a:r>
              <a:rPr kumimoji="1" lang="en-US" altLang="ja-JP" dirty="0" err="1"/>
              <a:t>auxf</a:t>
            </a:r>
            <a:r>
              <a:rPr kumimoji="1" lang="en-US" altLang="ja-JP" dirty="0"/>
              <a:t> (</a:t>
            </a:r>
            <a:r>
              <a:rPr kumimoji="1" lang="ja-JP" altLang="en-US" dirty="0"/>
              <a:t>プロセス一覧の表示</a:t>
            </a:r>
            <a:r>
              <a:rPr kumimoji="1" lang="en-US" altLang="ja-JP" dirty="0"/>
              <a:t>) </a:t>
            </a:r>
            <a:r>
              <a:rPr kumimoji="1" lang="ja-JP" altLang="en-US" dirty="0"/>
              <a:t>をするとデーモンが起動していることが分かる。</a:t>
            </a:r>
            <a:endParaRPr lang="en-US" altLang="ja-JP" dirty="0"/>
          </a:p>
        </p:txBody>
      </p:sp>
      <p:sp>
        <p:nvSpPr>
          <p:cNvPr id="10" name="テキスト ボックス 9"/>
          <p:cNvSpPr txBox="1"/>
          <p:nvPr/>
        </p:nvSpPr>
        <p:spPr>
          <a:xfrm>
            <a:off x="332741" y="4137308"/>
            <a:ext cx="11353780"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ps</a:t>
            </a:r>
            <a:r>
              <a:rPr lang="en-US" altLang="ja-JP" dirty="0">
                <a:solidFill>
                  <a:schemeClr val="bg1"/>
                </a:solidFill>
                <a:latin typeface="Consolas" panose="020B0609020204030204" pitchFamily="49" charset="0"/>
              </a:rPr>
              <a:t> </a:t>
            </a:r>
            <a:r>
              <a:rPr lang="en-US" altLang="ja-JP" dirty="0" err="1">
                <a:solidFill>
                  <a:schemeClr val="bg1"/>
                </a:solidFill>
                <a:latin typeface="Consolas" panose="020B0609020204030204" pitchFamily="49" charset="0"/>
              </a:rPr>
              <a:t>auxf</a:t>
            </a:r>
            <a:r>
              <a:rPr lang="en-US" altLang="ja-JP" dirty="0">
                <a:solidFill>
                  <a:schemeClr val="bg1"/>
                </a:solidFill>
                <a:latin typeface="Consolas" panose="020B0609020204030204" pitchFamily="49" charset="0"/>
              </a:rPr>
              <a:t> | cat</a:t>
            </a:r>
            <a:endParaRPr kumimoji="1" lang="ja-JP" altLang="en-US" dirty="0">
              <a:solidFill>
                <a:schemeClr val="bg1"/>
              </a:solidFill>
              <a:latin typeface="Consolas" panose="020B0609020204030204" pitchFamily="49" charset="0"/>
            </a:endParaRPr>
          </a:p>
        </p:txBody>
      </p:sp>
      <p:sp>
        <p:nvSpPr>
          <p:cNvPr id="13" name="テキスト ボックス 12"/>
          <p:cNvSpPr txBox="1"/>
          <p:nvPr/>
        </p:nvSpPr>
        <p:spPr>
          <a:xfrm>
            <a:off x="2510177" y="4937881"/>
            <a:ext cx="9176344" cy="1569660"/>
          </a:xfrm>
          <a:prstGeom prst="rect">
            <a:avLst/>
          </a:prstGeom>
          <a:solidFill>
            <a:schemeClr val="accent5">
              <a:lumMod val="75000"/>
            </a:schemeClr>
          </a:solidFill>
        </p:spPr>
        <p:txBody>
          <a:bodyPr wrap="square" rtlCol="0">
            <a:spAutoFit/>
          </a:bodyPr>
          <a:lstStyle/>
          <a:p>
            <a:r>
              <a:rPr lang="en-US" altLang="ja-JP" sz="1200" dirty="0">
                <a:solidFill>
                  <a:schemeClr val="bg1"/>
                </a:solidFill>
                <a:latin typeface="Consolas" panose="020B0609020204030204" pitchFamily="49" charset="0"/>
              </a:rPr>
              <a:t>root        4442  0.0  0.0   8616  3104 ?        S    11:59   0:00 bash /home/ubuntu/IPA-DN-ThinController-Private/ThinWebClientApp/Local/App_IPA.App.ThinWebClientApp/daemon_helper/run_daemon.sh /</a:t>
            </a:r>
            <a:r>
              <a:rPr lang="en-US" altLang="ja-JP" sz="1200" dirty="0" err="1">
                <a:solidFill>
                  <a:schemeClr val="bg1"/>
                </a:solidFill>
                <a:latin typeface="Consolas" panose="020B0609020204030204" pitchFamily="49" charset="0"/>
              </a:rPr>
              <a:t>usr</a:t>
            </a:r>
            <a:r>
              <a:rPr lang="en-US" altLang="ja-JP" sz="1200" dirty="0">
                <a:solidFill>
                  <a:schemeClr val="bg1"/>
                </a:solidFill>
                <a:latin typeface="Consolas" panose="020B0609020204030204" pitchFamily="49" charset="0"/>
              </a:rPr>
              <a:t>/share/</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exec /home/</a:t>
            </a:r>
            <a:r>
              <a:rPr lang="en-US" altLang="ja-JP" sz="1200" dirty="0" err="1">
                <a:solidFill>
                  <a:schemeClr val="bg1"/>
                </a:solidFill>
                <a:latin typeface="Consolas" panose="020B0609020204030204" pitchFamily="49" charset="0"/>
              </a:rPr>
              <a:t>ubuntu</a:t>
            </a:r>
            <a:r>
              <a:rPr lang="en-US" altLang="ja-JP" sz="1200" dirty="0">
                <a:solidFill>
                  <a:schemeClr val="bg1"/>
                </a:solidFill>
                <a:latin typeface="Consolas" panose="020B0609020204030204" pitchFamily="49" charset="0"/>
              </a:rPr>
              <a:t>/IPA-DN-</a:t>
            </a:r>
            <a:r>
              <a:rPr lang="en-US" altLang="ja-JP" sz="1200" dirty="0" err="1">
                <a:solidFill>
                  <a:schemeClr val="bg1"/>
                </a:solidFill>
                <a:latin typeface="Consolas" panose="020B0609020204030204" pitchFamily="49" charset="0"/>
              </a:rPr>
              <a:t>ThinController</a:t>
            </a:r>
            <a:r>
              <a:rPr lang="en-US" altLang="ja-JP" sz="1200" dirty="0">
                <a:solidFill>
                  <a:schemeClr val="bg1"/>
                </a:solidFill>
                <a:latin typeface="Consolas" panose="020B0609020204030204" pitchFamily="49" charset="0"/>
              </a:rPr>
              <a:t>-Private/</a:t>
            </a:r>
            <a:r>
              <a:rPr lang="en-US" altLang="ja-JP" sz="1200" dirty="0" err="1">
                <a:solidFill>
                  <a:schemeClr val="bg1"/>
                </a:solidFill>
                <a:latin typeface="Consolas" panose="020B0609020204030204" pitchFamily="49" charset="0"/>
              </a:rPr>
              <a:t>ThinWebClientApp</a:t>
            </a:r>
            <a:r>
              <a:rPr lang="en-US" altLang="ja-JP" sz="1200" dirty="0">
                <a:solidFill>
                  <a:schemeClr val="bg1"/>
                </a:solidFill>
                <a:latin typeface="Consolas" panose="020B0609020204030204" pitchFamily="49" charset="0"/>
              </a:rPr>
              <a:t>/bin/Release/net5.0/ThinWebClientApp.dll /</a:t>
            </a:r>
            <a:r>
              <a:rPr lang="en-US" altLang="ja-JP" sz="1200" dirty="0" err="1">
                <a:solidFill>
                  <a:schemeClr val="bg1"/>
                </a:solidFill>
                <a:latin typeface="Consolas" panose="020B0609020204030204" pitchFamily="49" charset="0"/>
              </a:rPr>
              <a:t>cmd:Daemon</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ExecMain</a:t>
            </a:r>
            <a:endParaRPr lang="en-US" altLang="ja-JP" sz="1200" dirty="0">
              <a:solidFill>
                <a:schemeClr val="bg1"/>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root        4444 61.2  3.9 2671412 158032 ?      </a:t>
            </a:r>
            <a:r>
              <a:rPr lang="en-US" altLang="ja-JP" sz="1200" dirty="0" err="1">
                <a:solidFill>
                  <a:schemeClr val="bg1"/>
                </a:solidFill>
                <a:latin typeface="Consolas" panose="020B0609020204030204" pitchFamily="49" charset="0"/>
              </a:rPr>
              <a:t>Sl</a:t>
            </a:r>
            <a:r>
              <a:rPr lang="en-US" altLang="ja-JP" sz="1200" dirty="0">
                <a:solidFill>
                  <a:schemeClr val="bg1"/>
                </a:solidFill>
                <a:latin typeface="Consolas" panose="020B0609020204030204" pitchFamily="49" charset="0"/>
              </a:rPr>
              <a:t>   11:59   0:03  \_ /</a:t>
            </a:r>
            <a:r>
              <a:rPr lang="en-US" altLang="ja-JP" sz="1200" dirty="0" err="1">
                <a:solidFill>
                  <a:schemeClr val="bg1"/>
                </a:solidFill>
                <a:latin typeface="Consolas" panose="020B0609020204030204" pitchFamily="49" charset="0"/>
              </a:rPr>
              <a:t>usr</a:t>
            </a:r>
            <a:r>
              <a:rPr lang="en-US" altLang="ja-JP" sz="1200" dirty="0">
                <a:solidFill>
                  <a:schemeClr val="bg1"/>
                </a:solidFill>
                <a:latin typeface="Consolas" panose="020B0609020204030204" pitchFamily="49" charset="0"/>
              </a:rPr>
              <a:t>/share/</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exec /home/</a:t>
            </a:r>
            <a:r>
              <a:rPr lang="en-US" altLang="ja-JP" sz="1200" dirty="0" err="1">
                <a:solidFill>
                  <a:schemeClr val="bg1"/>
                </a:solidFill>
                <a:latin typeface="Consolas" panose="020B0609020204030204" pitchFamily="49" charset="0"/>
              </a:rPr>
              <a:t>ubuntu</a:t>
            </a:r>
            <a:r>
              <a:rPr lang="en-US" altLang="ja-JP" sz="1200" dirty="0">
                <a:solidFill>
                  <a:schemeClr val="bg1"/>
                </a:solidFill>
                <a:latin typeface="Consolas" panose="020B0609020204030204" pitchFamily="49" charset="0"/>
              </a:rPr>
              <a:t>/IPA-DN-</a:t>
            </a:r>
            <a:r>
              <a:rPr lang="en-US" altLang="ja-JP" sz="1200" dirty="0" err="1">
                <a:solidFill>
                  <a:schemeClr val="bg1"/>
                </a:solidFill>
                <a:latin typeface="Consolas" panose="020B0609020204030204" pitchFamily="49" charset="0"/>
              </a:rPr>
              <a:t>ThinController</a:t>
            </a:r>
            <a:r>
              <a:rPr lang="en-US" altLang="ja-JP" sz="1200" dirty="0">
                <a:solidFill>
                  <a:schemeClr val="bg1"/>
                </a:solidFill>
                <a:latin typeface="Consolas" panose="020B0609020204030204" pitchFamily="49" charset="0"/>
              </a:rPr>
              <a:t>-Private/</a:t>
            </a:r>
            <a:r>
              <a:rPr lang="en-US" altLang="ja-JP" sz="1200" dirty="0" err="1">
                <a:solidFill>
                  <a:schemeClr val="bg1"/>
                </a:solidFill>
                <a:latin typeface="Consolas" panose="020B0609020204030204" pitchFamily="49" charset="0"/>
              </a:rPr>
              <a:t>ThinWebClientApp</a:t>
            </a:r>
            <a:r>
              <a:rPr lang="en-US" altLang="ja-JP" sz="1200" dirty="0">
                <a:solidFill>
                  <a:schemeClr val="bg1"/>
                </a:solidFill>
                <a:latin typeface="Consolas" panose="020B0609020204030204" pitchFamily="49" charset="0"/>
              </a:rPr>
              <a:t>/bin/Release/net5.0/ThinWebClientApp.dll /</a:t>
            </a:r>
            <a:r>
              <a:rPr lang="en-US" altLang="ja-JP" sz="1200" dirty="0" err="1">
                <a:solidFill>
                  <a:schemeClr val="bg1"/>
                </a:solidFill>
                <a:latin typeface="Consolas" panose="020B0609020204030204" pitchFamily="49" charset="0"/>
              </a:rPr>
              <a:t>cmd:Daemon</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ExecMain</a:t>
            </a:r>
            <a:endParaRPr lang="en-US" altLang="ja-JP" sz="1200" dirty="0">
              <a:solidFill>
                <a:schemeClr val="bg1"/>
              </a:solidFill>
              <a:latin typeface="Consolas" panose="020B0609020204030204" pitchFamily="49" charset="0"/>
            </a:endParaRPr>
          </a:p>
        </p:txBody>
      </p:sp>
      <p:sp>
        <p:nvSpPr>
          <p:cNvPr id="14" name="テキスト ボックス 13"/>
          <p:cNvSpPr txBox="1"/>
          <p:nvPr/>
        </p:nvSpPr>
        <p:spPr>
          <a:xfrm>
            <a:off x="2510177" y="4564117"/>
            <a:ext cx="5214926" cy="373764"/>
          </a:xfrm>
          <a:prstGeom prst="rect">
            <a:avLst/>
          </a:prstGeom>
          <a:noFill/>
        </p:spPr>
        <p:txBody>
          <a:bodyPr wrap="square" rtlCol="0">
            <a:spAutoFit/>
          </a:bodyPr>
          <a:lstStyle/>
          <a:p>
            <a:r>
              <a:rPr kumimoji="1" lang="en-US" altLang="ja-JP" dirty="0" err="1"/>
              <a:t>ps</a:t>
            </a:r>
            <a:r>
              <a:rPr kumimoji="1" lang="en-US" altLang="ja-JP" dirty="0"/>
              <a:t> </a:t>
            </a:r>
            <a:r>
              <a:rPr kumimoji="1" lang="en-US" altLang="ja-JP" dirty="0" err="1"/>
              <a:t>auxf</a:t>
            </a:r>
            <a:r>
              <a:rPr kumimoji="1" lang="en-US" altLang="ja-JP" dirty="0"/>
              <a:t> </a:t>
            </a:r>
            <a:r>
              <a:rPr kumimoji="1" lang="ja-JP" altLang="en-US" dirty="0"/>
              <a:t>の実行例</a:t>
            </a:r>
          </a:p>
        </p:txBody>
      </p:sp>
    </p:spTree>
    <p:extLst>
      <p:ext uri="{BB962C8B-B14F-4D97-AF65-F5344CB8AC3E}">
        <p14:creationId xmlns:p14="http://schemas.microsoft.com/office/powerpoint/2010/main" val="22167976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43</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867799"/>
            <a:ext cx="11444412" cy="5355312"/>
          </a:xfrm>
          <a:prstGeom prst="rect">
            <a:avLst/>
          </a:prstGeom>
          <a:solidFill>
            <a:srgbClr val="FFFFCC"/>
          </a:solidFill>
          <a:ln w="19050">
            <a:solidFill>
              <a:schemeClr val="tx1"/>
            </a:solidFill>
          </a:ln>
        </p:spPr>
        <p:txBody>
          <a:bodyPr wrap="square" rtlCol="0">
            <a:spAutoFit/>
          </a:bodyPr>
          <a:lstStyle/>
          <a:p>
            <a:r>
              <a:rPr kumimoji="1" lang="en-US" altLang="ja-JP" dirty="0"/>
              <a:t>9. </a:t>
            </a:r>
            <a:r>
              <a:rPr kumimoji="1" lang="ja-JP" altLang="en-US" dirty="0"/>
              <a:t>後の解説手順</a:t>
            </a:r>
            <a:r>
              <a:rPr lang="ja-JP" altLang="en-US" dirty="0"/>
              <a:t>「</a:t>
            </a:r>
            <a:r>
              <a:rPr lang="en-US" altLang="ja-JP" dirty="0"/>
              <a:t>5-9. </a:t>
            </a:r>
            <a:r>
              <a:rPr lang="ja-JP" altLang="en-US" dirty="0"/>
              <a:t>中継ゲートウェイのプロセスの自動起動方法」により、中継ゲートウェイのプロセスが自動起動するように設定された後に、</a:t>
            </a:r>
            <a:br>
              <a:rPr kumimoji="1" lang="ja-JP" altLang="en-US" dirty="0"/>
            </a:br>
            <a:endParaRPr kumimoji="1" lang="ja-JP" altLang="en-US" dirty="0"/>
          </a:p>
          <a:p>
            <a:r>
              <a:rPr kumimoji="1" lang="en-US" altLang="ja-JP" dirty="0"/>
              <a:t>Linux </a:t>
            </a:r>
            <a:r>
              <a:rPr kumimoji="1" lang="ja-JP" altLang="en-US" dirty="0"/>
              <a:t>サーバーを再起動し </a:t>
            </a:r>
            <a:r>
              <a:rPr lang="en-US" altLang="ja-JP" dirty="0"/>
              <a:t>(</a:t>
            </a:r>
            <a:r>
              <a:rPr lang="en-US" altLang="ja-JP" b="1" dirty="0" err="1"/>
              <a:t>sudo</a:t>
            </a:r>
            <a:r>
              <a:rPr lang="en-US" altLang="ja-JP" b="1" dirty="0"/>
              <a:t> reboot </a:t>
            </a:r>
            <a:r>
              <a:rPr lang="ja-JP" altLang="en-US" dirty="0"/>
              <a:t>コマンドを実行するとよい</a:t>
            </a:r>
            <a:r>
              <a:rPr lang="en-US" altLang="ja-JP" dirty="0"/>
              <a:t>)</a:t>
            </a:r>
            <a:r>
              <a:rPr kumimoji="1" lang="ja-JP" altLang="en-US" dirty="0" err="1"/>
              <a:t>、</a:t>
            </a:r>
            <a:endParaRPr kumimoji="1" lang="en-US" altLang="ja-JP" dirty="0"/>
          </a:p>
          <a:p>
            <a:r>
              <a:rPr kumimoji="1" lang="ja-JP" altLang="en-US" dirty="0"/>
              <a:t>再起動後も、サービスが正しく立ち上がって稼働することを確認する。</a:t>
            </a:r>
            <a:br>
              <a:rPr kumimoji="1" lang="en-US" altLang="ja-JP" dirty="0"/>
            </a:br>
            <a:r>
              <a:rPr kumimoji="1" lang="en-US" altLang="ja-JP" dirty="0"/>
              <a:t>※ VM </a:t>
            </a:r>
            <a:r>
              <a:rPr kumimoji="1" lang="ja-JP" altLang="en-US" dirty="0"/>
              <a:t>のスペックやディスク、</a:t>
            </a:r>
            <a:r>
              <a:rPr kumimoji="1" lang="en-US" altLang="ja-JP" dirty="0"/>
              <a:t>CPU </a:t>
            </a:r>
            <a:r>
              <a:rPr kumimoji="1" lang="ja-JP" altLang="en-US" dirty="0"/>
              <a:t>の速度によって、</a:t>
            </a:r>
            <a:r>
              <a:rPr kumimoji="1" lang="en-US" altLang="ja-JP" dirty="0"/>
              <a:t>Linux </a:t>
            </a:r>
            <a:r>
              <a:rPr kumimoji="1" lang="ja-JP" altLang="en-US" dirty="0"/>
              <a:t>サーバー起動後、サービスの起動まで数十秒かかる場合がある。</a:t>
            </a:r>
            <a:endParaRPr kumimoji="1" lang="en-US" altLang="ja-JP" dirty="0"/>
          </a:p>
          <a:p>
            <a:endParaRPr lang="en-US" altLang="ja-JP" dirty="0"/>
          </a:p>
          <a:p>
            <a:r>
              <a:rPr lang="ja-JP" altLang="en-US" dirty="0"/>
              <a:t>再起動後の確認ポイント</a:t>
            </a:r>
            <a:br>
              <a:rPr lang="en-US" altLang="ja-JP" dirty="0"/>
            </a:br>
            <a:endParaRPr lang="en-US" altLang="ja-JP" dirty="0"/>
          </a:p>
          <a:p>
            <a:pPr marL="342900" indent="-342900">
              <a:buFont typeface="Arial" panose="020B0604020202020204" pitchFamily="34" charset="0"/>
              <a:buChar char="•"/>
            </a:pPr>
            <a:r>
              <a:rPr lang="ja-JP" altLang="en-US" dirty="0"/>
              <a:t>以下の</a:t>
            </a:r>
            <a:r>
              <a:rPr lang="en-US" altLang="ja-JP" dirty="0"/>
              <a:t>HTML5 </a:t>
            </a:r>
            <a:r>
              <a:rPr lang="ja-JP" altLang="en-US" dirty="0"/>
              <a:t>版 </a:t>
            </a:r>
            <a:r>
              <a:rPr lang="en-US" altLang="ja-JP" dirty="0"/>
              <a:t>Web </a:t>
            </a:r>
            <a:r>
              <a:rPr lang="ja-JP" altLang="en-US" dirty="0"/>
              <a:t>クライアントにアクセスできること。</a:t>
            </a:r>
            <a:br>
              <a:rPr lang="en-US" altLang="ja-JP" dirty="0"/>
            </a:br>
            <a:r>
              <a:rPr lang="en-US" altLang="ja-JP" b="1" u="sng" dirty="0">
                <a:solidFill>
                  <a:srgbClr val="0000FF"/>
                </a:solidFill>
              </a:rPr>
              <a:t>https://&lt;HTML5 </a:t>
            </a:r>
            <a:r>
              <a:rPr lang="ja-JP" altLang="en-US" b="1" u="sng" dirty="0">
                <a:solidFill>
                  <a:srgbClr val="0000FF"/>
                </a:solidFill>
              </a:rPr>
              <a:t>版 </a:t>
            </a:r>
            <a:r>
              <a:rPr lang="en-US" altLang="ja-JP" b="1" u="sng" dirty="0">
                <a:solidFill>
                  <a:srgbClr val="0000FF"/>
                </a:solidFill>
              </a:rPr>
              <a:t>Web </a:t>
            </a:r>
            <a:r>
              <a:rPr lang="ja-JP" altLang="en-US" b="1" u="sng" dirty="0">
                <a:solidFill>
                  <a:srgbClr val="0000FF"/>
                </a:solidFill>
              </a:rPr>
              <a:t>クライアント用 </a:t>
            </a:r>
            <a:r>
              <a:rPr lang="en-US" altLang="ja-JP" b="1" u="sng" dirty="0">
                <a:solidFill>
                  <a:srgbClr val="0000FF"/>
                </a:solidFill>
              </a:rPr>
              <a:t>Web </a:t>
            </a:r>
            <a:r>
              <a:rPr lang="ja-JP" altLang="en-US" b="1" u="sng" dirty="0">
                <a:solidFill>
                  <a:srgbClr val="0000FF"/>
                </a:solidFill>
              </a:rPr>
              <a:t>サーバーのグローバル </a:t>
            </a:r>
            <a:r>
              <a:rPr lang="en-US" altLang="ja-JP" b="1" u="sng" dirty="0">
                <a:solidFill>
                  <a:srgbClr val="0000FF"/>
                </a:solidFill>
              </a:rPr>
              <a:t>IPv4 </a:t>
            </a:r>
            <a:r>
              <a:rPr lang="ja-JP" altLang="en-US" b="1" u="sng" dirty="0">
                <a:solidFill>
                  <a:srgbClr val="0000FF"/>
                </a:solidFill>
              </a:rPr>
              <a:t>アドレス</a:t>
            </a:r>
            <a:r>
              <a:rPr lang="en-US" altLang="ja-JP" b="1" u="sng" dirty="0">
                <a:solidFill>
                  <a:srgbClr val="0000FF"/>
                </a:solidFill>
              </a:rPr>
              <a:t>&gt;/</a:t>
            </a:r>
            <a:br>
              <a:rPr lang="en-US" altLang="ja-JP" dirty="0"/>
            </a:br>
            <a:br>
              <a:rPr lang="en-US" altLang="ja-JP" dirty="0"/>
            </a:br>
            <a:r>
              <a:rPr lang="en-US" altLang="ja-JP" dirty="0"/>
              <a:t>※ SSL </a:t>
            </a:r>
            <a:r>
              <a:rPr lang="ja-JP" altLang="en-US" dirty="0"/>
              <a:t>証明書の検証エラーが発生するが、無視して差し支え無い。</a:t>
            </a:r>
            <a:endParaRPr lang="en-US" altLang="ja-JP" dirty="0"/>
          </a:p>
          <a:p>
            <a:endParaRPr lang="en-US" altLang="ja-JP" dirty="0"/>
          </a:p>
          <a:p>
            <a:r>
              <a:rPr lang="ja-JP" altLang="en-US" dirty="0"/>
              <a:t>★ 注意事項</a:t>
            </a:r>
            <a:endParaRPr lang="en-US" altLang="ja-JP" dirty="0"/>
          </a:p>
          <a:p>
            <a:endParaRPr lang="en-US" altLang="ja-JP" dirty="0"/>
          </a:p>
          <a:p>
            <a:r>
              <a:rPr lang="ja-JP" altLang="en-US" dirty="0"/>
              <a:t>スタンドアロン版においては、「 </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サーバー」に対する通信は中継ゲートウェイのプロセスによるリバースプロキシによって仲介される。したがって、後に述べる「</a:t>
            </a:r>
            <a:r>
              <a:rPr lang="en-US" altLang="ja-JP" dirty="0"/>
              <a:t>5-9. </a:t>
            </a:r>
            <a:r>
              <a:rPr lang="ja-JP" altLang="en-US" dirty="0"/>
              <a:t>中継ゲートウェイのプロセスの自動起動方法」により </a:t>
            </a:r>
            <a:r>
              <a:rPr lang="en-US" altLang="ja-JP" dirty="0" err="1"/>
              <a:t>thingate</a:t>
            </a:r>
            <a:r>
              <a:rPr lang="en-US" altLang="ja-JP" dirty="0"/>
              <a:t> </a:t>
            </a:r>
            <a:r>
              <a:rPr lang="ja-JP" altLang="en-US" dirty="0"/>
              <a:t>プロセスが自動起動していなければ、上記の </a:t>
            </a:r>
            <a:r>
              <a:rPr lang="en-US" altLang="ja-JP" dirty="0"/>
              <a:t>https:// </a:t>
            </a:r>
            <a:r>
              <a:rPr lang="ja-JP" altLang="en-US" dirty="0"/>
              <a:t>のアクセスには失敗する。</a:t>
            </a:r>
          </a:p>
        </p:txBody>
      </p:sp>
    </p:spTree>
    <p:extLst>
      <p:ext uri="{BB962C8B-B14F-4D97-AF65-F5344CB8AC3E}">
        <p14:creationId xmlns:p14="http://schemas.microsoft.com/office/powerpoint/2010/main" val="20111585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473120"/>
          </a:xfrm>
        </p:spPr>
        <p:txBody>
          <a:bodyPr/>
          <a:lstStyle/>
          <a:p>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サーバーは</a:t>
            </a:r>
            <a:r>
              <a:rPr kumimoji="1" lang="ja-JP" altLang="en-US" dirty="0"/>
              <a:t>デーモン </a:t>
            </a:r>
            <a:r>
              <a:rPr kumimoji="1" lang="en-US" altLang="ja-JP" dirty="0"/>
              <a:t>(</a:t>
            </a:r>
            <a:r>
              <a:rPr kumimoji="1" lang="ja-JP" altLang="en-US" dirty="0"/>
              <a:t>サービス</a:t>
            </a:r>
            <a:r>
              <a:rPr kumimoji="1" lang="en-US" altLang="ja-JP" dirty="0"/>
              <a:t>) </a:t>
            </a:r>
            <a:r>
              <a:rPr kumimoji="1" lang="ja-JP" altLang="en-US" dirty="0"/>
              <a:t>としてバックグラウンドで常時起動している。</a:t>
            </a:r>
          </a:p>
          <a:p>
            <a:r>
              <a:rPr kumimoji="1" lang="ja-JP" altLang="en-US" dirty="0"/>
              <a:t>何らかの原因で停止 </a:t>
            </a:r>
            <a:r>
              <a:rPr kumimoji="1" lang="en-US" altLang="ja-JP" dirty="0"/>
              <a:t>/ </a:t>
            </a:r>
            <a:r>
              <a:rPr kumimoji="1" lang="ja-JP" altLang="en-US" dirty="0"/>
              <a:t>開始したい場合は、以下のコマンドを利用する。</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44</a:t>
            </a:fld>
            <a:endParaRPr kumimoji="1" lang="ja-JP" altLang="en-US" dirty="0"/>
          </a:p>
        </p:txBody>
      </p:sp>
      <p:sp>
        <p:nvSpPr>
          <p:cNvPr id="4" name="タイトル 3"/>
          <p:cNvSpPr>
            <a:spLocks noGrp="1"/>
          </p:cNvSpPr>
          <p:nvPr>
            <p:ph type="title"/>
          </p:nvPr>
        </p:nvSpPr>
        <p:spPr/>
        <p:txBody>
          <a:bodyPr>
            <a:noAutofit/>
          </a:bodyPr>
          <a:lstStyle/>
          <a:p>
            <a:r>
              <a:rPr lang="en-US" altLang="ja-JP" sz="3200" dirty="0"/>
              <a:t>3B-4. HTML5 </a:t>
            </a:r>
            <a:r>
              <a:rPr lang="ja-JP" altLang="en-US" sz="3200" dirty="0"/>
              <a:t>版 </a:t>
            </a:r>
            <a:r>
              <a:rPr lang="en-US" altLang="ja-JP" sz="3200" dirty="0"/>
              <a:t>Web </a:t>
            </a:r>
            <a:r>
              <a:rPr lang="ja-JP" altLang="en-US" sz="3200" dirty="0"/>
              <a:t>クライアント用 </a:t>
            </a:r>
            <a:r>
              <a:rPr lang="en-US" altLang="ja-JP" sz="3200" dirty="0"/>
              <a:t>Web </a:t>
            </a:r>
            <a:r>
              <a:rPr lang="ja-JP" altLang="en-US" sz="3200" dirty="0"/>
              <a:t>サーバーデーモンの停止 </a:t>
            </a:r>
            <a:r>
              <a:rPr lang="en-US" altLang="ja-JP" sz="3200" dirty="0"/>
              <a:t>/ </a:t>
            </a:r>
            <a:r>
              <a:rPr lang="ja-JP" altLang="en-US" sz="3200" dirty="0"/>
              <a:t>開始</a:t>
            </a:r>
            <a:endParaRPr kumimoji="1" lang="ja-JP" altLang="en-US" sz="3200" dirty="0"/>
          </a:p>
        </p:txBody>
      </p:sp>
      <p:sp>
        <p:nvSpPr>
          <p:cNvPr id="5" name="テキスト ボックス 4"/>
          <p:cNvSpPr txBox="1"/>
          <p:nvPr/>
        </p:nvSpPr>
        <p:spPr>
          <a:xfrm>
            <a:off x="444092" y="3141836"/>
            <a:ext cx="11353780" cy="461665"/>
          </a:xfrm>
          <a:prstGeom prst="rect">
            <a:avLst/>
          </a:prstGeom>
          <a:solidFill>
            <a:schemeClr val="tx1"/>
          </a:solidFill>
        </p:spPr>
        <p:txBody>
          <a:bodyPr wrap="square" rtlCol="0">
            <a:spAutoFit/>
          </a:bodyPr>
          <a:lstStyle/>
          <a:p>
            <a:r>
              <a:rPr lang="en-US" altLang="ja-JP" sz="2400" dirty="0" err="1">
                <a:solidFill>
                  <a:schemeClr val="bg1"/>
                </a:solidFill>
                <a:latin typeface="Consolas" panose="020B0609020204030204" pitchFamily="49" charset="0"/>
              </a:rPr>
              <a:t>sudo</a:t>
            </a:r>
            <a:r>
              <a:rPr lang="en-US" altLang="ja-JP" sz="2400" dirty="0">
                <a:solidFill>
                  <a:schemeClr val="bg1"/>
                </a:solidFill>
                <a:latin typeface="Consolas" panose="020B0609020204030204" pitchFamily="49" charset="0"/>
              </a:rPr>
              <a:t> </a:t>
            </a:r>
            <a:r>
              <a:rPr lang="en-US" altLang="ja-JP" sz="2400" dirty="0" err="1">
                <a:solidFill>
                  <a:schemeClr val="bg1"/>
                </a:solidFill>
                <a:latin typeface="Consolas" panose="020B0609020204030204" pitchFamily="49" charset="0"/>
              </a:rPr>
              <a:t>systemctl</a:t>
            </a:r>
            <a:r>
              <a:rPr lang="en-US" altLang="ja-JP" sz="2400" dirty="0">
                <a:solidFill>
                  <a:schemeClr val="bg1"/>
                </a:solidFill>
                <a:latin typeface="Consolas" panose="020B0609020204030204" pitchFamily="49" charset="0"/>
              </a:rPr>
              <a:t> stop </a:t>
            </a:r>
            <a:r>
              <a:rPr lang="en-US" altLang="ja-JP" sz="2400" dirty="0" err="1">
                <a:solidFill>
                  <a:schemeClr val="bg1"/>
                </a:solidFill>
                <a:latin typeface="Consolas" panose="020B0609020204030204" pitchFamily="49" charset="0"/>
              </a:rPr>
              <a:t>IPA.App.ThinWebClientApp</a:t>
            </a:r>
            <a:endParaRPr kumimoji="1" lang="ja-JP" altLang="en-US" sz="2400" dirty="0">
              <a:solidFill>
                <a:schemeClr val="bg1"/>
              </a:solidFill>
              <a:latin typeface="Consolas" panose="020B0609020204030204" pitchFamily="49" charset="0"/>
            </a:endParaRPr>
          </a:p>
        </p:txBody>
      </p:sp>
      <p:sp>
        <p:nvSpPr>
          <p:cNvPr id="6" name="テキスト ボックス 5"/>
          <p:cNvSpPr txBox="1"/>
          <p:nvPr/>
        </p:nvSpPr>
        <p:spPr>
          <a:xfrm>
            <a:off x="444092" y="2714079"/>
            <a:ext cx="5123793" cy="369332"/>
          </a:xfrm>
          <a:prstGeom prst="rect">
            <a:avLst/>
          </a:prstGeom>
          <a:noFill/>
        </p:spPr>
        <p:txBody>
          <a:bodyPr wrap="square" rtlCol="0">
            <a:spAutoFit/>
          </a:bodyPr>
          <a:lstStyle/>
          <a:p>
            <a:r>
              <a:rPr kumimoji="1" lang="ja-JP" altLang="en-US" dirty="0"/>
              <a:t>停止の場合</a:t>
            </a:r>
            <a:r>
              <a:rPr kumimoji="1" lang="en-US" altLang="ja-JP" dirty="0"/>
              <a:t>:</a:t>
            </a:r>
            <a:endParaRPr kumimoji="1" lang="ja-JP" altLang="en-US" dirty="0"/>
          </a:p>
        </p:txBody>
      </p:sp>
      <p:sp>
        <p:nvSpPr>
          <p:cNvPr id="7" name="テキスト ボックス 6"/>
          <p:cNvSpPr txBox="1"/>
          <p:nvPr/>
        </p:nvSpPr>
        <p:spPr>
          <a:xfrm>
            <a:off x="444092" y="4057946"/>
            <a:ext cx="11353780" cy="461665"/>
          </a:xfrm>
          <a:prstGeom prst="rect">
            <a:avLst/>
          </a:prstGeom>
          <a:solidFill>
            <a:schemeClr val="tx1"/>
          </a:solidFill>
        </p:spPr>
        <p:txBody>
          <a:bodyPr wrap="square" rtlCol="0">
            <a:spAutoFit/>
          </a:bodyPr>
          <a:lstStyle/>
          <a:p>
            <a:r>
              <a:rPr lang="en-US" altLang="ja-JP" sz="2400" dirty="0" err="1">
                <a:solidFill>
                  <a:schemeClr val="bg1"/>
                </a:solidFill>
                <a:latin typeface="Consolas" panose="020B0609020204030204" pitchFamily="49" charset="0"/>
              </a:rPr>
              <a:t>sudo</a:t>
            </a:r>
            <a:r>
              <a:rPr lang="en-US" altLang="ja-JP" sz="2400" dirty="0">
                <a:solidFill>
                  <a:schemeClr val="bg1"/>
                </a:solidFill>
                <a:latin typeface="Consolas" panose="020B0609020204030204" pitchFamily="49" charset="0"/>
              </a:rPr>
              <a:t> </a:t>
            </a:r>
            <a:r>
              <a:rPr lang="en-US" altLang="ja-JP" sz="2400" dirty="0" err="1">
                <a:solidFill>
                  <a:schemeClr val="bg1"/>
                </a:solidFill>
                <a:latin typeface="Consolas" panose="020B0609020204030204" pitchFamily="49" charset="0"/>
              </a:rPr>
              <a:t>systemctl</a:t>
            </a:r>
            <a:r>
              <a:rPr lang="en-US" altLang="ja-JP" sz="2400" dirty="0">
                <a:solidFill>
                  <a:schemeClr val="bg1"/>
                </a:solidFill>
                <a:latin typeface="Consolas" panose="020B0609020204030204" pitchFamily="49" charset="0"/>
              </a:rPr>
              <a:t> start </a:t>
            </a:r>
            <a:r>
              <a:rPr lang="en-US" altLang="ja-JP" sz="2400" dirty="0" err="1">
                <a:solidFill>
                  <a:schemeClr val="bg1"/>
                </a:solidFill>
                <a:latin typeface="Consolas" panose="020B0609020204030204" pitchFamily="49" charset="0"/>
              </a:rPr>
              <a:t>IPA.App.ThinWebClientApp</a:t>
            </a:r>
            <a:endParaRPr kumimoji="1" lang="ja-JP" altLang="en-US" sz="2400" dirty="0">
              <a:solidFill>
                <a:schemeClr val="bg1"/>
              </a:solidFill>
              <a:latin typeface="Consolas" panose="020B0609020204030204" pitchFamily="49" charset="0"/>
            </a:endParaRPr>
          </a:p>
        </p:txBody>
      </p:sp>
      <p:sp>
        <p:nvSpPr>
          <p:cNvPr id="8" name="テキスト ボックス 7"/>
          <p:cNvSpPr txBox="1"/>
          <p:nvPr/>
        </p:nvSpPr>
        <p:spPr>
          <a:xfrm>
            <a:off x="444091" y="3650868"/>
            <a:ext cx="5123793" cy="369332"/>
          </a:xfrm>
          <a:prstGeom prst="rect">
            <a:avLst/>
          </a:prstGeom>
          <a:noFill/>
        </p:spPr>
        <p:txBody>
          <a:bodyPr wrap="square" rtlCol="0">
            <a:spAutoFit/>
          </a:bodyPr>
          <a:lstStyle/>
          <a:p>
            <a:r>
              <a:rPr kumimoji="1" lang="ja-JP" altLang="en-US" dirty="0"/>
              <a:t>開始の場合</a:t>
            </a:r>
            <a:r>
              <a:rPr kumimoji="1" lang="en-US" altLang="ja-JP" dirty="0"/>
              <a:t>:</a:t>
            </a:r>
            <a:endParaRPr kumimoji="1" lang="ja-JP" altLang="en-US" dirty="0"/>
          </a:p>
        </p:txBody>
      </p:sp>
      <p:sp>
        <p:nvSpPr>
          <p:cNvPr id="9" name="テキスト ボックス 8"/>
          <p:cNvSpPr txBox="1"/>
          <p:nvPr/>
        </p:nvSpPr>
        <p:spPr>
          <a:xfrm>
            <a:off x="444090" y="4614956"/>
            <a:ext cx="5123793" cy="369332"/>
          </a:xfrm>
          <a:prstGeom prst="rect">
            <a:avLst/>
          </a:prstGeom>
          <a:noFill/>
        </p:spPr>
        <p:txBody>
          <a:bodyPr wrap="square" rtlCol="0">
            <a:spAutoFit/>
          </a:bodyPr>
          <a:lstStyle/>
          <a:p>
            <a:r>
              <a:rPr kumimoji="1" lang="ja-JP" altLang="en-US" dirty="0"/>
              <a:t>現在のデーモンの状態の確認方法</a:t>
            </a:r>
            <a:r>
              <a:rPr kumimoji="1" lang="en-US" altLang="ja-JP" dirty="0"/>
              <a:t>:</a:t>
            </a:r>
            <a:endParaRPr kumimoji="1" lang="ja-JP" altLang="en-US" dirty="0"/>
          </a:p>
        </p:txBody>
      </p:sp>
      <p:sp>
        <p:nvSpPr>
          <p:cNvPr id="13" name="テキスト ボックス 12"/>
          <p:cNvSpPr txBox="1"/>
          <p:nvPr/>
        </p:nvSpPr>
        <p:spPr>
          <a:xfrm>
            <a:off x="444090" y="5039098"/>
            <a:ext cx="11353780" cy="461665"/>
          </a:xfrm>
          <a:prstGeom prst="rect">
            <a:avLst/>
          </a:prstGeom>
          <a:solidFill>
            <a:schemeClr val="tx1"/>
          </a:solidFill>
        </p:spPr>
        <p:txBody>
          <a:bodyPr wrap="square" rtlCol="0">
            <a:spAutoFit/>
          </a:bodyPr>
          <a:lstStyle/>
          <a:p>
            <a:r>
              <a:rPr lang="en-US" altLang="ja-JP" sz="2400" dirty="0" err="1">
                <a:solidFill>
                  <a:schemeClr val="bg1"/>
                </a:solidFill>
                <a:latin typeface="Consolas" panose="020B0609020204030204" pitchFamily="49" charset="0"/>
              </a:rPr>
              <a:t>sudo</a:t>
            </a:r>
            <a:r>
              <a:rPr lang="en-US" altLang="ja-JP" sz="2400" dirty="0">
                <a:solidFill>
                  <a:schemeClr val="bg1"/>
                </a:solidFill>
                <a:latin typeface="Consolas" panose="020B0609020204030204" pitchFamily="49" charset="0"/>
              </a:rPr>
              <a:t> </a:t>
            </a:r>
            <a:r>
              <a:rPr lang="en-US" altLang="ja-JP" sz="2400" dirty="0" err="1">
                <a:solidFill>
                  <a:schemeClr val="bg1"/>
                </a:solidFill>
                <a:latin typeface="Consolas" panose="020B0609020204030204" pitchFamily="49" charset="0"/>
              </a:rPr>
              <a:t>systemctl</a:t>
            </a:r>
            <a:r>
              <a:rPr lang="en-US" altLang="ja-JP" sz="2400" dirty="0">
                <a:solidFill>
                  <a:schemeClr val="bg1"/>
                </a:solidFill>
                <a:latin typeface="Consolas" panose="020B0609020204030204" pitchFamily="49" charset="0"/>
              </a:rPr>
              <a:t> status </a:t>
            </a:r>
            <a:r>
              <a:rPr lang="en-US" altLang="ja-JP" sz="2400" dirty="0" err="1">
                <a:solidFill>
                  <a:schemeClr val="bg1"/>
                </a:solidFill>
                <a:latin typeface="Consolas" panose="020B0609020204030204" pitchFamily="49" charset="0"/>
              </a:rPr>
              <a:t>IPA.App.ThinWebClientApp</a:t>
            </a:r>
            <a:endParaRPr kumimoji="1" lang="ja-JP" altLang="en-US" sz="2400" dirty="0">
              <a:solidFill>
                <a:schemeClr val="bg1"/>
              </a:solidFill>
              <a:latin typeface="Consolas" panose="020B0609020204030204" pitchFamily="49" charset="0"/>
            </a:endParaRPr>
          </a:p>
        </p:txBody>
      </p:sp>
    </p:spTree>
    <p:extLst>
      <p:ext uri="{BB962C8B-B14F-4D97-AF65-F5344CB8AC3E}">
        <p14:creationId xmlns:p14="http://schemas.microsoft.com/office/powerpoint/2010/main" val="71528202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45</a:t>
            </a:fld>
            <a:endParaRPr kumimoji="1" lang="ja-JP" altLang="en-US" dirty="0"/>
          </a:p>
        </p:txBody>
      </p:sp>
      <p:sp>
        <p:nvSpPr>
          <p:cNvPr id="12" name="タイトル 11"/>
          <p:cNvSpPr>
            <a:spLocks noGrp="1"/>
          </p:cNvSpPr>
          <p:nvPr>
            <p:ph type="title"/>
          </p:nvPr>
        </p:nvSpPr>
        <p:spPr/>
        <p:txBody>
          <a:bodyPr>
            <a:normAutofit fontScale="90000"/>
          </a:bodyPr>
          <a:lstStyle/>
          <a:p>
            <a:r>
              <a:rPr kumimoji="1" lang="en-US" altLang="ja-JP" sz="3600" dirty="0"/>
              <a:t>3B-5. </a:t>
            </a:r>
            <a:r>
              <a:rPr kumimoji="1" lang="ja-JP" altLang="en-US" sz="3600" dirty="0"/>
              <a:t>将来の</a:t>
            </a:r>
            <a:r>
              <a:rPr lang="en-US" altLang="ja-JP" sz="3600" dirty="0"/>
              <a:t>HTML5 </a:t>
            </a:r>
            <a:r>
              <a:rPr lang="ja-JP" altLang="en-US" sz="3600" dirty="0"/>
              <a:t>版 </a:t>
            </a:r>
            <a:r>
              <a:rPr lang="en-US" altLang="ja-JP" sz="3600" dirty="0"/>
              <a:t>Web </a:t>
            </a:r>
            <a:r>
              <a:rPr lang="ja-JP" altLang="en-US" sz="3600" dirty="0"/>
              <a:t>クライアント用 </a:t>
            </a:r>
            <a:r>
              <a:rPr lang="en-US" altLang="ja-JP" sz="3600" dirty="0"/>
              <a:t>Web </a:t>
            </a:r>
            <a:r>
              <a:rPr lang="ja-JP" altLang="en-US" sz="3600" dirty="0"/>
              <a:t>サーバーの</a:t>
            </a:r>
            <a:r>
              <a:rPr kumimoji="1" lang="ja-JP" altLang="en-US" sz="3600" dirty="0"/>
              <a:t>ソースコードの更新手順</a:t>
            </a:r>
          </a:p>
        </p:txBody>
      </p:sp>
      <p:sp>
        <p:nvSpPr>
          <p:cNvPr id="6" name="テキスト ボックス 5"/>
          <p:cNvSpPr txBox="1"/>
          <p:nvPr/>
        </p:nvSpPr>
        <p:spPr>
          <a:xfrm>
            <a:off x="387920" y="1082151"/>
            <a:ext cx="11444412" cy="646331"/>
          </a:xfrm>
          <a:prstGeom prst="rect">
            <a:avLst/>
          </a:prstGeom>
          <a:solidFill>
            <a:srgbClr val="FFFFCC"/>
          </a:solidFill>
          <a:ln w="19050">
            <a:solidFill>
              <a:schemeClr val="tx1"/>
            </a:solidFill>
          </a:ln>
        </p:spPr>
        <p:txBody>
          <a:bodyPr wrap="square" rtlCol="0">
            <a:spAutoFit/>
          </a:bodyPr>
          <a:lstStyle/>
          <a:p>
            <a:r>
              <a:rPr lang="en-US" altLang="ja-JP" dirty="0"/>
              <a:t>【</a:t>
            </a:r>
            <a:r>
              <a:rPr lang="ja-JP" altLang="en-US" dirty="0"/>
              <a:t>参考</a:t>
            </a:r>
            <a:r>
              <a:rPr lang="en-US" altLang="ja-JP" dirty="0"/>
              <a:t>】 </a:t>
            </a:r>
            <a:r>
              <a:rPr lang="ja-JP" altLang="en-US" dirty="0"/>
              <a:t>将来、</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サーバーのソースコードがアップデートされた場合は、サーバー上のコマンドプロンプトで以下の手順で更新を行なうことが可能である。</a:t>
            </a:r>
          </a:p>
        </p:txBody>
      </p:sp>
      <p:sp>
        <p:nvSpPr>
          <p:cNvPr id="7" name="テキスト ボックス 6"/>
          <p:cNvSpPr txBox="1"/>
          <p:nvPr/>
        </p:nvSpPr>
        <p:spPr>
          <a:xfrm>
            <a:off x="387920" y="2426589"/>
            <a:ext cx="11353780" cy="3970318"/>
          </a:xfrm>
          <a:prstGeom prst="rect">
            <a:avLst/>
          </a:prstGeom>
          <a:solidFill>
            <a:schemeClr val="tx1"/>
          </a:solidFill>
        </p:spPr>
        <p:txBody>
          <a:bodyPr wrap="square" rtlCol="0">
            <a:spAutoFit/>
          </a:bodyPr>
          <a:lstStyle/>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stop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サービスを必ず停止させること。</a:t>
            </a:r>
            <a:endParaRPr lang="en-US" altLang="ja-JP" sz="1200" dirty="0">
              <a:solidFill>
                <a:srgbClr val="99FFCC"/>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cd ~/IPA-DN-</a:t>
            </a:r>
            <a:r>
              <a:rPr lang="en-US" altLang="ja-JP" sz="1200" dirty="0" err="1">
                <a:solidFill>
                  <a:schemeClr val="bg1"/>
                </a:solidFill>
                <a:latin typeface="Consolas" panose="020B0609020204030204" pitchFamily="49" charset="0"/>
              </a:rPr>
              <a:t>ThinController</a:t>
            </a:r>
            <a:r>
              <a:rPr lang="en-US" altLang="ja-JP" sz="1200" dirty="0">
                <a:solidFill>
                  <a:schemeClr val="bg1"/>
                </a:solidFill>
                <a:latin typeface="Consolas" panose="020B0609020204030204" pitchFamily="49" charset="0"/>
              </a:rPr>
              <a:t>-Private/</a:t>
            </a:r>
            <a:r>
              <a:rPr lang="en-US" altLang="ja-JP" sz="1200" dirty="0" err="1">
                <a:solidFill>
                  <a:schemeClr val="bg1"/>
                </a:solidFill>
                <a:latin typeface="Consolas" panose="020B0609020204030204" pitchFamily="49" charset="0"/>
              </a:rPr>
              <a:t>ThinWebClientApp</a:t>
            </a:r>
            <a:r>
              <a:rPr lang="en-US" altLang="ja-JP" sz="1200" dirty="0">
                <a:solidFill>
                  <a:schemeClr val="bg1"/>
                </a:solidFill>
                <a:latin typeface="Consolas" panose="020B0609020204030204" pitchFamily="49" charset="0"/>
              </a:rPr>
              <a:t>/</a:t>
            </a: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--no-build Daemon Uninstall </a:t>
            </a:r>
            <a:r>
              <a:rPr lang="ja-JP" altLang="en-US" sz="1200" dirty="0">
                <a:solidFill>
                  <a:srgbClr val="99FFCC"/>
                </a:solidFill>
                <a:latin typeface="Consolas" panose="020B0609020204030204" pitchFamily="49" charset="0"/>
              </a:rPr>
              <a:t>← 一度サービスをアンインストールする。</a:t>
            </a:r>
            <a:endParaRPr lang="en-US" altLang="ja-JP" sz="1200" dirty="0">
              <a:solidFill>
                <a:schemeClr val="bg1"/>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dotnet clean -c Release </a:t>
            </a:r>
            <a:r>
              <a:rPr lang="ja-JP" altLang="en-US" sz="1200" dirty="0">
                <a:solidFill>
                  <a:srgbClr val="99FFCC"/>
                </a:solidFill>
                <a:latin typeface="Consolas" panose="020B0609020204030204" pitchFamily="49" charset="0"/>
              </a:rPr>
              <a:t>← 以前コンパイルされたプログラム </a:t>
            </a:r>
            <a:r>
              <a:rPr lang="en-US" altLang="ja-JP" sz="1200" dirty="0">
                <a:solidFill>
                  <a:srgbClr val="99FFCC"/>
                </a:solidFill>
                <a:latin typeface="Consolas" panose="020B0609020204030204" pitchFamily="49" charset="0"/>
              </a:rPr>
              <a:t>(</a:t>
            </a:r>
            <a:r>
              <a:rPr lang="ja-JP" altLang="en-US" sz="1200" dirty="0">
                <a:solidFill>
                  <a:srgbClr val="99FFCC"/>
                </a:solidFill>
                <a:latin typeface="Consolas" panose="020B0609020204030204" pitchFamily="49" charset="0"/>
              </a:rPr>
              <a:t>実行可能ファイル</a:t>
            </a:r>
            <a:r>
              <a:rPr lang="en-US" altLang="ja-JP" sz="1200" dirty="0">
                <a:solidFill>
                  <a:srgbClr val="99FFCC"/>
                </a:solidFill>
                <a:latin typeface="Consolas" panose="020B0609020204030204" pitchFamily="49" charset="0"/>
              </a:rPr>
              <a:t>)</a:t>
            </a:r>
            <a:r>
              <a:rPr lang="ja-JP" altLang="en-US" sz="1200" dirty="0">
                <a:solidFill>
                  <a:srgbClr val="99FFCC"/>
                </a:solidFill>
                <a:latin typeface="Consolas" panose="020B0609020204030204" pitchFamily="49" charset="0"/>
              </a:rPr>
              <a:t> を一旦削除する。</a:t>
            </a:r>
            <a:endParaRPr lang="en-US" altLang="ja-JP" sz="1200" dirty="0">
              <a:solidFill>
                <a:schemeClr val="bg1"/>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u="sng" dirty="0">
                <a:solidFill>
                  <a:schemeClr val="bg1"/>
                </a:solidFill>
                <a:latin typeface="Consolas" panose="020B0609020204030204" pitchFamily="49" charset="0"/>
              </a:rPr>
              <a:t>### </a:t>
            </a:r>
            <a:r>
              <a:rPr lang="ja-JP" altLang="en-US" sz="1200" u="sng" dirty="0">
                <a:solidFill>
                  <a:schemeClr val="bg1"/>
                </a:solidFill>
                <a:latin typeface="Consolas" panose="020B0609020204030204" pitchFamily="49" charset="0"/>
              </a:rPr>
              <a:t>サーバーコンピュータにまだ、アップデート対象バージョン </a:t>
            </a:r>
            <a:r>
              <a:rPr lang="en-US" altLang="ja-JP" sz="1200" u="sng" dirty="0">
                <a:solidFill>
                  <a:schemeClr val="bg1"/>
                </a:solidFill>
                <a:latin typeface="Consolas" panose="020B0609020204030204" pitchFamily="49" charset="0"/>
              </a:rPr>
              <a:t>(</a:t>
            </a:r>
            <a:r>
              <a:rPr lang="ja-JP" altLang="en-US" sz="1200" u="sng" dirty="0">
                <a:solidFill>
                  <a:schemeClr val="bg1"/>
                </a:solidFill>
                <a:latin typeface="Consolas" panose="020B0609020204030204" pitchFamily="49" charset="0"/>
              </a:rPr>
              <a:t>「</a:t>
            </a:r>
            <a:r>
              <a:rPr lang="en-US" altLang="ja-JP" sz="1200" u="sng" dirty="0" err="1">
                <a:solidFill>
                  <a:schemeClr val="bg1"/>
                </a:solidFill>
                <a:latin typeface="Consolas" panose="020B0609020204030204" pitchFamily="49" charset="0"/>
              </a:rPr>
              <a:t>betaXXpreviewXX</a:t>
            </a:r>
            <a:r>
              <a:rPr lang="ja-JP" altLang="en-US" sz="1200" u="sng" dirty="0">
                <a:solidFill>
                  <a:schemeClr val="bg1"/>
                </a:solidFill>
                <a:latin typeface="Consolas" panose="020B0609020204030204" pitchFamily="49" charset="0"/>
              </a:rPr>
              <a:t>」 とする。</a:t>
            </a:r>
            <a:r>
              <a:rPr lang="en-US" altLang="ja-JP" sz="1200" u="sng" dirty="0">
                <a:solidFill>
                  <a:schemeClr val="bg1"/>
                </a:solidFill>
                <a:latin typeface="Consolas" panose="020B0609020204030204" pitchFamily="49" charset="0"/>
              </a:rPr>
              <a:t>) </a:t>
            </a:r>
            <a:r>
              <a:rPr lang="ja-JP" altLang="en-US" sz="1200" u="sng" dirty="0">
                <a:solidFill>
                  <a:schemeClr val="bg1"/>
                </a:solidFill>
                <a:latin typeface="Consolas" panose="020B0609020204030204" pitchFamily="49" charset="0"/>
              </a:rPr>
              <a:t>の </a:t>
            </a:r>
            <a:r>
              <a:rPr lang="en-US" altLang="ja-JP" sz="1200" u="sng" dirty="0">
                <a:solidFill>
                  <a:schemeClr val="bg1"/>
                </a:solidFill>
                <a:latin typeface="Consolas" panose="020B0609020204030204" pitchFamily="49" charset="0"/>
              </a:rPr>
              <a:t>.NET SDK </a:t>
            </a:r>
            <a:r>
              <a:rPr lang="ja-JP" altLang="en-US" sz="1200" u="sng" dirty="0">
                <a:solidFill>
                  <a:schemeClr val="bg1"/>
                </a:solidFill>
                <a:latin typeface="Consolas" panose="020B0609020204030204" pitchFamily="49" charset="0"/>
              </a:rPr>
              <a:t>がインストールされていない場合 </a:t>
            </a:r>
            <a:r>
              <a:rPr lang="en-US" altLang="ja-JP" sz="1200" u="sng" dirty="0">
                <a:solidFill>
                  <a:schemeClr val="bg1"/>
                </a:solidFill>
                <a:latin typeface="Consolas" panose="020B0609020204030204" pitchFamily="49" charset="0"/>
              </a:rPr>
              <a:t>(</a:t>
            </a:r>
            <a:r>
              <a:rPr lang="ja-JP" altLang="en-US" sz="1200" u="sng" dirty="0">
                <a:solidFill>
                  <a:schemeClr val="bg1"/>
                </a:solidFill>
                <a:latin typeface="Consolas" panose="020B0609020204030204" pitchFamily="49" charset="0"/>
              </a:rPr>
              <a:t>すなわち、古いバージョンの場合</a:t>
            </a:r>
            <a:r>
              <a:rPr lang="en-US" altLang="ja-JP" sz="1200" u="sng" dirty="0">
                <a:solidFill>
                  <a:schemeClr val="bg1"/>
                </a:solidFill>
                <a:latin typeface="Consolas" panose="020B0609020204030204" pitchFamily="49" charset="0"/>
              </a:rPr>
              <a:t>) </a:t>
            </a:r>
            <a:r>
              <a:rPr lang="ja-JP" altLang="en-US" sz="1200" u="sng" dirty="0">
                <a:solidFill>
                  <a:schemeClr val="bg1"/>
                </a:solidFill>
                <a:latin typeface="Consolas" panose="020B0609020204030204" pitchFamily="49" charset="0"/>
              </a:rPr>
              <a:t>は、ここで</a:t>
            </a:r>
            <a:r>
              <a:rPr lang="en-US" altLang="ja-JP" sz="1200" u="sng" dirty="0">
                <a:solidFill>
                  <a:schemeClr val="bg1"/>
                </a:solidFill>
                <a:latin typeface="Consolas" panose="020B0609020204030204" pitchFamily="49" charset="0"/>
              </a:rPr>
              <a:t>.NET SDK </a:t>
            </a:r>
            <a:r>
              <a:rPr lang="ja-JP" altLang="en-US" sz="1200" u="sng" dirty="0">
                <a:solidFill>
                  <a:schemeClr val="bg1"/>
                </a:solidFill>
                <a:latin typeface="Consolas" panose="020B0609020204030204" pitchFamily="49" charset="0"/>
              </a:rPr>
              <a:t>の最新版をインストール </a:t>
            </a:r>
            <a:r>
              <a:rPr lang="en-US" altLang="ja-JP" sz="1200" u="sng" dirty="0">
                <a:solidFill>
                  <a:schemeClr val="bg1"/>
                </a:solidFill>
                <a:latin typeface="Consolas" panose="020B0609020204030204" pitchFamily="49" charset="0"/>
              </a:rPr>
              <a:t>(</a:t>
            </a:r>
            <a:r>
              <a:rPr lang="ja-JP" altLang="en-US" sz="1200" u="sng" dirty="0">
                <a:solidFill>
                  <a:schemeClr val="bg1"/>
                </a:solidFill>
                <a:latin typeface="Consolas" panose="020B0609020204030204" pitchFamily="49" charset="0"/>
              </a:rPr>
              <a:t>上書きアップグレード</a:t>
            </a:r>
            <a:r>
              <a:rPr lang="en-US" altLang="ja-JP" sz="1200" u="sng" dirty="0">
                <a:solidFill>
                  <a:schemeClr val="bg1"/>
                </a:solidFill>
                <a:latin typeface="Consolas" panose="020B0609020204030204" pitchFamily="49" charset="0"/>
              </a:rPr>
              <a:t>) </a:t>
            </a:r>
            <a:r>
              <a:rPr lang="ja-JP" altLang="en-US" sz="1200" u="sng" dirty="0">
                <a:solidFill>
                  <a:schemeClr val="bg1"/>
                </a:solidFill>
                <a:latin typeface="Consolas" panose="020B0609020204030204" pitchFamily="49" charset="0"/>
              </a:rPr>
              <a:t>する。アップデート対象バージョンが必要とする </a:t>
            </a:r>
            <a:r>
              <a:rPr lang="en-US" altLang="ja-JP" sz="1200" u="sng" dirty="0">
                <a:solidFill>
                  <a:schemeClr val="bg1"/>
                </a:solidFill>
                <a:latin typeface="Consolas" panose="020B0609020204030204" pitchFamily="49" charset="0"/>
              </a:rPr>
              <a:t>.NET SDK </a:t>
            </a:r>
            <a:r>
              <a:rPr lang="ja-JP" altLang="en-US" sz="1200" u="sng" dirty="0">
                <a:solidFill>
                  <a:schemeClr val="bg1"/>
                </a:solidFill>
                <a:latin typeface="Consolas" panose="020B0609020204030204" pitchFamily="49" charset="0"/>
              </a:rPr>
              <a:t>のバージョンは、アップデート対象バージョンのマニュアルの表紙に記載されている。詳しい手順は、アップデート対象バージョンのマニュアルの </a:t>
            </a:r>
            <a:r>
              <a:rPr lang="en-US" altLang="ja-JP" sz="1200" u="sng" dirty="0">
                <a:solidFill>
                  <a:schemeClr val="bg1"/>
                </a:solidFill>
                <a:latin typeface="Consolas" panose="020B0609020204030204" pitchFamily="49" charset="0"/>
              </a:rPr>
              <a:t>.NET SDK </a:t>
            </a:r>
            <a:r>
              <a:rPr lang="ja-JP" altLang="en-US" sz="1200" u="sng" dirty="0">
                <a:solidFill>
                  <a:schemeClr val="bg1"/>
                </a:solidFill>
                <a:latin typeface="Consolas" panose="020B0609020204030204" pitchFamily="49" charset="0"/>
              </a:rPr>
              <a:t>インストールの手順を参照すること。</a:t>
            </a:r>
            <a:endParaRPr lang="en-US" altLang="ja-JP" sz="1200" u="sng" dirty="0">
              <a:solidFill>
                <a:schemeClr val="bg1"/>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git pull origin </a:t>
            </a:r>
            <a:r>
              <a:rPr lang="en-US" altLang="ja-JP" sz="1200" dirty="0" err="1">
                <a:solidFill>
                  <a:srgbClr val="FFFF00"/>
                </a:solidFill>
                <a:latin typeface="Consolas" panose="020B0609020204030204" pitchFamily="49" charset="0"/>
              </a:rPr>
              <a:t>betaXXpreviewXX</a:t>
            </a:r>
            <a:r>
              <a:rPr lang="en-US" altLang="ja-JP" sz="1200" dirty="0">
                <a:solidFill>
                  <a:srgbClr val="FFFF00"/>
                </a:solidFill>
                <a:latin typeface="Consolas" panose="020B0609020204030204" pitchFamily="49" charset="0"/>
              </a:rPr>
              <a:t> </a:t>
            </a:r>
            <a:r>
              <a:rPr lang="ja-JP" altLang="en-US" sz="1200" dirty="0">
                <a:solidFill>
                  <a:srgbClr val="99FFCC"/>
                </a:solidFill>
                <a:latin typeface="Consolas" panose="020B0609020204030204" pitchFamily="49" charset="0"/>
              </a:rPr>
              <a:t>← 更新後の新しいリリースタグ </a:t>
            </a:r>
            <a:r>
              <a:rPr lang="en-US" altLang="ja-JP" sz="1200" dirty="0">
                <a:solidFill>
                  <a:srgbClr val="99FFCC"/>
                </a:solidFill>
                <a:latin typeface="Consolas" panose="020B0609020204030204" pitchFamily="49" charset="0"/>
              </a:rPr>
              <a:t>(</a:t>
            </a:r>
            <a:r>
              <a:rPr lang="ja-JP" altLang="en-US" sz="1200" dirty="0">
                <a:solidFill>
                  <a:srgbClr val="99FFCC"/>
                </a:solidFill>
                <a:latin typeface="Consolas" panose="020B0609020204030204" pitchFamily="49" charset="0"/>
              </a:rPr>
              <a:t>本ドキュメントにおける「</a:t>
            </a:r>
            <a:r>
              <a:rPr lang="en-US" altLang="ja-JP" sz="1200" dirty="0">
                <a:solidFill>
                  <a:srgbClr val="99FFCC"/>
                </a:solidFill>
                <a:latin typeface="Consolas" panose="020B0609020204030204" pitchFamily="49" charset="0"/>
              </a:rPr>
              <a:t>beta8preview8</a:t>
            </a:r>
            <a:r>
              <a:rPr lang="ja-JP" altLang="en-US" sz="1200" dirty="0">
                <a:solidFill>
                  <a:srgbClr val="99FFCC"/>
                </a:solidFill>
                <a:latin typeface="Consolas" panose="020B0609020204030204" pitchFamily="49" charset="0"/>
              </a:rPr>
              <a:t>」に相当する文字列の新しいバージョンの文字列</a:t>
            </a:r>
            <a:r>
              <a:rPr lang="en-US" altLang="ja-JP" sz="1200" dirty="0">
                <a:solidFill>
                  <a:srgbClr val="99FFCC"/>
                </a:solidFill>
                <a:latin typeface="Consolas" panose="020B0609020204030204" pitchFamily="49" charset="0"/>
              </a:rPr>
              <a:t>)</a:t>
            </a: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git</a:t>
            </a:r>
            <a:r>
              <a:rPr lang="en-US" altLang="ja-JP" sz="1200" dirty="0">
                <a:solidFill>
                  <a:schemeClr val="bg1"/>
                </a:solidFill>
                <a:latin typeface="Consolas" panose="020B0609020204030204" pitchFamily="49" charset="0"/>
              </a:rPr>
              <a:t> submodule update --</a:t>
            </a:r>
            <a:r>
              <a:rPr lang="en-US" altLang="ja-JP" sz="1200" dirty="0" err="1">
                <a:solidFill>
                  <a:schemeClr val="bg1"/>
                </a:solidFill>
                <a:latin typeface="Consolas" panose="020B0609020204030204" pitchFamily="49" charset="0"/>
              </a:rPr>
              <a:t>init</a:t>
            </a:r>
            <a:r>
              <a:rPr lang="en-US" altLang="ja-JP" sz="1200" dirty="0">
                <a:solidFill>
                  <a:schemeClr val="bg1"/>
                </a:solidFill>
                <a:latin typeface="Consolas" panose="020B0609020204030204" pitchFamily="49" charset="0"/>
              </a:rPr>
              <a:t> --recursive</a:t>
            </a: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Test </a:t>
            </a:r>
            <a:r>
              <a:rPr lang="ja-JP" altLang="en-US" sz="1200" dirty="0">
                <a:solidFill>
                  <a:srgbClr val="99FFCC"/>
                </a:solidFill>
                <a:latin typeface="Consolas" panose="020B0609020204030204" pitchFamily="49" charset="0"/>
              </a:rPr>
              <a:t>← テスト実行を必ず </a:t>
            </a:r>
            <a:r>
              <a:rPr lang="en-US" altLang="ja-JP" sz="1200" dirty="0">
                <a:solidFill>
                  <a:srgbClr val="99FFCC"/>
                </a:solidFill>
                <a:latin typeface="Consolas" panose="020B0609020204030204" pitchFamily="49" charset="0"/>
              </a:rPr>
              <a:t>1 </a:t>
            </a:r>
            <a:r>
              <a:rPr lang="ja-JP" altLang="en-US" sz="1200" dirty="0">
                <a:solidFill>
                  <a:srgbClr val="99FFCC"/>
                </a:solidFill>
                <a:latin typeface="Consolas" panose="020B0609020204030204" pitchFamily="49" charset="0"/>
              </a:rPr>
              <a:t>回行なう。これにより、プログラムが再コンパイルされる。テスト実行は、</a:t>
            </a:r>
            <a:r>
              <a:rPr lang="en-US" altLang="ja-JP" sz="1200" dirty="0">
                <a:solidFill>
                  <a:srgbClr val="99FFCC"/>
                </a:solidFill>
                <a:latin typeface="Consolas" panose="020B0609020204030204" pitchFamily="49" charset="0"/>
              </a:rPr>
              <a:t>Enter </a:t>
            </a:r>
            <a:r>
              <a:rPr lang="ja-JP" altLang="en-US" sz="1200" dirty="0">
                <a:solidFill>
                  <a:srgbClr val="99FFCC"/>
                </a:solidFill>
                <a:latin typeface="Consolas" panose="020B0609020204030204" pitchFamily="49" charset="0"/>
              </a:rPr>
              <a:t>キーで終了する。</a:t>
            </a:r>
            <a:endParaRPr lang="en-US" altLang="ja-JP" sz="1200" dirty="0">
              <a:solidFill>
                <a:srgbClr val="99FFCC"/>
              </a:solidFill>
              <a:latin typeface="Consolas" panose="020B0609020204030204" pitchFamily="49" charset="0"/>
            </a:endParaRPr>
          </a:p>
          <a:p>
            <a:endParaRPr lang="en-US" altLang="ja-JP" sz="1200" dirty="0">
              <a:solidFill>
                <a:srgbClr val="99FFCC"/>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Install </a:t>
            </a:r>
            <a:r>
              <a:rPr lang="ja-JP" altLang="en-US" sz="1200" dirty="0">
                <a:solidFill>
                  <a:srgbClr val="99FFCC"/>
                </a:solidFill>
                <a:latin typeface="Consolas" panose="020B0609020204030204" pitchFamily="49" charset="0"/>
              </a:rPr>
              <a:t>← サービスを再度インストールする。</a:t>
            </a:r>
            <a:endParaRPr lang="en-US" altLang="ja-JP" sz="1200" dirty="0">
              <a:solidFill>
                <a:schemeClr val="bg1"/>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start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サービスを再開する。</a:t>
            </a:r>
            <a:endParaRPr kumimoji="1" lang="ja-JP" altLang="en-US" sz="1200" dirty="0">
              <a:solidFill>
                <a:schemeClr val="bg1"/>
              </a:solidFill>
              <a:latin typeface="Consolas" panose="020B0609020204030204" pitchFamily="49" charset="0"/>
            </a:endParaRPr>
          </a:p>
        </p:txBody>
      </p:sp>
      <p:sp>
        <p:nvSpPr>
          <p:cNvPr id="8" name="テキスト ボックス 7"/>
          <p:cNvSpPr txBox="1"/>
          <p:nvPr/>
        </p:nvSpPr>
        <p:spPr>
          <a:xfrm>
            <a:off x="387920" y="2063547"/>
            <a:ext cx="4806818" cy="369332"/>
          </a:xfrm>
          <a:prstGeom prst="rect">
            <a:avLst/>
          </a:prstGeom>
          <a:noFill/>
        </p:spPr>
        <p:txBody>
          <a:bodyPr wrap="square" rtlCol="0">
            <a:spAutoFit/>
          </a:bodyPr>
          <a:lstStyle/>
          <a:p>
            <a:r>
              <a:rPr lang="en-US" altLang="ja-JP" dirty="0"/>
              <a:t>2. </a:t>
            </a:r>
            <a:r>
              <a:rPr lang="ja-JP" altLang="en-US" dirty="0"/>
              <a:t>以下の方法でアップデートする。</a:t>
            </a:r>
            <a:endParaRPr kumimoji="1" lang="ja-JP" altLang="en-US" dirty="0"/>
          </a:p>
        </p:txBody>
      </p:sp>
      <p:sp>
        <p:nvSpPr>
          <p:cNvPr id="9" name="テキスト ボックス 8"/>
          <p:cNvSpPr txBox="1"/>
          <p:nvPr/>
        </p:nvSpPr>
        <p:spPr>
          <a:xfrm>
            <a:off x="711133" y="6454114"/>
            <a:ext cx="10942279" cy="307777"/>
          </a:xfrm>
          <a:prstGeom prst="rect">
            <a:avLst/>
          </a:prstGeom>
          <a:noFill/>
        </p:spPr>
        <p:txBody>
          <a:bodyPr wrap="square" rtlCol="0">
            <a:spAutoFit/>
          </a:bodyPr>
          <a:lstStyle/>
          <a:p>
            <a:r>
              <a:rPr lang="en-US" altLang="ja-JP" sz="1400" dirty="0"/>
              <a:t>3. </a:t>
            </a:r>
            <a:r>
              <a:rPr lang="ja-JP" altLang="en-US" sz="1400" dirty="0"/>
              <a:t>正常動作を確認する。万一、バージョンアップ後、何らかの不具合が発生した場合は、原因究明のためにログファイルを収集した上で、ロールバックする。</a:t>
            </a:r>
            <a:endParaRPr kumimoji="1" lang="ja-JP" altLang="en-US" sz="1400" dirty="0"/>
          </a:p>
        </p:txBody>
      </p:sp>
      <p:sp>
        <p:nvSpPr>
          <p:cNvPr id="11" name="テキスト ボックス 10"/>
          <p:cNvSpPr txBox="1"/>
          <p:nvPr/>
        </p:nvSpPr>
        <p:spPr>
          <a:xfrm>
            <a:off x="387920" y="1728482"/>
            <a:ext cx="11353780" cy="369332"/>
          </a:xfrm>
          <a:prstGeom prst="rect">
            <a:avLst/>
          </a:prstGeom>
          <a:noFill/>
        </p:spPr>
        <p:txBody>
          <a:bodyPr wrap="square" rtlCol="0">
            <a:spAutoFit/>
          </a:bodyPr>
          <a:lstStyle/>
          <a:p>
            <a:r>
              <a:rPr lang="en-US" altLang="ja-JP" dirty="0"/>
              <a:t>1. </a:t>
            </a:r>
            <a:r>
              <a:rPr lang="ja-JP" altLang="en-US" dirty="0"/>
              <a:t>「</a:t>
            </a:r>
            <a:r>
              <a:rPr lang="en-US" altLang="ja-JP" dirty="0"/>
              <a:t>~/IPA-DN-</a:t>
            </a:r>
            <a:r>
              <a:rPr lang="en-US" altLang="ja-JP" dirty="0" err="1"/>
              <a:t>ThinController</a:t>
            </a:r>
            <a:r>
              <a:rPr lang="en-US" altLang="ja-JP" dirty="0"/>
              <a:t>-Private/</a:t>
            </a:r>
            <a:r>
              <a:rPr lang="ja-JP" altLang="en-US" dirty="0"/>
              <a:t>」ディレクトリ全体をバックアップする。</a:t>
            </a:r>
            <a:endParaRPr kumimoji="1" lang="ja-JP" altLang="en-US" dirty="0"/>
          </a:p>
        </p:txBody>
      </p:sp>
    </p:spTree>
    <p:extLst>
      <p:ext uri="{BB962C8B-B14F-4D97-AF65-F5344CB8AC3E}">
        <p14:creationId xmlns:p14="http://schemas.microsoft.com/office/powerpoint/2010/main" val="406839109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46</a:t>
            </a:fld>
            <a:endParaRPr kumimoji="1" lang="ja-JP" altLang="en-US" dirty="0"/>
          </a:p>
        </p:txBody>
      </p:sp>
      <p:sp>
        <p:nvSpPr>
          <p:cNvPr id="12" name="タイトル 11"/>
          <p:cNvSpPr>
            <a:spLocks noGrp="1"/>
          </p:cNvSpPr>
          <p:nvPr>
            <p:ph type="title"/>
          </p:nvPr>
        </p:nvSpPr>
        <p:spPr/>
        <p:txBody>
          <a:bodyPr>
            <a:noAutofit/>
          </a:bodyPr>
          <a:lstStyle/>
          <a:p>
            <a:r>
              <a:rPr kumimoji="1" lang="en-US" altLang="ja-JP" sz="2800" dirty="0"/>
              <a:t>3B-6</a:t>
            </a:r>
            <a:r>
              <a:rPr lang="en-US" altLang="ja-JP" sz="2800" dirty="0"/>
              <a:t>. HTML5 </a:t>
            </a:r>
            <a:r>
              <a:rPr lang="ja-JP" altLang="en-US" sz="2800" dirty="0"/>
              <a:t>版 </a:t>
            </a:r>
            <a:r>
              <a:rPr lang="en-US" altLang="ja-JP" sz="2800" dirty="0"/>
              <a:t>Web </a:t>
            </a:r>
            <a:r>
              <a:rPr lang="ja-JP" altLang="en-US" sz="2800" dirty="0"/>
              <a:t>クライアント用 </a:t>
            </a:r>
            <a:r>
              <a:rPr lang="en-US" altLang="ja-JP" sz="2800" dirty="0"/>
              <a:t>Web </a:t>
            </a:r>
            <a:r>
              <a:rPr lang="ja-JP" altLang="en-US" sz="2800" dirty="0"/>
              <a:t>サーバーの</a:t>
            </a:r>
            <a:r>
              <a:rPr kumimoji="1" lang="ja-JP" altLang="en-US" sz="2800" dirty="0"/>
              <a:t>ソースコードを</a:t>
            </a:r>
            <a:br>
              <a:rPr kumimoji="1" lang="en-US" altLang="ja-JP" sz="2800" dirty="0"/>
            </a:br>
            <a:r>
              <a:rPr kumimoji="1" lang="ja-JP" altLang="en-US" sz="2800" dirty="0"/>
              <a:t>改造する場合の手順</a:t>
            </a:r>
          </a:p>
        </p:txBody>
      </p:sp>
      <p:sp>
        <p:nvSpPr>
          <p:cNvPr id="6" name="テキスト ボックス 5"/>
          <p:cNvSpPr txBox="1"/>
          <p:nvPr/>
        </p:nvSpPr>
        <p:spPr>
          <a:xfrm>
            <a:off x="387920" y="1082151"/>
            <a:ext cx="11444412" cy="923330"/>
          </a:xfrm>
          <a:prstGeom prst="rect">
            <a:avLst/>
          </a:prstGeom>
          <a:solidFill>
            <a:srgbClr val="FFFFCC"/>
          </a:solidFill>
          <a:ln w="19050">
            <a:solidFill>
              <a:schemeClr val="tx1"/>
            </a:solidFill>
          </a:ln>
        </p:spPr>
        <p:txBody>
          <a:bodyPr wrap="square" rtlCol="0">
            <a:spAutoFit/>
          </a:bodyPr>
          <a:lstStyle/>
          <a:p>
            <a:r>
              <a:rPr lang="ja-JP" altLang="en-US" dirty="0"/>
              <a:t>一般的な設定ファイル </a:t>
            </a:r>
            <a:r>
              <a:rPr lang="en-US" altLang="ja-JP" dirty="0"/>
              <a:t>(</a:t>
            </a:r>
            <a:r>
              <a:rPr lang="ja-JP" altLang="en-US" dirty="0"/>
              <a:t>拡張子が </a:t>
            </a:r>
            <a:r>
              <a:rPr lang="en-US" altLang="ja-JP" dirty="0"/>
              <a:t>.</a:t>
            </a:r>
            <a:r>
              <a:rPr lang="en-US" altLang="ja-JP" dirty="0" err="1"/>
              <a:t>ini</a:t>
            </a:r>
            <a:r>
              <a:rPr lang="en-US" altLang="ja-JP" dirty="0"/>
              <a:t> </a:t>
            </a:r>
            <a:r>
              <a:rPr lang="ja-JP" altLang="en-US" dirty="0"/>
              <a:t>や </a:t>
            </a:r>
            <a:r>
              <a:rPr lang="en-US" altLang="ja-JP" dirty="0"/>
              <a:t>.</a:t>
            </a:r>
            <a:r>
              <a:rPr lang="en-US" altLang="ja-JP" dirty="0" err="1"/>
              <a:t>json</a:t>
            </a:r>
            <a:r>
              <a:rPr lang="en-US" altLang="ja-JP" dirty="0"/>
              <a:t> </a:t>
            </a:r>
            <a:r>
              <a:rPr lang="ja-JP" altLang="en-US" dirty="0"/>
              <a:t>のファイル</a:t>
            </a:r>
            <a:r>
              <a:rPr lang="en-US" altLang="ja-JP" dirty="0"/>
              <a:t>) </a:t>
            </a:r>
            <a:r>
              <a:rPr lang="ja-JP" altLang="en-US" dirty="0"/>
              <a:t>を変更した場合の適用は、</a:t>
            </a:r>
            <a:r>
              <a:rPr lang="en-US" altLang="ja-JP" dirty="0"/>
              <a:t>4B-4 </a:t>
            </a:r>
            <a:r>
              <a:rPr lang="ja-JP" altLang="en-US" dirty="0"/>
              <a:t>節で述べた方法でデーモンを再起動すれば足りる。一方で、</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サーバーのソースコード </a:t>
            </a:r>
            <a:r>
              <a:rPr lang="en-US" altLang="ja-JP" dirty="0"/>
              <a:t>(*.</a:t>
            </a:r>
            <a:r>
              <a:rPr lang="en-US" altLang="ja-JP" dirty="0" err="1"/>
              <a:t>cs</a:t>
            </a:r>
            <a:r>
              <a:rPr lang="en-US" altLang="ja-JP" dirty="0"/>
              <a:t> </a:t>
            </a:r>
            <a:r>
              <a:rPr lang="ja-JP" altLang="en-US" dirty="0"/>
              <a:t>ファイルや </a:t>
            </a:r>
            <a:r>
              <a:rPr lang="en-US" altLang="ja-JP" dirty="0" err="1"/>
              <a:t>Vars</a:t>
            </a:r>
            <a:r>
              <a:rPr lang="en-US" altLang="ja-JP" dirty="0"/>
              <a:t> </a:t>
            </a:r>
            <a:r>
              <a:rPr lang="ja-JP" altLang="en-US" dirty="0"/>
              <a:t>ディレクトリ内のファイル等</a:t>
            </a:r>
            <a:r>
              <a:rPr lang="en-US" altLang="ja-JP" dirty="0"/>
              <a:t>) </a:t>
            </a:r>
            <a:r>
              <a:rPr lang="ja-JP" altLang="en-US" dirty="0"/>
              <a:t>の一部を改造する場合は、以下の方法で</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サーバープログラムのリビルドが必要である。</a:t>
            </a:r>
          </a:p>
        </p:txBody>
      </p:sp>
      <p:sp>
        <p:nvSpPr>
          <p:cNvPr id="7" name="テキスト ボックス 6"/>
          <p:cNvSpPr txBox="1"/>
          <p:nvPr/>
        </p:nvSpPr>
        <p:spPr>
          <a:xfrm>
            <a:off x="387920" y="3178158"/>
            <a:ext cx="11353780" cy="2492990"/>
          </a:xfrm>
          <a:prstGeom prst="rect">
            <a:avLst/>
          </a:prstGeom>
          <a:solidFill>
            <a:schemeClr val="tx1"/>
          </a:solidFill>
        </p:spPr>
        <p:txBody>
          <a:bodyPr wrap="square" rtlCol="0">
            <a:spAutoFit/>
          </a:bodyPr>
          <a:lstStyle/>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stop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サービスを必ず停止させること。</a:t>
            </a:r>
            <a:endParaRPr lang="en-US" altLang="ja-JP" sz="1200" dirty="0">
              <a:solidFill>
                <a:srgbClr val="99FFCC"/>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cd ~/IPA-DN-</a:t>
            </a:r>
            <a:r>
              <a:rPr lang="en-US" altLang="ja-JP" sz="1200" dirty="0" err="1">
                <a:solidFill>
                  <a:schemeClr val="bg1"/>
                </a:solidFill>
                <a:latin typeface="Consolas" panose="020B0609020204030204" pitchFamily="49" charset="0"/>
              </a:rPr>
              <a:t>ThinController</a:t>
            </a:r>
            <a:r>
              <a:rPr lang="en-US" altLang="ja-JP" sz="1200" dirty="0">
                <a:solidFill>
                  <a:schemeClr val="bg1"/>
                </a:solidFill>
                <a:latin typeface="Consolas" panose="020B0609020204030204" pitchFamily="49" charset="0"/>
              </a:rPr>
              <a:t>-Private/</a:t>
            </a:r>
            <a:r>
              <a:rPr lang="en-US" altLang="ja-JP" sz="1200" dirty="0" err="1">
                <a:solidFill>
                  <a:schemeClr val="bg1"/>
                </a:solidFill>
                <a:latin typeface="Consolas" panose="020B0609020204030204" pitchFamily="49" charset="0"/>
              </a:rPr>
              <a:t>ThinWebClientApp</a:t>
            </a:r>
            <a:r>
              <a:rPr lang="en-US" altLang="ja-JP" sz="1200" dirty="0">
                <a:solidFill>
                  <a:schemeClr val="bg1"/>
                </a:solidFill>
                <a:latin typeface="Consolas" panose="020B0609020204030204" pitchFamily="49" charset="0"/>
              </a:rPr>
              <a:t>/</a:t>
            </a: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--no-build Daemon Uninstall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一度サービスをアンインストールする。</a:t>
            </a:r>
            <a:endParaRPr lang="en-US" altLang="ja-JP" sz="1200" dirty="0">
              <a:solidFill>
                <a:srgbClr val="99FFCC"/>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clean -c Release </a:t>
            </a:r>
            <a:r>
              <a:rPr lang="ja-JP" altLang="en-US" sz="1200" dirty="0">
                <a:solidFill>
                  <a:srgbClr val="99FFCC"/>
                </a:solidFill>
                <a:latin typeface="Consolas" panose="020B0609020204030204" pitchFamily="49" charset="0"/>
              </a:rPr>
              <a:t>← 以前コンパイルされたプログラム </a:t>
            </a:r>
            <a:r>
              <a:rPr lang="en-US" altLang="ja-JP" sz="1200" dirty="0">
                <a:solidFill>
                  <a:srgbClr val="99FFCC"/>
                </a:solidFill>
                <a:latin typeface="Consolas" panose="020B0609020204030204" pitchFamily="49" charset="0"/>
              </a:rPr>
              <a:t>(</a:t>
            </a:r>
            <a:r>
              <a:rPr lang="ja-JP" altLang="en-US" sz="1200" dirty="0">
                <a:solidFill>
                  <a:srgbClr val="99FFCC"/>
                </a:solidFill>
                <a:latin typeface="Consolas" panose="020B0609020204030204" pitchFamily="49" charset="0"/>
              </a:rPr>
              <a:t>実行可能ファイル</a:t>
            </a:r>
            <a:r>
              <a:rPr lang="en-US" altLang="ja-JP" sz="1200" dirty="0">
                <a:solidFill>
                  <a:srgbClr val="99FFCC"/>
                </a:solidFill>
                <a:latin typeface="Consolas" panose="020B0609020204030204" pitchFamily="49" charset="0"/>
              </a:rPr>
              <a:t>)</a:t>
            </a:r>
            <a:r>
              <a:rPr lang="ja-JP" altLang="en-US" sz="1200" dirty="0">
                <a:solidFill>
                  <a:srgbClr val="99FFCC"/>
                </a:solidFill>
                <a:latin typeface="Consolas" panose="020B0609020204030204" pitchFamily="49" charset="0"/>
              </a:rPr>
              <a:t> を一旦削除する。</a:t>
            </a:r>
            <a:endParaRPr lang="en-US" altLang="ja-JP" sz="1200" dirty="0">
              <a:solidFill>
                <a:schemeClr val="bg1"/>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Test </a:t>
            </a:r>
            <a:r>
              <a:rPr lang="ja-JP" altLang="en-US" sz="1200" dirty="0">
                <a:solidFill>
                  <a:srgbClr val="99FFCC"/>
                </a:solidFill>
                <a:latin typeface="Consolas" panose="020B0609020204030204" pitchFamily="49" charset="0"/>
              </a:rPr>
              <a:t>← テスト実行を必ず </a:t>
            </a:r>
            <a:r>
              <a:rPr lang="en-US" altLang="ja-JP" sz="1200" dirty="0">
                <a:solidFill>
                  <a:srgbClr val="99FFCC"/>
                </a:solidFill>
                <a:latin typeface="Consolas" panose="020B0609020204030204" pitchFamily="49" charset="0"/>
              </a:rPr>
              <a:t>1 </a:t>
            </a:r>
            <a:r>
              <a:rPr lang="ja-JP" altLang="en-US" sz="1200" dirty="0">
                <a:solidFill>
                  <a:srgbClr val="99FFCC"/>
                </a:solidFill>
                <a:latin typeface="Consolas" panose="020B0609020204030204" pitchFamily="49" charset="0"/>
              </a:rPr>
              <a:t>回行なう。これにより、プログラムが再コンパイルされる。テスト実行は、</a:t>
            </a:r>
            <a:r>
              <a:rPr lang="en-US" altLang="ja-JP" sz="1200" dirty="0">
                <a:solidFill>
                  <a:srgbClr val="99FFCC"/>
                </a:solidFill>
                <a:latin typeface="Consolas" panose="020B0609020204030204" pitchFamily="49" charset="0"/>
              </a:rPr>
              <a:t>Enter </a:t>
            </a:r>
            <a:r>
              <a:rPr lang="ja-JP" altLang="en-US" sz="1200" dirty="0">
                <a:solidFill>
                  <a:srgbClr val="99FFCC"/>
                </a:solidFill>
                <a:latin typeface="Consolas" panose="020B0609020204030204" pitchFamily="49" charset="0"/>
              </a:rPr>
              <a:t>キーで終了する。</a:t>
            </a:r>
            <a:endParaRPr lang="en-US" altLang="ja-JP" sz="1200" dirty="0">
              <a:solidFill>
                <a:schemeClr val="bg1"/>
              </a:solidFill>
              <a:latin typeface="Consolas" panose="020B0609020204030204" pitchFamily="49" charset="0"/>
            </a:endParaRPr>
          </a:p>
          <a:p>
            <a:endParaRPr lang="en-US" altLang="ja-JP" sz="1200" dirty="0">
              <a:solidFill>
                <a:srgbClr val="99FFCC"/>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Install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サービスを再度インストールする。</a:t>
            </a:r>
            <a:endParaRPr lang="en-US" altLang="ja-JP" sz="1200" dirty="0">
              <a:solidFill>
                <a:srgbClr val="99FFCC"/>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start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サービスを再開する。</a:t>
            </a:r>
            <a:endParaRPr kumimoji="1" lang="ja-JP" altLang="en-US" sz="1200" dirty="0">
              <a:solidFill>
                <a:schemeClr val="bg1"/>
              </a:solidFill>
              <a:latin typeface="Consolas" panose="020B0609020204030204" pitchFamily="49" charset="0"/>
            </a:endParaRPr>
          </a:p>
        </p:txBody>
      </p:sp>
      <p:sp>
        <p:nvSpPr>
          <p:cNvPr id="8" name="テキスト ボックス 7"/>
          <p:cNvSpPr txBox="1"/>
          <p:nvPr/>
        </p:nvSpPr>
        <p:spPr>
          <a:xfrm>
            <a:off x="387920" y="2831701"/>
            <a:ext cx="4806818" cy="369332"/>
          </a:xfrm>
          <a:prstGeom prst="rect">
            <a:avLst/>
          </a:prstGeom>
          <a:noFill/>
        </p:spPr>
        <p:txBody>
          <a:bodyPr wrap="square" rtlCol="0">
            <a:spAutoFit/>
          </a:bodyPr>
          <a:lstStyle/>
          <a:p>
            <a:r>
              <a:rPr lang="en-US" altLang="ja-JP" dirty="0"/>
              <a:t>3. </a:t>
            </a:r>
            <a:r>
              <a:rPr lang="ja-JP" altLang="en-US" dirty="0"/>
              <a:t>以下の方法でリビルドする。</a:t>
            </a:r>
            <a:endParaRPr kumimoji="1" lang="ja-JP" altLang="en-US" dirty="0"/>
          </a:p>
        </p:txBody>
      </p:sp>
      <p:sp>
        <p:nvSpPr>
          <p:cNvPr id="9" name="テキスト ボックス 8"/>
          <p:cNvSpPr txBox="1"/>
          <p:nvPr/>
        </p:nvSpPr>
        <p:spPr>
          <a:xfrm>
            <a:off x="1030730" y="5733899"/>
            <a:ext cx="10801602" cy="923330"/>
          </a:xfrm>
          <a:prstGeom prst="rect">
            <a:avLst/>
          </a:prstGeom>
          <a:noFill/>
        </p:spPr>
        <p:txBody>
          <a:bodyPr wrap="square" rtlCol="0">
            <a:spAutoFit/>
          </a:bodyPr>
          <a:lstStyle/>
          <a:p>
            <a:r>
              <a:rPr lang="en-US" altLang="ja-JP" dirty="0"/>
              <a:t>4. </a:t>
            </a:r>
            <a:r>
              <a:rPr lang="ja-JP" altLang="en-US" dirty="0"/>
              <a:t>正常動作を確認する。万一、バージョンアップ後、何らかの不具合が発生した場合は、原因究明のためにログファイルを収集した上で、ロールバックする。</a:t>
            </a:r>
            <a:endParaRPr lang="en-US" altLang="ja-JP" dirty="0"/>
          </a:p>
          <a:p>
            <a:r>
              <a:rPr kumimoji="1" lang="en-US" altLang="ja-JP" dirty="0"/>
              <a:t>5. </a:t>
            </a:r>
            <a:r>
              <a:rPr kumimoji="1" lang="ja-JP" altLang="en-US" dirty="0"/>
              <a:t>正常動作を確認した状態の</a:t>
            </a:r>
            <a:r>
              <a:rPr lang="ja-JP" altLang="en-US" dirty="0"/>
              <a:t>「</a:t>
            </a:r>
            <a:r>
              <a:rPr lang="en-US" altLang="ja-JP" dirty="0"/>
              <a:t>~/IPA-DN-</a:t>
            </a:r>
            <a:r>
              <a:rPr lang="en-US" altLang="ja-JP" dirty="0" err="1"/>
              <a:t>ThinController</a:t>
            </a:r>
            <a:r>
              <a:rPr lang="en-US" altLang="ja-JP" dirty="0"/>
              <a:t>-Private/</a:t>
            </a:r>
            <a:r>
              <a:rPr lang="ja-JP" altLang="en-US" dirty="0"/>
              <a:t>」ディレクトリ全体をバックアップする。</a:t>
            </a:r>
            <a:endParaRPr kumimoji="1" lang="ja-JP" altLang="en-US" dirty="0"/>
          </a:p>
        </p:txBody>
      </p:sp>
      <p:sp>
        <p:nvSpPr>
          <p:cNvPr id="11" name="テキスト ボックス 10"/>
          <p:cNvSpPr txBox="1"/>
          <p:nvPr/>
        </p:nvSpPr>
        <p:spPr>
          <a:xfrm>
            <a:off x="387920" y="2005481"/>
            <a:ext cx="11353780" cy="369332"/>
          </a:xfrm>
          <a:prstGeom prst="rect">
            <a:avLst/>
          </a:prstGeom>
          <a:noFill/>
        </p:spPr>
        <p:txBody>
          <a:bodyPr wrap="square" rtlCol="0">
            <a:spAutoFit/>
          </a:bodyPr>
          <a:lstStyle/>
          <a:p>
            <a:r>
              <a:rPr lang="en-US" altLang="ja-JP" dirty="0"/>
              <a:t>1. </a:t>
            </a:r>
            <a:r>
              <a:rPr lang="ja-JP" altLang="en-US" dirty="0"/>
              <a:t>「</a:t>
            </a:r>
            <a:r>
              <a:rPr lang="en-US" altLang="ja-JP" dirty="0"/>
              <a:t>~/IPA-DN-</a:t>
            </a:r>
            <a:r>
              <a:rPr lang="en-US" altLang="ja-JP" dirty="0" err="1"/>
              <a:t>ThinController</a:t>
            </a:r>
            <a:r>
              <a:rPr lang="en-US" altLang="ja-JP" dirty="0"/>
              <a:t>-Private/</a:t>
            </a:r>
            <a:r>
              <a:rPr lang="ja-JP" altLang="en-US" dirty="0"/>
              <a:t>」ディレクトリ全体をバックアップする。</a:t>
            </a:r>
            <a:endParaRPr kumimoji="1" lang="ja-JP" altLang="en-US" dirty="0"/>
          </a:p>
        </p:txBody>
      </p:sp>
      <p:sp>
        <p:nvSpPr>
          <p:cNvPr id="10" name="テキスト ボックス 9"/>
          <p:cNvSpPr txBox="1"/>
          <p:nvPr/>
        </p:nvSpPr>
        <p:spPr>
          <a:xfrm>
            <a:off x="387920" y="2450932"/>
            <a:ext cx="11353780" cy="369332"/>
          </a:xfrm>
          <a:prstGeom prst="rect">
            <a:avLst/>
          </a:prstGeom>
          <a:noFill/>
        </p:spPr>
        <p:txBody>
          <a:bodyPr wrap="square" rtlCol="0">
            <a:spAutoFit/>
          </a:bodyPr>
          <a:lstStyle/>
          <a:p>
            <a:r>
              <a:rPr lang="en-US" altLang="ja-JP" dirty="0"/>
              <a:t>2. </a:t>
            </a:r>
            <a:r>
              <a:rPr lang="ja-JP" altLang="en-US" dirty="0"/>
              <a:t>ソースコードを改造する。</a:t>
            </a:r>
            <a:endParaRPr kumimoji="1" lang="ja-JP" altLang="en-US" dirty="0"/>
          </a:p>
        </p:txBody>
      </p:sp>
    </p:spTree>
    <p:extLst>
      <p:ext uri="{BB962C8B-B14F-4D97-AF65-F5344CB8AC3E}">
        <p14:creationId xmlns:p14="http://schemas.microsoft.com/office/powerpoint/2010/main" val="46709391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552419"/>
          </a:xfrm>
        </p:spPr>
        <p:txBody>
          <a:bodyPr>
            <a:noAutofit/>
          </a:bodyPr>
          <a:lstStyle/>
          <a:p>
            <a:r>
              <a:rPr kumimoji="1" lang="ja-JP" altLang="en-US" sz="1600" dirty="0"/>
              <a:t>これまでの手順で構築した </a:t>
            </a:r>
            <a:r>
              <a:rPr lang="en-US" altLang="ja-JP" sz="1600" dirty="0"/>
              <a:t>HTML5 </a:t>
            </a:r>
            <a:r>
              <a:rPr lang="ja-JP" altLang="en-US" sz="1600" dirty="0"/>
              <a:t>版 </a:t>
            </a:r>
            <a:r>
              <a:rPr lang="en-US" altLang="ja-JP" sz="1600" dirty="0"/>
              <a:t>Web </a:t>
            </a:r>
            <a:r>
              <a:rPr lang="ja-JP" altLang="en-US" sz="1600" dirty="0"/>
              <a:t>クライアント用 </a:t>
            </a:r>
            <a:r>
              <a:rPr lang="en-US" altLang="ja-JP" sz="1600" dirty="0"/>
              <a:t>Web </a:t>
            </a:r>
            <a:r>
              <a:rPr lang="ja-JP" altLang="en-US" sz="1600" dirty="0"/>
              <a:t>サーバーを、早速使ってみて、動作テストを行ないたいのである。</a:t>
            </a:r>
          </a:p>
          <a:p>
            <a:r>
              <a:rPr lang="ja-JP" altLang="en-US" sz="1600" dirty="0"/>
              <a:t>ところが、そのためには、前もって、「</a:t>
            </a:r>
            <a:r>
              <a:rPr lang="en-US" altLang="ja-JP" sz="1600" dirty="0"/>
              <a:t>4. </a:t>
            </a:r>
            <a:r>
              <a:rPr lang="ja-JP" altLang="en-US" sz="1600" dirty="0"/>
              <a:t>アプリケーションをビルドしよう」を実施して、少なくとも </a:t>
            </a:r>
            <a:r>
              <a:rPr lang="en-US" altLang="ja-JP" sz="1600" dirty="0"/>
              <a:t>1 </a:t>
            </a:r>
            <a:r>
              <a:rPr lang="ja-JP" altLang="en-US" sz="1600" dirty="0"/>
              <a:t>台のシン・テレワークシステム サーバーアプリが </a:t>
            </a:r>
            <a:r>
              <a:rPr lang="en-US" altLang="ja-JP" sz="1600" dirty="0"/>
              <a:t>Windows </a:t>
            </a:r>
            <a:r>
              <a:rPr lang="ja-JP" altLang="en-US" sz="1600" dirty="0"/>
              <a:t>端末にインストールされ、本中継ゲートウェイに接続されていなければならない。</a:t>
            </a:r>
            <a:endParaRPr lang="en-US" altLang="ja-JP" sz="1600" dirty="0"/>
          </a:p>
          <a:p>
            <a:r>
              <a:rPr kumimoji="1" lang="ja-JP" altLang="en-US" sz="1600" dirty="0"/>
              <a:t>そこで、一旦第 </a:t>
            </a:r>
            <a:r>
              <a:rPr kumimoji="1" lang="en-US" altLang="ja-JP" sz="1600" dirty="0"/>
              <a:t>4 </a:t>
            </a:r>
            <a:r>
              <a:rPr kumimoji="1" lang="ja-JP" altLang="en-US" sz="1600" dirty="0"/>
              <a:t>章の手順を実施してから、以下のように </a:t>
            </a:r>
            <a:r>
              <a:rPr kumimoji="1" lang="en-US" altLang="ja-JP" sz="1600" dirty="0"/>
              <a:t>HTML5 </a:t>
            </a:r>
            <a:r>
              <a:rPr kumimoji="1" lang="ja-JP" altLang="en-US" sz="1600" dirty="0"/>
              <a:t>版 </a:t>
            </a:r>
            <a:r>
              <a:rPr kumimoji="1" lang="en-US" altLang="ja-JP" sz="1600" dirty="0"/>
              <a:t>Web </a:t>
            </a:r>
            <a:r>
              <a:rPr kumimoji="1" lang="ja-JP" altLang="en-US" sz="1600" dirty="0"/>
              <a:t>クライアントの動作テストを行なう。</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47</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600" dirty="0"/>
              <a:t>3B-7. </a:t>
            </a:r>
            <a:r>
              <a:rPr kumimoji="1" lang="ja-JP" altLang="en-US" sz="3600" dirty="0"/>
              <a:t>実際に </a:t>
            </a:r>
            <a:r>
              <a:rPr lang="en-US" altLang="ja-JP" sz="3600" dirty="0"/>
              <a:t>HTML5 </a:t>
            </a:r>
            <a:r>
              <a:rPr lang="ja-JP" altLang="en-US" sz="3600" dirty="0"/>
              <a:t>版 </a:t>
            </a:r>
            <a:r>
              <a:rPr lang="en-US" altLang="ja-JP" sz="3600" dirty="0"/>
              <a:t>Web </a:t>
            </a:r>
            <a:r>
              <a:rPr lang="ja-JP" altLang="en-US" sz="3600" dirty="0"/>
              <a:t>クライアントを使ってみよう</a:t>
            </a:r>
            <a:endParaRPr kumimoji="1" lang="ja-JP" altLang="en-US" sz="3600" dirty="0"/>
          </a:p>
        </p:txBody>
      </p:sp>
      <p:pic>
        <p:nvPicPr>
          <p:cNvPr id="5" name="図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0803" y="3675781"/>
            <a:ext cx="2230705" cy="1510043"/>
          </a:xfrm>
          <a:prstGeom prst="rect">
            <a:avLst/>
          </a:prstGeom>
        </p:spPr>
      </p:pic>
      <p:pic>
        <p:nvPicPr>
          <p:cNvPr id="6" name="図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20298" y="3675781"/>
            <a:ext cx="2308179" cy="1562488"/>
          </a:xfrm>
          <a:prstGeom prst="rect">
            <a:avLst/>
          </a:prstGeom>
        </p:spPr>
      </p:pic>
      <p:pic>
        <p:nvPicPr>
          <p:cNvPr id="7" name="図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57267" y="3635534"/>
            <a:ext cx="2620299" cy="1773772"/>
          </a:xfrm>
          <a:prstGeom prst="rect">
            <a:avLst/>
          </a:prstGeom>
        </p:spPr>
      </p:pic>
      <p:sp>
        <p:nvSpPr>
          <p:cNvPr id="9" name="テキスト ボックス 8"/>
          <p:cNvSpPr txBox="1"/>
          <p:nvPr/>
        </p:nvSpPr>
        <p:spPr>
          <a:xfrm>
            <a:off x="223327" y="3028248"/>
            <a:ext cx="4911382" cy="307777"/>
          </a:xfrm>
          <a:prstGeom prst="rect">
            <a:avLst/>
          </a:prstGeom>
          <a:solidFill>
            <a:schemeClr val="accent4">
              <a:lumMod val="20000"/>
              <a:lumOff val="80000"/>
            </a:schemeClr>
          </a:solidFill>
        </p:spPr>
        <p:txBody>
          <a:bodyPr wrap="square" rtlCol="0">
            <a:spAutoFit/>
          </a:bodyPr>
          <a:lstStyle/>
          <a:p>
            <a:r>
              <a:rPr kumimoji="1" lang="en-US" altLang="ja-JP" sz="1400" b="1" dirty="0">
                <a:solidFill>
                  <a:srgbClr val="0000FF"/>
                </a:solidFill>
              </a:rPr>
              <a:t>http</a:t>
            </a:r>
            <a:r>
              <a:rPr kumimoji="1" lang="en-US" altLang="ja-JP" sz="1400" b="1" u="sng" dirty="0">
                <a:solidFill>
                  <a:srgbClr val="C00000"/>
                </a:solidFill>
              </a:rPr>
              <a:t>s</a:t>
            </a:r>
            <a:r>
              <a:rPr kumimoji="1" lang="en-US" altLang="ja-JP" sz="1400" b="1" dirty="0">
                <a:solidFill>
                  <a:srgbClr val="0000FF"/>
                </a:solidFill>
              </a:rPr>
              <a:t>://&lt;</a:t>
            </a:r>
            <a:r>
              <a:rPr kumimoji="1" lang="ja-JP" altLang="en-US" sz="1400" b="1" dirty="0">
                <a:solidFill>
                  <a:srgbClr val="0000FF"/>
                </a:solidFill>
              </a:rPr>
              <a:t>この構築中の </a:t>
            </a:r>
            <a:r>
              <a:rPr lang="en-US" altLang="ja-JP" sz="1400" b="1" dirty="0">
                <a:solidFill>
                  <a:srgbClr val="0000FF"/>
                </a:solidFill>
              </a:rPr>
              <a:t>Web </a:t>
            </a:r>
            <a:r>
              <a:rPr lang="ja-JP" altLang="en-US" sz="1400" b="1" dirty="0">
                <a:solidFill>
                  <a:srgbClr val="0000FF"/>
                </a:solidFill>
              </a:rPr>
              <a:t>サーバーのグローバル </a:t>
            </a:r>
            <a:r>
              <a:rPr lang="en-US" altLang="ja-JP" sz="1400" b="1" dirty="0">
                <a:solidFill>
                  <a:srgbClr val="0000FF"/>
                </a:solidFill>
              </a:rPr>
              <a:t>IPv4 </a:t>
            </a:r>
            <a:r>
              <a:rPr lang="ja-JP" altLang="en-US" sz="1400" b="1" dirty="0">
                <a:solidFill>
                  <a:srgbClr val="0000FF"/>
                </a:solidFill>
              </a:rPr>
              <a:t>アドレス</a:t>
            </a:r>
            <a:r>
              <a:rPr lang="en-US" altLang="ja-JP" sz="1400" b="1" dirty="0">
                <a:solidFill>
                  <a:srgbClr val="0000FF"/>
                </a:solidFill>
              </a:rPr>
              <a:t>/</a:t>
            </a:r>
            <a:endParaRPr kumimoji="1" lang="ja-JP" altLang="en-US" sz="1400" b="1" dirty="0">
              <a:solidFill>
                <a:srgbClr val="0000FF"/>
              </a:solidFill>
            </a:endParaRPr>
          </a:p>
        </p:txBody>
      </p:sp>
      <p:sp>
        <p:nvSpPr>
          <p:cNvPr id="11" name="テキスト ボックス 10"/>
          <p:cNvSpPr txBox="1"/>
          <p:nvPr/>
        </p:nvSpPr>
        <p:spPr>
          <a:xfrm>
            <a:off x="332741" y="3302108"/>
            <a:ext cx="4911383" cy="307777"/>
          </a:xfrm>
          <a:prstGeom prst="rect">
            <a:avLst/>
          </a:prstGeom>
          <a:noFill/>
        </p:spPr>
        <p:txBody>
          <a:bodyPr wrap="square" rtlCol="0">
            <a:spAutoFit/>
          </a:bodyPr>
          <a:lstStyle/>
          <a:p>
            <a:r>
              <a:rPr kumimoji="1" lang="en-US" altLang="ja-JP" sz="1400" dirty="0"/>
              <a:t>SSL </a:t>
            </a:r>
            <a:r>
              <a:rPr kumimoji="1" lang="ja-JP" altLang="en-US" sz="1400" dirty="0"/>
              <a:t>証明書検証エラーが表示されるが、この時点では問題無い。</a:t>
            </a:r>
          </a:p>
        </p:txBody>
      </p:sp>
      <p:sp>
        <p:nvSpPr>
          <p:cNvPr id="12" name="テキスト ボックス 11"/>
          <p:cNvSpPr txBox="1"/>
          <p:nvPr/>
        </p:nvSpPr>
        <p:spPr>
          <a:xfrm>
            <a:off x="223327" y="5327930"/>
            <a:ext cx="2304182" cy="646331"/>
          </a:xfrm>
          <a:prstGeom prst="rect">
            <a:avLst/>
          </a:prstGeom>
          <a:noFill/>
        </p:spPr>
        <p:txBody>
          <a:bodyPr wrap="square" rtlCol="0">
            <a:spAutoFit/>
          </a:bodyPr>
          <a:lstStyle/>
          <a:p>
            <a:r>
              <a:rPr kumimoji="1" lang="ja-JP" altLang="en-US" b="1" dirty="0"/>
              <a:t>接続先コンピュータ </a:t>
            </a:r>
            <a:r>
              <a:rPr kumimoji="1" lang="en-US" altLang="ja-JP" b="1" dirty="0"/>
              <a:t>ID</a:t>
            </a:r>
          </a:p>
          <a:p>
            <a:r>
              <a:rPr kumimoji="1" lang="ja-JP" altLang="en-US" b="1" dirty="0"/>
              <a:t>を入力して接続する。</a:t>
            </a:r>
          </a:p>
        </p:txBody>
      </p:sp>
      <p:sp>
        <p:nvSpPr>
          <p:cNvPr id="13" name="右矢印 12"/>
          <p:cNvSpPr/>
          <p:nvPr/>
        </p:nvSpPr>
        <p:spPr>
          <a:xfrm>
            <a:off x="2430007" y="4076225"/>
            <a:ext cx="551792" cy="8923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右矢印 13"/>
          <p:cNvSpPr/>
          <p:nvPr/>
        </p:nvSpPr>
        <p:spPr>
          <a:xfrm>
            <a:off x="5366976" y="3951483"/>
            <a:ext cx="551792" cy="8923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p:cNvSpPr txBox="1"/>
          <p:nvPr/>
        </p:nvSpPr>
        <p:spPr>
          <a:xfrm>
            <a:off x="2876882" y="5319072"/>
            <a:ext cx="2689025" cy="646331"/>
          </a:xfrm>
          <a:prstGeom prst="rect">
            <a:avLst/>
          </a:prstGeom>
          <a:noFill/>
        </p:spPr>
        <p:txBody>
          <a:bodyPr wrap="square" rtlCol="0">
            <a:spAutoFit/>
          </a:bodyPr>
          <a:lstStyle/>
          <a:p>
            <a:r>
              <a:rPr kumimoji="1" lang="ja-JP" altLang="en-US" b="1" dirty="0"/>
              <a:t>シン・テレワークシステムのレイヤーの認証を行なう。</a:t>
            </a:r>
          </a:p>
        </p:txBody>
      </p:sp>
      <p:sp>
        <p:nvSpPr>
          <p:cNvPr id="16" name="テキスト ボックス 15"/>
          <p:cNvSpPr txBox="1"/>
          <p:nvPr/>
        </p:nvSpPr>
        <p:spPr>
          <a:xfrm>
            <a:off x="5812899" y="5483560"/>
            <a:ext cx="2591630" cy="646331"/>
          </a:xfrm>
          <a:prstGeom prst="rect">
            <a:avLst/>
          </a:prstGeom>
          <a:noFill/>
        </p:spPr>
        <p:txBody>
          <a:bodyPr wrap="square" rtlCol="0">
            <a:spAutoFit/>
          </a:bodyPr>
          <a:lstStyle/>
          <a:p>
            <a:r>
              <a:rPr kumimoji="1" lang="ja-JP" altLang="en-US" b="1" dirty="0"/>
              <a:t>接続先 </a:t>
            </a:r>
            <a:r>
              <a:rPr kumimoji="1" lang="en-US" altLang="ja-JP" b="1" dirty="0"/>
              <a:t>Windows </a:t>
            </a:r>
            <a:r>
              <a:rPr kumimoji="1" lang="ja-JP" altLang="en-US" b="1" dirty="0"/>
              <a:t>端末のレイヤーの認証を行なう。</a:t>
            </a:r>
          </a:p>
        </p:txBody>
      </p:sp>
      <p:pic>
        <p:nvPicPr>
          <p:cNvPr id="18" name="図 17"/>
          <p:cNvPicPr>
            <a:picLocks noChangeAspect="1"/>
          </p:cNvPicPr>
          <p:nvPr/>
        </p:nvPicPr>
        <p:blipFill>
          <a:blip r:embed="rId5"/>
          <a:stretch>
            <a:fillRect/>
          </a:stretch>
        </p:blipFill>
        <p:spPr>
          <a:xfrm>
            <a:off x="9228139" y="2756653"/>
            <a:ext cx="2862039" cy="3069536"/>
          </a:xfrm>
          <a:prstGeom prst="rect">
            <a:avLst/>
          </a:prstGeom>
        </p:spPr>
      </p:pic>
      <p:sp>
        <p:nvSpPr>
          <p:cNvPr id="19" name="右矢印 18"/>
          <p:cNvSpPr/>
          <p:nvPr/>
        </p:nvSpPr>
        <p:spPr>
          <a:xfrm>
            <a:off x="8633022" y="3951482"/>
            <a:ext cx="551792" cy="8923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テキスト ボックス 19"/>
          <p:cNvSpPr txBox="1"/>
          <p:nvPr/>
        </p:nvSpPr>
        <p:spPr>
          <a:xfrm>
            <a:off x="9131666" y="5920507"/>
            <a:ext cx="2958511" cy="923330"/>
          </a:xfrm>
          <a:prstGeom prst="rect">
            <a:avLst/>
          </a:prstGeom>
          <a:noFill/>
        </p:spPr>
        <p:txBody>
          <a:bodyPr wrap="square" rtlCol="0">
            <a:spAutoFit/>
          </a:bodyPr>
          <a:lstStyle/>
          <a:p>
            <a:r>
              <a:rPr kumimoji="1" lang="ja-JP" altLang="en-US" b="1" dirty="0"/>
              <a:t>接続先 </a:t>
            </a:r>
            <a:r>
              <a:rPr kumimoji="1" lang="en-US" altLang="ja-JP" b="1" dirty="0"/>
              <a:t>Windows </a:t>
            </a:r>
            <a:r>
              <a:rPr kumimoji="1" lang="ja-JP" altLang="en-US" b="1" dirty="0"/>
              <a:t>のデスクトップが </a:t>
            </a:r>
            <a:r>
              <a:rPr kumimoji="1" lang="en-US" altLang="ja-JP" b="1" dirty="0"/>
              <a:t>Web </a:t>
            </a:r>
            <a:r>
              <a:rPr kumimoji="1" lang="ja-JP" altLang="en-US" b="1" dirty="0"/>
              <a:t>ブラウザで操作できることを確認する。</a:t>
            </a:r>
          </a:p>
        </p:txBody>
      </p:sp>
      <p:sp>
        <p:nvSpPr>
          <p:cNvPr id="21" name="右中かっこ 20"/>
          <p:cNvSpPr/>
          <p:nvPr/>
        </p:nvSpPr>
        <p:spPr>
          <a:xfrm>
            <a:off x="5206084" y="3051057"/>
            <a:ext cx="321783" cy="450742"/>
          </a:xfrm>
          <a:prstGeom prst="rightBrace">
            <a:avLst>
              <a:gd name="adj1" fmla="val 8333"/>
              <a:gd name="adj2" fmla="val 30763"/>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2" name="テキスト ボックス 21"/>
          <p:cNvSpPr txBox="1"/>
          <p:nvPr/>
        </p:nvSpPr>
        <p:spPr>
          <a:xfrm>
            <a:off x="5743565" y="2440217"/>
            <a:ext cx="2820123" cy="923330"/>
          </a:xfrm>
          <a:prstGeom prst="rect">
            <a:avLst/>
          </a:prstGeom>
          <a:solidFill>
            <a:srgbClr val="FFFFCC"/>
          </a:solidFill>
        </p:spPr>
        <p:txBody>
          <a:bodyPr wrap="square" rtlCol="0">
            <a:spAutoFit/>
          </a:bodyPr>
          <a:lstStyle/>
          <a:p>
            <a:r>
              <a:rPr kumimoji="1" lang="ja-JP" altLang="en-US" dirty="0"/>
              <a:t>手元にある</a:t>
            </a:r>
            <a:r>
              <a:rPr lang="ja-JP" altLang="en-US" dirty="0"/>
              <a:t>任意の</a:t>
            </a:r>
            <a:endParaRPr lang="en-US" altLang="ja-JP" dirty="0"/>
          </a:p>
          <a:p>
            <a:r>
              <a:rPr kumimoji="1" lang="en-US" altLang="ja-JP" dirty="0"/>
              <a:t>Windows, Chromebook,</a:t>
            </a:r>
          </a:p>
          <a:p>
            <a:r>
              <a:rPr lang="en-US" altLang="ja-JP" dirty="0"/>
              <a:t>Mac</a:t>
            </a:r>
            <a:r>
              <a:rPr lang="ja-JP" altLang="en-US" dirty="0"/>
              <a:t> 等の端末を利用する。</a:t>
            </a:r>
            <a:endParaRPr kumimoji="1" lang="ja-JP" altLang="en-US" dirty="0"/>
          </a:p>
        </p:txBody>
      </p:sp>
    </p:spTree>
    <p:extLst>
      <p:ext uri="{BB962C8B-B14F-4D97-AF65-F5344CB8AC3E}">
        <p14:creationId xmlns:p14="http://schemas.microsoft.com/office/powerpoint/2010/main" val="375592090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48</a:t>
            </a:fld>
            <a:endParaRPr kumimoji="1" lang="ja-JP" altLang="en-US" dirty="0"/>
          </a:p>
        </p:txBody>
      </p:sp>
      <p:sp>
        <p:nvSpPr>
          <p:cNvPr id="3" name="テキスト ボックス 2"/>
          <p:cNvSpPr txBox="1"/>
          <p:nvPr/>
        </p:nvSpPr>
        <p:spPr>
          <a:xfrm>
            <a:off x="275896" y="1191459"/>
            <a:ext cx="11603421" cy="1107996"/>
          </a:xfrm>
          <a:prstGeom prst="rect">
            <a:avLst/>
          </a:prstGeom>
          <a:solidFill>
            <a:schemeClr val="accent4"/>
          </a:solidFill>
        </p:spPr>
        <p:txBody>
          <a:bodyPr wrap="square" rtlCol="0" anchor="ctr">
            <a:spAutoFit/>
          </a:bodyPr>
          <a:lstStyle/>
          <a:p>
            <a:pPr algn="ctr"/>
            <a:r>
              <a:rPr kumimoji="1" lang="en-US" altLang="ja-JP" sz="6600" dirty="0"/>
              <a:t>4. </a:t>
            </a:r>
            <a:r>
              <a:rPr kumimoji="1" lang="ja-JP" altLang="en-US" sz="6600" dirty="0"/>
              <a:t>アプリケーションをビルドしよう</a:t>
            </a:r>
          </a:p>
        </p:txBody>
      </p:sp>
      <p:pic>
        <p:nvPicPr>
          <p:cNvPr id="81" name="図 8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25103" y="3765785"/>
            <a:ext cx="1955605" cy="1947247"/>
          </a:xfrm>
          <a:prstGeom prst="rect">
            <a:avLst/>
          </a:prstGeom>
        </p:spPr>
      </p:pic>
      <p:pic>
        <p:nvPicPr>
          <p:cNvPr id="84" name="図 8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66441" y="4855779"/>
            <a:ext cx="1768551" cy="1158767"/>
          </a:xfrm>
          <a:prstGeom prst="rect">
            <a:avLst/>
          </a:prstGeom>
        </p:spPr>
      </p:pic>
    </p:spTree>
    <p:extLst>
      <p:ext uri="{BB962C8B-B14F-4D97-AF65-F5344CB8AC3E}">
        <p14:creationId xmlns:p14="http://schemas.microsoft.com/office/powerpoint/2010/main" val="421416722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545147"/>
            <a:ext cx="11545223" cy="3459990"/>
          </a:xfrm>
        </p:spPr>
        <p:txBody>
          <a:bodyPr>
            <a:normAutofit/>
          </a:bodyPr>
          <a:lstStyle/>
          <a:p>
            <a:pPr marL="514350" indent="-514350">
              <a:buFont typeface="+mj-lt"/>
              <a:buAutoNum type="arabicPeriod"/>
            </a:pPr>
            <a:r>
              <a:rPr lang="ja-JP" altLang="en-US" sz="4000" dirty="0"/>
              <a:t>作業用マシンへの </a:t>
            </a:r>
            <a:r>
              <a:rPr lang="en-US" altLang="ja-JP" sz="4000" dirty="0"/>
              <a:t>Visual Studio 2022 </a:t>
            </a:r>
            <a:r>
              <a:rPr lang="ja-JP" altLang="en-US" sz="4000" dirty="0"/>
              <a:t>のインストール</a:t>
            </a:r>
            <a:br>
              <a:rPr lang="ja-JP" altLang="en-US" sz="4000" dirty="0"/>
            </a:br>
            <a:r>
              <a:rPr lang="ja-JP" altLang="en-US" sz="4000" dirty="0"/>
              <a:t>↓</a:t>
            </a:r>
            <a:endParaRPr lang="en-US" altLang="ja-JP" sz="4000" dirty="0"/>
          </a:p>
          <a:p>
            <a:pPr marL="514350" indent="-514350">
              <a:buFont typeface="+mj-lt"/>
              <a:buAutoNum type="arabicPeriod"/>
            </a:pPr>
            <a:r>
              <a:rPr kumimoji="1" lang="ja-JP" altLang="en-US" sz="4000" dirty="0"/>
              <a:t>ソースコード一式のダウンロード</a:t>
            </a:r>
            <a:br>
              <a:rPr kumimoji="1" lang="ja-JP" altLang="en-US" sz="4000" dirty="0"/>
            </a:br>
            <a:r>
              <a:rPr kumimoji="1" lang="ja-JP" altLang="en-US" sz="4000" dirty="0"/>
              <a:t>↓</a:t>
            </a:r>
          </a:p>
          <a:p>
            <a:pPr marL="514350" indent="-514350">
              <a:buFont typeface="+mj-lt"/>
              <a:buAutoNum type="arabicPeriod"/>
            </a:pPr>
            <a:r>
              <a:rPr kumimoji="1" lang="ja-JP" altLang="en-US" sz="4000" dirty="0"/>
              <a:t>ソースコードのビルド</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49</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a:t>4-1. </a:t>
            </a:r>
            <a:r>
              <a:rPr kumimoji="1" lang="ja-JP" altLang="en-US" dirty="0"/>
              <a:t>アプリケーション・インストーラ構築の流れ</a:t>
            </a:r>
          </a:p>
        </p:txBody>
      </p:sp>
    </p:spTree>
    <p:extLst>
      <p:ext uri="{BB962C8B-B14F-4D97-AF65-F5344CB8AC3E}">
        <p14:creationId xmlns:p14="http://schemas.microsoft.com/office/powerpoint/2010/main" val="4316928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a:extLst>
              <a:ext uri="{FF2B5EF4-FFF2-40B4-BE49-F238E27FC236}">
                <a16:creationId xmlns:a16="http://schemas.microsoft.com/office/drawing/2014/main" id="{F87AC078-B1E8-4D2B-8A82-F84932BE0BBB}"/>
              </a:ext>
            </a:extLst>
          </p:cNvPr>
          <p:cNvSpPr>
            <a:spLocks noGrp="1"/>
          </p:cNvSpPr>
          <p:nvPr>
            <p:ph idx="1"/>
          </p:nvPr>
        </p:nvSpPr>
        <p:spPr>
          <a:xfrm>
            <a:off x="332741" y="783130"/>
            <a:ext cx="11545223" cy="1648755"/>
          </a:xfrm>
        </p:spPr>
        <p:txBody>
          <a:bodyPr>
            <a:noAutofit/>
          </a:bodyPr>
          <a:lstStyle/>
          <a:p>
            <a:pPr>
              <a:lnSpc>
                <a:spcPct val="120000"/>
              </a:lnSpc>
            </a:pPr>
            <a:r>
              <a:rPr kumimoji="1" lang="ja-JP" altLang="en-US" sz="1400" dirty="0"/>
              <a:t>シン・テレワークシステム 開発チームでは、本ソフトウェアを改良したり、不具合や脆弱性を修正したりした場合は、新しくバージョン番号を振り、本マニュアルを </a:t>
            </a:r>
            <a:r>
              <a:rPr kumimoji="1" lang="en-US" altLang="ja-JP" sz="1400" dirty="0"/>
              <a:t>GitHub </a:t>
            </a:r>
            <a:r>
              <a:rPr kumimoji="1" lang="ja-JP" altLang="en-US" sz="1400" dirty="0"/>
              <a:t>リポジトリ </a:t>
            </a:r>
            <a:r>
              <a:rPr kumimoji="1" lang="en-US" altLang="ja-JP" sz="1400" b="0" i="0" u="sng" strike="noStrike" kern="1200" cap="none" spc="0" normalizeH="0" baseline="0" noProof="0" dirty="0">
                <a:ln>
                  <a:noFill/>
                </a:ln>
                <a:solidFill>
                  <a:srgbClr val="0000FF"/>
                </a:solidFill>
                <a:effectLst/>
                <a:uLnTx/>
                <a:uFillTx/>
                <a:latin typeface="Calibri"/>
                <a:ea typeface="Meiryo UI"/>
                <a:cs typeface="+mn-cs"/>
              </a:rPr>
              <a:t>https://github.com/IPA-CyberLab/IPA-DN-Docs/</a:t>
            </a:r>
            <a:r>
              <a:rPr kumimoji="1" lang="ja-JP" altLang="en-US" sz="1400" dirty="0"/>
              <a:t> 上に更新します。そして、主な改良や修正内容を、新しいバージョンが公開される都度、以下の </a:t>
            </a:r>
            <a:r>
              <a:rPr kumimoji="1" lang="en-US" altLang="ja-JP" sz="1400" dirty="0"/>
              <a:t>URL </a:t>
            </a:r>
            <a:r>
              <a:rPr kumimoji="1" lang="ja-JP" altLang="en-US" sz="1400" dirty="0"/>
              <a:t>に記載します。以下の内容を定期的にご覧いただき、必要に応じて稼働中の本ソフトウェアをアップデートしてください。</a:t>
            </a:r>
            <a:br>
              <a:rPr kumimoji="1" lang="en-US" altLang="ja-JP" sz="1400" dirty="0"/>
            </a:br>
            <a:r>
              <a:rPr kumimoji="1" lang="en-US" altLang="ja-JP" sz="1400" u="sng" dirty="0">
                <a:solidFill>
                  <a:srgbClr val="0000FF"/>
                </a:solidFill>
              </a:rPr>
              <a:t>https://github.com/IPA-CyberLab/IPA-DN-Ultra/blob/master/README.md</a:t>
            </a:r>
          </a:p>
          <a:p>
            <a:pPr>
              <a:lnSpc>
                <a:spcPct val="120000"/>
              </a:lnSpc>
            </a:pPr>
            <a:r>
              <a:rPr kumimoji="1" lang="ja-JP" altLang="en-US" sz="1400" b="1" dirty="0"/>
              <a:t>なお、以下の方法で事前に「</a:t>
            </a:r>
            <a:r>
              <a:rPr kumimoji="1" lang="en-US" altLang="ja-JP" sz="1400" b="1" dirty="0"/>
              <a:t>Watch </a:t>
            </a:r>
            <a:r>
              <a:rPr kumimoji="1" lang="ja-JP" altLang="en-US" sz="1400" b="1" dirty="0"/>
              <a:t>登録」をいただくと、新しいバージョンが公開される都度、メールでお知らせを受け取ることができます。</a:t>
            </a:r>
          </a:p>
        </p:txBody>
      </p:sp>
      <p:sp>
        <p:nvSpPr>
          <p:cNvPr id="3" name="スライド番号プレースホルダー 2">
            <a:extLst>
              <a:ext uri="{FF2B5EF4-FFF2-40B4-BE49-F238E27FC236}">
                <a16:creationId xmlns:a16="http://schemas.microsoft.com/office/drawing/2014/main" id="{05B0A464-2FDC-4F67-9A3B-23E6B263B8D0}"/>
              </a:ext>
            </a:extLst>
          </p:cNvPr>
          <p:cNvSpPr>
            <a:spLocks noGrp="1"/>
          </p:cNvSpPr>
          <p:nvPr>
            <p:ph type="sldNum" sz="quarter" idx="12"/>
          </p:nvPr>
        </p:nvSpPr>
        <p:spPr/>
        <p:txBody>
          <a:bodyPr/>
          <a:lstStyle/>
          <a:p>
            <a:fld id="{63DCA85F-F225-44A4-AEA8-9083CAE61796}" type="slidenum">
              <a:rPr kumimoji="1" lang="ja-JP" altLang="en-US" smtClean="0"/>
              <a:t>5</a:t>
            </a:fld>
            <a:endParaRPr kumimoji="1" lang="ja-JP" altLang="en-US" dirty="0"/>
          </a:p>
        </p:txBody>
      </p:sp>
      <p:sp>
        <p:nvSpPr>
          <p:cNvPr id="4" name="タイトル 3">
            <a:extLst>
              <a:ext uri="{FF2B5EF4-FFF2-40B4-BE49-F238E27FC236}">
                <a16:creationId xmlns:a16="http://schemas.microsoft.com/office/drawing/2014/main" id="{5DD7DF2E-F6D9-4FDD-A3EC-121FFDBE7A19}"/>
              </a:ext>
            </a:extLst>
          </p:cNvPr>
          <p:cNvSpPr>
            <a:spLocks noGrp="1"/>
          </p:cNvSpPr>
          <p:nvPr>
            <p:ph type="title"/>
          </p:nvPr>
        </p:nvSpPr>
        <p:spPr/>
        <p:txBody>
          <a:bodyPr>
            <a:noAutofit/>
          </a:bodyPr>
          <a:lstStyle/>
          <a:p>
            <a:r>
              <a:rPr kumimoji="1" lang="ja-JP" altLang="en-US" sz="3200" b="1" dirty="0"/>
              <a:t>アップデートリリースお知らせメールサービスへの登録方法</a:t>
            </a:r>
          </a:p>
        </p:txBody>
      </p:sp>
      <p:sp>
        <p:nvSpPr>
          <p:cNvPr id="5" name="テキスト ボックス 4">
            <a:extLst>
              <a:ext uri="{FF2B5EF4-FFF2-40B4-BE49-F238E27FC236}">
                <a16:creationId xmlns:a16="http://schemas.microsoft.com/office/drawing/2014/main" id="{DEE2412A-FB24-47A5-A4BB-24158B064BA1}"/>
              </a:ext>
            </a:extLst>
          </p:cNvPr>
          <p:cNvSpPr txBox="1"/>
          <p:nvPr/>
        </p:nvSpPr>
        <p:spPr>
          <a:xfrm>
            <a:off x="294138" y="2372627"/>
            <a:ext cx="5111261" cy="646331"/>
          </a:xfrm>
          <a:prstGeom prst="rect">
            <a:avLst/>
          </a:prstGeom>
          <a:solidFill>
            <a:srgbClr val="FFFFCC"/>
          </a:solidFill>
          <a:ln w="12700">
            <a:solidFill>
              <a:schemeClr val="tx1"/>
            </a:solidFill>
          </a:ln>
        </p:spPr>
        <p:txBody>
          <a:bodyPr wrap="square" rtlCol="0">
            <a:spAutoFit/>
          </a:bodyPr>
          <a:lstStyle/>
          <a:p>
            <a:r>
              <a:rPr kumimoji="1" lang="en-US" altLang="ja-JP" dirty="0"/>
              <a:t>1. </a:t>
            </a:r>
            <a:r>
              <a:rPr kumimoji="1" lang="ja-JP" altLang="en-US" dirty="0"/>
              <a:t>以下の </a:t>
            </a:r>
            <a:r>
              <a:rPr kumimoji="1" lang="en-US" altLang="ja-JP" dirty="0"/>
              <a:t>URL </a:t>
            </a:r>
            <a:r>
              <a:rPr kumimoji="1" lang="ja-JP" altLang="en-US" dirty="0"/>
              <a:t>に </a:t>
            </a:r>
            <a:r>
              <a:rPr kumimoji="1" lang="en-US" altLang="ja-JP" dirty="0"/>
              <a:t>PC </a:t>
            </a:r>
            <a:r>
              <a:rPr kumimoji="1" lang="ja-JP" altLang="en-US" dirty="0"/>
              <a:t>の </a:t>
            </a:r>
            <a:r>
              <a:rPr kumimoji="1" lang="en-US" altLang="ja-JP" dirty="0"/>
              <a:t>Web </a:t>
            </a:r>
            <a:r>
              <a:rPr kumimoji="1" lang="ja-JP" altLang="en-US" dirty="0"/>
              <a:t>ブラウサからアクセスします</a:t>
            </a:r>
            <a:r>
              <a:rPr kumimoji="1" lang="en-US" altLang="ja-JP" dirty="0"/>
              <a:t>: </a:t>
            </a:r>
            <a:r>
              <a:rPr kumimoji="1" lang="en-US" altLang="ja-JP" u="sng" dirty="0">
                <a:solidFill>
                  <a:srgbClr val="0000FF"/>
                </a:solidFill>
              </a:rPr>
              <a:t>https://github.com/IPA-CyberLab/IPA-DN-Docs/</a:t>
            </a:r>
            <a:endParaRPr kumimoji="1" lang="ja-JP" altLang="en-US" u="sng" dirty="0">
              <a:solidFill>
                <a:srgbClr val="0000FF"/>
              </a:solidFill>
            </a:endParaRPr>
          </a:p>
        </p:txBody>
      </p:sp>
      <p:pic>
        <p:nvPicPr>
          <p:cNvPr id="7" name="図 6">
            <a:extLst>
              <a:ext uri="{FF2B5EF4-FFF2-40B4-BE49-F238E27FC236}">
                <a16:creationId xmlns:a16="http://schemas.microsoft.com/office/drawing/2014/main" id="{C79FF959-39A6-4661-A4F4-B0A6F68FE8A0}"/>
              </a:ext>
            </a:extLst>
          </p:cNvPr>
          <p:cNvPicPr>
            <a:picLocks noChangeAspect="1"/>
          </p:cNvPicPr>
          <p:nvPr/>
        </p:nvPicPr>
        <p:blipFill>
          <a:blip r:embed="rId2"/>
          <a:stretch>
            <a:fillRect/>
          </a:stretch>
        </p:blipFill>
        <p:spPr>
          <a:xfrm>
            <a:off x="569771" y="4292745"/>
            <a:ext cx="4786464" cy="2365043"/>
          </a:xfrm>
          <a:prstGeom prst="rect">
            <a:avLst/>
          </a:prstGeom>
          <a:ln w="19050">
            <a:solidFill>
              <a:schemeClr val="tx1"/>
            </a:solidFill>
          </a:ln>
        </p:spPr>
      </p:pic>
      <p:sp>
        <p:nvSpPr>
          <p:cNvPr id="8" name="テキスト ボックス 7">
            <a:extLst>
              <a:ext uri="{FF2B5EF4-FFF2-40B4-BE49-F238E27FC236}">
                <a16:creationId xmlns:a16="http://schemas.microsoft.com/office/drawing/2014/main" id="{910A57F4-3A08-42BD-A394-A6545A0B2473}"/>
              </a:ext>
            </a:extLst>
          </p:cNvPr>
          <p:cNvSpPr txBox="1"/>
          <p:nvPr/>
        </p:nvSpPr>
        <p:spPr>
          <a:xfrm>
            <a:off x="294138" y="3028868"/>
            <a:ext cx="5111261" cy="1200329"/>
          </a:xfrm>
          <a:prstGeom prst="rect">
            <a:avLst/>
          </a:prstGeom>
          <a:solidFill>
            <a:schemeClr val="accent6">
              <a:lumMod val="20000"/>
              <a:lumOff val="80000"/>
            </a:schemeClr>
          </a:solidFill>
          <a:ln w="12700">
            <a:solidFill>
              <a:schemeClr val="tx1"/>
            </a:solidFill>
          </a:ln>
        </p:spPr>
        <p:txBody>
          <a:bodyPr wrap="square" rtlCol="0">
            <a:spAutoFit/>
          </a:bodyPr>
          <a:lstStyle/>
          <a:p>
            <a:r>
              <a:rPr kumimoji="1" lang="en-US" altLang="ja-JP" dirty="0"/>
              <a:t>2. </a:t>
            </a:r>
            <a:r>
              <a:rPr kumimoji="1" lang="ja-JP" altLang="en-US" dirty="0"/>
              <a:t>右上の「</a:t>
            </a:r>
            <a:r>
              <a:rPr kumimoji="1" lang="en-US" altLang="ja-JP" dirty="0"/>
              <a:t>Watch</a:t>
            </a:r>
            <a:r>
              <a:rPr kumimoji="1" lang="ja-JP" altLang="en-US" dirty="0"/>
              <a:t>」または「</a:t>
            </a:r>
            <a:r>
              <a:rPr kumimoji="1" lang="en-US" altLang="ja-JP" dirty="0"/>
              <a:t>Notifications</a:t>
            </a:r>
            <a:r>
              <a:rPr kumimoji="1" lang="ja-JP" altLang="en-US" dirty="0"/>
              <a:t>」ボタンをクリックし、「</a:t>
            </a:r>
            <a:r>
              <a:rPr kumimoji="1" lang="en-US" altLang="ja-JP" dirty="0"/>
              <a:t>All Activity</a:t>
            </a:r>
            <a:r>
              <a:rPr kumimoji="1" lang="ja-JP" altLang="en-US" dirty="0"/>
              <a:t>」を </a:t>
            </a:r>
            <a:r>
              <a:rPr kumimoji="1" lang="en-US" altLang="ja-JP" dirty="0"/>
              <a:t>Watch </a:t>
            </a:r>
            <a:r>
              <a:rPr kumimoji="1" lang="ja-JP" altLang="en-US" dirty="0"/>
              <a:t>対象にします </a:t>
            </a:r>
            <a:r>
              <a:rPr kumimoji="1" lang="en-US" altLang="ja-JP" dirty="0"/>
              <a:t>(</a:t>
            </a:r>
            <a:r>
              <a:rPr kumimoji="1" lang="ja-JP" altLang="en-US" dirty="0"/>
              <a:t>下図を参照</a:t>
            </a:r>
            <a:r>
              <a:rPr kumimoji="1" lang="en-US" altLang="ja-JP" dirty="0"/>
              <a:t>)</a:t>
            </a:r>
            <a:r>
              <a:rPr kumimoji="1" lang="ja-JP" altLang="en-US" dirty="0"/>
              <a:t>。</a:t>
            </a:r>
            <a:r>
              <a:rPr kumimoji="1" lang="en-US" altLang="ja-JP" dirty="0"/>
              <a:t>(</a:t>
            </a:r>
            <a:r>
              <a:rPr kumimoji="1" lang="ja-JP" altLang="en-US" dirty="0"/>
              <a:t>まだ </a:t>
            </a:r>
            <a:r>
              <a:rPr kumimoji="1" lang="en-US" altLang="ja-JP" dirty="0"/>
              <a:t>GitHub </a:t>
            </a:r>
            <a:r>
              <a:rPr kumimoji="1" lang="ja-JP" altLang="en-US" dirty="0"/>
              <a:t>のアカウントを所有されていない場合は、</a:t>
            </a:r>
            <a:r>
              <a:rPr kumimoji="1" lang="en-US" altLang="ja-JP" dirty="0"/>
              <a:t>GitHub </a:t>
            </a:r>
            <a:r>
              <a:rPr kumimoji="1" lang="ja-JP" altLang="en-US" dirty="0"/>
              <a:t>のアカウントを新規作成してください。</a:t>
            </a:r>
            <a:r>
              <a:rPr kumimoji="1" lang="en-US" altLang="ja-JP" dirty="0"/>
              <a:t>)</a:t>
            </a:r>
            <a:endParaRPr kumimoji="1" lang="ja-JP" altLang="en-US" dirty="0">
              <a:solidFill>
                <a:srgbClr val="0000FF"/>
              </a:solidFill>
            </a:endParaRPr>
          </a:p>
        </p:txBody>
      </p:sp>
      <p:pic>
        <p:nvPicPr>
          <p:cNvPr id="10" name="図 9">
            <a:extLst>
              <a:ext uri="{FF2B5EF4-FFF2-40B4-BE49-F238E27FC236}">
                <a16:creationId xmlns:a16="http://schemas.microsoft.com/office/drawing/2014/main" id="{EA3E6D2C-958D-4518-9A6A-B69A21FA9741}"/>
              </a:ext>
            </a:extLst>
          </p:cNvPr>
          <p:cNvPicPr>
            <a:picLocks noChangeAspect="1"/>
          </p:cNvPicPr>
          <p:nvPr/>
        </p:nvPicPr>
        <p:blipFill>
          <a:blip r:embed="rId3"/>
          <a:stretch>
            <a:fillRect/>
          </a:stretch>
        </p:blipFill>
        <p:spPr>
          <a:xfrm>
            <a:off x="5611756" y="4321101"/>
            <a:ext cx="3593540" cy="2308333"/>
          </a:xfrm>
          <a:prstGeom prst="rect">
            <a:avLst/>
          </a:prstGeom>
          <a:ln w="19050">
            <a:solidFill>
              <a:schemeClr val="tx1"/>
            </a:solidFill>
          </a:ln>
        </p:spPr>
      </p:pic>
      <p:sp>
        <p:nvSpPr>
          <p:cNvPr id="11" name="テキスト ボックス 10">
            <a:extLst>
              <a:ext uri="{FF2B5EF4-FFF2-40B4-BE49-F238E27FC236}">
                <a16:creationId xmlns:a16="http://schemas.microsoft.com/office/drawing/2014/main" id="{6E41915C-8F59-4351-8A3C-E710A7A35600}"/>
              </a:ext>
            </a:extLst>
          </p:cNvPr>
          <p:cNvSpPr txBox="1"/>
          <p:nvPr/>
        </p:nvSpPr>
        <p:spPr>
          <a:xfrm>
            <a:off x="5666853" y="2380442"/>
            <a:ext cx="6009332" cy="1754326"/>
          </a:xfrm>
          <a:prstGeom prst="rect">
            <a:avLst/>
          </a:prstGeom>
          <a:solidFill>
            <a:schemeClr val="accent2">
              <a:lumMod val="20000"/>
              <a:lumOff val="80000"/>
            </a:schemeClr>
          </a:solidFill>
          <a:ln w="12700">
            <a:solidFill>
              <a:schemeClr val="tx1"/>
            </a:solidFill>
          </a:ln>
        </p:spPr>
        <p:txBody>
          <a:bodyPr wrap="square" rtlCol="0">
            <a:spAutoFit/>
          </a:bodyPr>
          <a:lstStyle/>
          <a:p>
            <a:r>
              <a:rPr kumimoji="1" lang="en-US" altLang="ja-JP" dirty="0"/>
              <a:t>3. </a:t>
            </a:r>
            <a:r>
              <a:rPr kumimoji="1" lang="ja-JP" altLang="en-US" dirty="0"/>
              <a:t>「</a:t>
            </a:r>
            <a:r>
              <a:rPr kumimoji="1" lang="en-US" altLang="ja-JP" dirty="0"/>
              <a:t>All Activity</a:t>
            </a:r>
            <a:r>
              <a:rPr kumimoji="1" lang="ja-JP" altLang="en-US" dirty="0"/>
              <a:t>」</a:t>
            </a:r>
            <a:r>
              <a:rPr kumimoji="1" lang="en-US" altLang="ja-JP" dirty="0"/>
              <a:t> </a:t>
            </a:r>
            <a:r>
              <a:rPr kumimoji="1" lang="ja-JP" altLang="en-US" dirty="0"/>
              <a:t>を </a:t>
            </a:r>
            <a:r>
              <a:rPr lang="en-US" altLang="ja-JP" dirty="0"/>
              <a:t>Watch </a:t>
            </a:r>
            <a:r>
              <a:rPr lang="ja-JP" altLang="en-US" dirty="0"/>
              <a:t>対象として登録したら、それ以降、アップデートがある都度、下図のようなメールでアップデートのお知らせが </a:t>
            </a:r>
            <a:r>
              <a:rPr lang="en-US" altLang="ja-JP" dirty="0"/>
              <a:t>GitHub </a:t>
            </a:r>
            <a:r>
              <a:rPr lang="ja-JP" altLang="en-US" dirty="0"/>
              <a:t>に登録されているメールアドレス宛に送付されます。メールに貼り付けられている 「</a:t>
            </a:r>
            <a:r>
              <a:rPr lang="en-US" altLang="ja-JP" dirty="0"/>
              <a:t>Repository: IPA-</a:t>
            </a:r>
            <a:r>
              <a:rPr lang="en-US" altLang="ja-JP" dirty="0" err="1"/>
              <a:t>CyberLab</a:t>
            </a:r>
            <a:r>
              <a:rPr lang="en-US" altLang="ja-JP" dirty="0"/>
              <a:t>/IPA-DN-Docs</a:t>
            </a:r>
            <a:r>
              <a:rPr lang="ja-JP" altLang="en-US" dirty="0"/>
              <a:t>」リンクをクリックして、新たにリリースされた本マニュアルの新バージョンを取得してください。</a:t>
            </a:r>
            <a:endParaRPr kumimoji="1" lang="ja-JP" altLang="en-US" dirty="0">
              <a:solidFill>
                <a:srgbClr val="0000FF"/>
              </a:solidFill>
            </a:endParaRPr>
          </a:p>
        </p:txBody>
      </p:sp>
      <p:sp>
        <p:nvSpPr>
          <p:cNvPr id="12" name="テキスト ボックス 11">
            <a:extLst>
              <a:ext uri="{FF2B5EF4-FFF2-40B4-BE49-F238E27FC236}">
                <a16:creationId xmlns:a16="http://schemas.microsoft.com/office/drawing/2014/main" id="{E77C8E97-D3E8-4864-8B1F-122C9608995D}"/>
              </a:ext>
            </a:extLst>
          </p:cNvPr>
          <p:cNvSpPr txBox="1"/>
          <p:nvPr/>
        </p:nvSpPr>
        <p:spPr>
          <a:xfrm>
            <a:off x="9177243" y="4134768"/>
            <a:ext cx="2760396" cy="2723823"/>
          </a:xfrm>
          <a:prstGeom prst="rect">
            <a:avLst/>
          </a:prstGeom>
          <a:noFill/>
        </p:spPr>
        <p:txBody>
          <a:bodyPr wrap="square" rtlCol="0">
            <a:spAutoFit/>
          </a:bodyPr>
          <a:lstStyle/>
          <a:p>
            <a:r>
              <a:rPr kumimoji="1" lang="ja-JP" altLang="en-US" sz="900" dirty="0"/>
              <a:t>ご注意</a:t>
            </a:r>
          </a:p>
          <a:p>
            <a:pPr marL="228600" indent="-228600">
              <a:buFont typeface="+mj-lt"/>
              <a:buAutoNum type="arabicPeriod"/>
            </a:pPr>
            <a:r>
              <a:rPr kumimoji="1" lang="en-US" altLang="ja-JP" sz="900" dirty="0"/>
              <a:t>GitHub </a:t>
            </a:r>
            <a:r>
              <a:rPr kumimoji="1" lang="ja-JP" altLang="en-US" sz="900" dirty="0"/>
              <a:t>のユーザー設定で電子メール通知が有効になっていないと、電子メールでの通知を受けることができません。また、</a:t>
            </a:r>
            <a:r>
              <a:rPr kumimoji="1" lang="en-US" altLang="ja-JP" sz="900" dirty="0"/>
              <a:t>GitHub </a:t>
            </a:r>
            <a:r>
              <a:rPr kumimoji="1" lang="ja-JP" altLang="en-US" sz="900" dirty="0"/>
              <a:t>に障害があった場合は、電子メールが配信されないことがあります。</a:t>
            </a:r>
          </a:p>
          <a:p>
            <a:pPr marL="228600" indent="-228600">
              <a:buFont typeface="+mj-lt"/>
              <a:buAutoNum type="arabicPeriod"/>
            </a:pPr>
            <a:r>
              <a:rPr kumimoji="1" lang="ja-JP" altLang="en-US" sz="900" dirty="0"/>
              <a:t>本ご案内は、電子メールでのお知らせの確実な配信を保証するものではありません。万一、電子メールが配信されない場合でも、定期的に手動で </a:t>
            </a:r>
            <a:r>
              <a:rPr kumimoji="1" lang="en-US" altLang="ja-JP" sz="900" u="sng" dirty="0">
                <a:solidFill>
                  <a:srgbClr val="0000FF"/>
                </a:solidFill>
              </a:rPr>
              <a:t>https://github.com/IPA-CyberLab/IPA-DN-Docs/</a:t>
            </a:r>
            <a:r>
              <a:rPr kumimoji="1" lang="en-US" altLang="ja-JP" sz="900" dirty="0"/>
              <a:t> </a:t>
            </a:r>
            <a:r>
              <a:rPr kumimoji="1" lang="ja-JP" altLang="en-US" sz="900" dirty="0"/>
              <a:t>にアクセスしていただき、アップデートが提供されていないかどうかを能動的にご確認ください。アップデートが提供されている場合は、この </a:t>
            </a:r>
            <a:r>
              <a:rPr kumimoji="1" lang="en-US" altLang="ja-JP" sz="900" dirty="0"/>
              <a:t>URL </a:t>
            </a:r>
            <a:r>
              <a:rPr kumimoji="1" lang="ja-JP" altLang="en-US" sz="900" dirty="0"/>
              <a:t>のマニュアルの新バージョンが公開されています。</a:t>
            </a:r>
            <a:endParaRPr kumimoji="1" lang="en-US" altLang="ja-JP" sz="900" dirty="0"/>
          </a:p>
          <a:p>
            <a:pPr marL="228600" indent="-228600">
              <a:buFont typeface="+mj-lt"/>
              <a:buAutoNum type="arabicPeriod"/>
            </a:pPr>
            <a:r>
              <a:rPr lang="ja-JP" altLang="en-US" sz="900" dirty="0"/>
              <a:t>本メール通知配信は、</a:t>
            </a:r>
            <a:r>
              <a:rPr lang="en-US" altLang="ja-JP" sz="900" dirty="0"/>
              <a:t>GitHub </a:t>
            </a:r>
            <a:r>
              <a:rPr lang="ja-JP" altLang="en-US" sz="900" dirty="0"/>
              <a:t>の標準的・一般的な機能を利用して実現しています。利用にあたっては </a:t>
            </a:r>
            <a:r>
              <a:rPr lang="en-US" altLang="ja-JP" sz="900" dirty="0"/>
              <a:t>GitHub </a:t>
            </a:r>
            <a:r>
              <a:rPr lang="ja-JP" altLang="en-US" sz="900" dirty="0"/>
              <a:t>の各種規約への同意が必要です。また、</a:t>
            </a:r>
            <a:r>
              <a:rPr lang="en-US" altLang="ja-JP" sz="900" dirty="0"/>
              <a:t>GitHub </a:t>
            </a:r>
            <a:r>
              <a:rPr lang="ja-JP" altLang="en-US" sz="900" dirty="0"/>
              <a:t>のリポジトリの更新通知の通知のメール受信に失敗する場合は、</a:t>
            </a:r>
            <a:r>
              <a:rPr lang="en-US" altLang="ja-JP" sz="900" dirty="0"/>
              <a:t>GitHub</a:t>
            </a:r>
            <a:r>
              <a:rPr lang="ja-JP" altLang="en-US" sz="900" dirty="0"/>
              <a:t> の運営者およびご利用のメールサーバーの運営者にお問い合わせください。</a:t>
            </a:r>
            <a:endParaRPr kumimoji="1" lang="ja-JP" altLang="en-US" sz="900" dirty="0"/>
          </a:p>
        </p:txBody>
      </p:sp>
      <p:pic>
        <p:nvPicPr>
          <p:cNvPr id="14" name="図 13">
            <a:extLst>
              <a:ext uri="{FF2B5EF4-FFF2-40B4-BE49-F238E27FC236}">
                <a16:creationId xmlns:a16="http://schemas.microsoft.com/office/drawing/2014/main" id="{C7046F13-35AB-4F42-B137-A94B1F8B5DD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92883" y="1375358"/>
            <a:ext cx="1128780" cy="922398"/>
          </a:xfrm>
          <a:prstGeom prst="rect">
            <a:avLst/>
          </a:prstGeom>
        </p:spPr>
      </p:pic>
    </p:spTree>
    <p:extLst>
      <p:ext uri="{BB962C8B-B14F-4D97-AF65-F5344CB8AC3E}">
        <p14:creationId xmlns:p14="http://schemas.microsoft.com/office/powerpoint/2010/main" val="251103045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a:extLst>
              <a:ext uri="{FF2B5EF4-FFF2-40B4-BE49-F238E27FC236}">
                <a16:creationId xmlns:a16="http://schemas.microsoft.com/office/drawing/2014/main" id="{79FED83B-D988-4968-9E73-DF7354EC5F7E}"/>
              </a:ext>
            </a:extLst>
          </p:cNvPr>
          <p:cNvPicPr>
            <a:picLocks noChangeAspect="1"/>
          </p:cNvPicPr>
          <p:nvPr/>
        </p:nvPicPr>
        <p:blipFill>
          <a:blip r:embed="rId2"/>
          <a:stretch>
            <a:fillRect/>
          </a:stretch>
        </p:blipFill>
        <p:spPr>
          <a:xfrm>
            <a:off x="464101" y="1946692"/>
            <a:ext cx="5553030" cy="2964615"/>
          </a:xfrm>
          <a:prstGeom prst="rect">
            <a:avLst/>
          </a:prstGeom>
        </p:spPr>
      </p:pic>
      <p:sp>
        <p:nvSpPr>
          <p:cNvPr id="2" name="コンテンツ プレースホルダー 1"/>
          <p:cNvSpPr>
            <a:spLocks noGrp="1"/>
          </p:cNvSpPr>
          <p:nvPr>
            <p:ph idx="1"/>
          </p:nvPr>
        </p:nvSpPr>
        <p:spPr>
          <a:xfrm>
            <a:off x="332741" y="1136073"/>
            <a:ext cx="11545223" cy="669079"/>
          </a:xfrm>
        </p:spPr>
        <p:txBody>
          <a:bodyPr>
            <a:normAutofit fontScale="85000" lnSpcReduction="20000"/>
          </a:bodyPr>
          <a:lstStyle/>
          <a:p>
            <a:r>
              <a:rPr kumimoji="1" lang="ja-JP" altLang="en-US" dirty="0"/>
              <a:t>作業用マシンに、</a:t>
            </a:r>
            <a:r>
              <a:rPr kumimoji="1" lang="en-US" altLang="ja-JP" dirty="0"/>
              <a:t>Microsoft </a:t>
            </a:r>
            <a:r>
              <a:rPr kumimoji="1" lang="ja-JP" altLang="en-US" dirty="0"/>
              <a:t>社の </a:t>
            </a:r>
            <a:r>
              <a:rPr kumimoji="1" lang="en-US" altLang="ja-JP" dirty="0"/>
              <a:t>Visual Studio 2022 </a:t>
            </a:r>
            <a:r>
              <a:rPr kumimoji="1" lang="ja-JP" altLang="en-US" dirty="0"/>
              <a:t>をダウンロードしてインストールする。</a:t>
            </a:r>
            <a:br>
              <a:rPr lang="en-US" altLang="ja-JP" dirty="0"/>
            </a:br>
            <a:r>
              <a:rPr lang="en-US" altLang="ja-JP" dirty="0"/>
              <a:t>https://visualstudio.microsoft.com/ja/downloads/</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50</a:t>
            </a:fld>
            <a:endParaRPr kumimoji="1" lang="ja-JP" altLang="en-US" dirty="0"/>
          </a:p>
        </p:txBody>
      </p:sp>
      <p:sp>
        <p:nvSpPr>
          <p:cNvPr id="4" name="タイトル 3"/>
          <p:cNvSpPr>
            <a:spLocks noGrp="1"/>
          </p:cNvSpPr>
          <p:nvPr>
            <p:ph type="title"/>
          </p:nvPr>
        </p:nvSpPr>
        <p:spPr/>
        <p:txBody>
          <a:bodyPr>
            <a:noAutofit/>
          </a:bodyPr>
          <a:lstStyle/>
          <a:p>
            <a:r>
              <a:rPr kumimoji="1" lang="en-US" altLang="ja-JP" sz="3200" dirty="0"/>
              <a:t>4-2.</a:t>
            </a:r>
            <a:r>
              <a:rPr lang="ja-JP" altLang="en-US" sz="3200" dirty="0"/>
              <a:t>作業用マシンへの </a:t>
            </a:r>
            <a:r>
              <a:rPr lang="en-US" altLang="ja-JP" sz="3200" dirty="0"/>
              <a:t>Visual Studio 2022 </a:t>
            </a:r>
            <a:r>
              <a:rPr lang="ja-JP" altLang="en-US" sz="3200" dirty="0"/>
              <a:t>のインストール</a:t>
            </a:r>
            <a:endParaRPr kumimoji="1" lang="ja-JP" altLang="en-US" sz="3200" dirty="0"/>
          </a:p>
        </p:txBody>
      </p:sp>
      <p:sp>
        <p:nvSpPr>
          <p:cNvPr id="9" name="正方形/長方形 8"/>
          <p:cNvSpPr/>
          <p:nvPr/>
        </p:nvSpPr>
        <p:spPr>
          <a:xfrm>
            <a:off x="1813061" y="3598804"/>
            <a:ext cx="2962139" cy="79006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 name="図 9"/>
          <p:cNvPicPr>
            <a:picLocks noChangeAspect="1"/>
          </p:cNvPicPr>
          <p:nvPr/>
        </p:nvPicPr>
        <p:blipFill>
          <a:blip r:embed="rId3"/>
          <a:stretch>
            <a:fillRect/>
          </a:stretch>
        </p:blipFill>
        <p:spPr>
          <a:xfrm>
            <a:off x="10256466" y="5872041"/>
            <a:ext cx="1534477" cy="968617"/>
          </a:xfrm>
          <a:prstGeom prst="rect">
            <a:avLst/>
          </a:prstGeom>
        </p:spPr>
      </p:pic>
      <p:sp>
        <p:nvSpPr>
          <p:cNvPr id="11" name="角丸四角形吹き出し 10"/>
          <p:cNvSpPr/>
          <p:nvPr/>
        </p:nvSpPr>
        <p:spPr>
          <a:xfrm>
            <a:off x="7007772" y="1631731"/>
            <a:ext cx="4870192" cy="4121127"/>
          </a:xfrm>
          <a:prstGeom prst="wedgeRoundRectCallout">
            <a:avLst>
              <a:gd name="adj1" fmla="val 21015"/>
              <a:gd name="adj2" fmla="val 55664"/>
              <a:gd name="adj3" fmla="val 16667"/>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en-US" altLang="ja-JP" sz="1600" dirty="0"/>
              <a:t>Visual Studio </a:t>
            </a:r>
            <a:r>
              <a:rPr kumimoji="1" lang="ja-JP" altLang="en-US" sz="1600" dirty="0"/>
              <a:t>には、複数のエディションがある。</a:t>
            </a:r>
            <a:endParaRPr kumimoji="1" lang="en-US" altLang="ja-JP" sz="1600" dirty="0"/>
          </a:p>
          <a:p>
            <a:r>
              <a:rPr kumimoji="1" lang="en-US" altLang="ja-JP" sz="1600" dirty="0"/>
              <a:t>Community </a:t>
            </a:r>
            <a:r>
              <a:rPr kumimoji="1" lang="ja-JP" altLang="en-US" sz="1600" dirty="0"/>
              <a:t>はほぼフル機能が利用できる。</a:t>
            </a:r>
            <a:endParaRPr kumimoji="1" lang="en-US" altLang="ja-JP" sz="1600" dirty="0"/>
          </a:p>
          <a:p>
            <a:pPr marL="285750" indent="-285750">
              <a:buFont typeface="Arial" panose="020B0604020202020204" pitchFamily="34" charset="0"/>
              <a:buChar char="•"/>
            </a:pPr>
            <a:r>
              <a:rPr kumimoji="1" lang="ja-JP" altLang="en-US" sz="1600" dirty="0"/>
              <a:t>小規模企業 </a:t>
            </a:r>
            <a:r>
              <a:rPr kumimoji="1" lang="en-US" altLang="ja-JP" sz="1600" dirty="0"/>
              <a:t>(</a:t>
            </a:r>
            <a:r>
              <a:rPr kumimoji="1" lang="ja-JP" altLang="en-US" sz="1600" dirty="0"/>
              <a:t>年売上 </a:t>
            </a:r>
            <a:r>
              <a:rPr kumimoji="1" lang="en-US" altLang="ja-JP" sz="1600" dirty="0"/>
              <a:t>100 </a:t>
            </a:r>
            <a:r>
              <a:rPr kumimoji="1" lang="ja-JP" altLang="en-US" sz="1600" dirty="0"/>
              <a:t>万ドル以下</a:t>
            </a:r>
            <a:r>
              <a:rPr kumimoji="1" lang="en-US" altLang="ja-JP" sz="1600" dirty="0"/>
              <a:t>) </a:t>
            </a:r>
            <a:r>
              <a:rPr kumimoji="1" lang="ja-JP" altLang="en-US" sz="1600" dirty="0" err="1"/>
              <a:t>での</a:t>
            </a:r>
            <a:r>
              <a:rPr kumimoji="1" lang="ja-JP" altLang="en-US" sz="1600" dirty="0"/>
              <a:t>利用 または</a:t>
            </a:r>
            <a:endParaRPr kumimoji="1" lang="en-US" altLang="ja-JP" sz="1600" dirty="0"/>
          </a:p>
          <a:p>
            <a:pPr marL="285750" indent="-285750">
              <a:buFont typeface="Arial" panose="020B0604020202020204" pitchFamily="34" charset="0"/>
              <a:buChar char="•"/>
            </a:pPr>
            <a:r>
              <a:rPr kumimoji="1" lang="ja-JP" altLang="en-US" sz="1600" dirty="0"/>
              <a:t>オープンソースソフトウェア開発への貢献</a:t>
            </a:r>
            <a:endParaRPr kumimoji="1" lang="en-US" altLang="ja-JP" sz="1600" dirty="0"/>
          </a:p>
          <a:p>
            <a:r>
              <a:rPr kumimoji="1" lang="ja-JP" altLang="en-US" sz="1600" dirty="0"/>
              <a:t>の目的であれば、</a:t>
            </a:r>
            <a:r>
              <a:rPr kumimoji="1" lang="en-US" altLang="ja-JP" sz="1600" dirty="0"/>
              <a:t>Community </a:t>
            </a:r>
            <a:r>
              <a:rPr kumimoji="1" lang="ja-JP" altLang="en-US" sz="1600" dirty="0"/>
              <a:t>が利用可能である。</a:t>
            </a:r>
            <a:endParaRPr kumimoji="1" lang="en-US" altLang="ja-JP" sz="1600" dirty="0"/>
          </a:p>
          <a:p>
            <a:endParaRPr lang="en-US" altLang="ja-JP" sz="1600" dirty="0"/>
          </a:p>
          <a:p>
            <a:r>
              <a:rPr kumimoji="1" lang="ja-JP" altLang="en-US" sz="1600" dirty="0"/>
              <a:t>シン・テレワークシステムのソースコードはオープンソースであるので、評価・テストする目的であれば、</a:t>
            </a:r>
            <a:r>
              <a:rPr kumimoji="1" lang="en-US" altLang="ja-JP" sz="1600" dirty="0"/>
              <a:t>Community </a:t>
            </a:r>
            <a:r>
              <a:rPr kumimoji="1" lang="ja-JP" altLang="en-US" sz="1600" dirty="0"/>
              <a:t>エディションで良いと考えられる。</a:t>
            </a:r>
            <a:endParaRPr kumimoji="1" lang="en-US" altLang="ja-JP" sz="1600" dirty="0"/>
          </a:p>
          <a:p>
            <a:endParaRPr lang="en-US" altLang="ja-JP" sz="1600" dirty="0"/>
          </a:p>
          <a:p>
            <a:r>
              <a:rPr kumimoji="1" lang="ja-JP" altLang="en-US" sz="1600" dirty="0"/>
              <a:t>一方、年売上 </a:t>
            </a:r>
            <a:r>
              <a:rPr kumimoji="1" lang="en-US" altLang="ja-JP" sz="1600" dirty="0"/>
              <a:t>100 </a:t>
            </a:r>
            <a:r>
              <a:rPr kumimoji="1" lang="ja-JP" altLang="en-US" sz="1600" dirty="0"/>
              <a:t>万ドル以上の企業で、かつ、オープンソースへの貢献を意図していない利用の場合 </a:t>
            </a:r>
            <a:r>
              <a:rPr kumimoji="1" lang="en-US" altLang="ja-JP" sz="1600" dirty="0"/>
              <a:t>(</a:t>
            </a:r>
            <a:r>
              <a:rPr kumimoji="1" lang="ja-JP" altLang="en-US" sz="1600" dirty="0"/>
              <a:t>単に社内システムを構築する等</a:t>
            </a:r>
            <a:r>
              <a:rPr kumimoji="1" lang="en-US" altLang="ja-JP" sz="1600" dirty="0"/>
              <a:t>) </a:t>
            </a:r>
            <a:r>
              <a:rPr kumimoji="1" lang="ja-JP" altLang="en-US" sz="1600" dirty="0"/>
              <a:t>は </a:t>
            </a:r>
            <a:r>
              <a:rPr kumimoji="1" lang="en-US" altLang="ja-JP" sz="1600" dirty="0"/>
              <a:t>Professional </a:t>
            </a:r>
            <a:r>
              <a:rPr kumimoji="1" lang="ja-JP" altLang="en-US" sz="1600" dirty="0"/>
              <a:t>エディションが必要であると考えられる。</a:t>
            </a:r>
          </a:p>
        </p:txBody>
      </p:sp>
      <p:sp>
        <p:nvSpPr>
          <p:cNvPr id="12" name="テキスト ボックス 11"/>
          <p:cNvSpPr txBox="1"/>
          <p:nvPr/>
        </p:nvSpPr>
        <p:spPr>
          <a:xfrm>
            <a:off x="890752" y="5232121"/>
            <a:ext cx="6345621" cy="1569660"/>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sz="1600" dirty="0"/>
              <a:t>個人または小規模企業での利用</a:t>
            </a:r>
          </a:p>
          <a:p>
            <a:pPr marL="285750" indent="-285750">
              <a:buFont typeface="Arial" panose="020B0604020202020204" pitchFamily="34" charset="0"/>
              <a:buChar char="•"/>
            </a:pPr>
            <a:r>
              <a:rPr kumimoji="1" lang="ja-JP" altLang="en-US" sz="1600" dirty="0"/>
              <a:t>大企業であっても、オープンソースへの貢献を目的としてシン・テレワークシステムをビルドし検証する場合</a:t>
            </a:r>
            <a:endParaRPr kumimoji="1" lang="en-US" altLang="ja-JP" sz="1600" dirty="0"/>
          </a:p>
          <a:p>
            <a:r>
              <a:rPr kumimoji="1" lang="ja-JP" altLang="en-US" sz="1600" dirty="0"/>
              <a:t>は </a:t>
            </a:r>
            <a:r>
              <a:rPr kumimoji="1" lang="en-US" altLang="ja-JP" sz="1600" dirty="0"/>
              <a:t>Community </a:t>
            </a:r>
            <a:r>
              <a:rPr kumimoji="1" lang="ja-JP" altLang="en-US" sz="1600" dirty="0"/>
              <a:t>エディションをダウンロードすればよい。</a:t>
            </a:r>
            <a:endParaRPr kumimoji="1" lang="en-US" altLang="ja-JP" sz="1600" dirty="0"/>
          </a:p>
          <a:p>
            <a:r>
              <a:rPr kumimoji="1" lang="ja-JP" altLang="en-US" sz="1600" dirty="0"/>
              <a:t>上記に該当せず、商用目的のみで利用する場合は、</a:t>
            </a:r>
            <a:r>
              <a:rPr kumimoji="1" lang="en-US" altLang="ja-JP" sz="1600" dirty="0"/>
              <a:t>Professional </a:t>
            </a:r>
            <a:r>
              <a:rPr kumimoji="1" lang="ja-JP" altLang="en-US" sz="1600" dirty="0"/>
              <a:t>エディションの体験版をダウンロードし、体験期間終了後に購入すること。</a:t>
            </a:r>
          </a:p>
        </p:txBody>
      </p:sp>
      <p:sp>
        <p:nvSpPr>
          <p:cNvPr id="13" name="テキスト ボックス 12">
            <a:extLst>
              <a:ext uri="{FF2B5EF4-FFF2-40B4-BE49-F238E27FC236}">
                <a16:creationId xmlns:a16="http://schemas.microsoft.com/office/drawing/2014/main" id="{56B5DF36-B474-4E71-BFF5-43AEBDE98F22}"/>
              </a:ext>
            </a:extLst>
          </p:cNvPr>
          <p:cNvSpPr txBox="1"/>
          <p:nvPr/>
        </p:nvSpPr>
        <p:spPr>
          <a:xfrm>
            <a:off x="464102" y="2442784"/>
            <a:ext cx="5003826" cy="276999"/>
          </a:xfrm>
          <a:prstGeom prst="rect">
            <a:avLst/>
          </a:prstGeom>
          <a:noFill/>
        </p:spPr>
        <p:txBody>
          <a:bodyPr wrap="square" rtlCol="0">
            <a:spAutoFit/>
          </a:bodyPr>
          <a:lstStyle/>
          <a:p>
            <a:r>
              <a:rPr kumimoji="1" lang="en-US" altLang="ja-JP" sz="1200" dirty="0">
                <a:highlight>
                  <a:srgbClr val="FFFF00"/>
                </a:highlight>
              </a:rPr>
              <a:t>※</a:t>
            </a:r>
            <a:r>
              <a:rPr kumimoji="1" lang="ja-JP" altLang="en-US" sz="1200" dirty="0">
                <a:highlight>
                  <a:srgbClr val="FFFF00"/>
                </a:highlight>
              </a:rPr>
              <a:t> スクリーンショットと実際のバージョン・画面表示は、異なる場合があります。</a:t>
            </a:r>
          </a:p>
        </p:txBody>
      </p:sp>
    </p:spTree>
    <p:extLst>
      <p:ext uri="{BB962C8B-B14F-4D97-AF65-F5344CB8AC3E}">
        <p14:creationId xmlns:p14="http://schemas.microsoft.com/office/powerpoint/2010/main" val="248373678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851338" y="5557345"/>
            <a:ext cx="11026626" cy="1164130"/>
          </a:xfrm>
        </p:spPr>
        <p:txBody>
          <a:bodyPr>
            <a:normAutofit fontScale="92500" lnSpcReduction="20000"/>
          </a:bodyPr>
          <a:lstStyle/>
          <a:p>
            <a:r>
              <a:rPr kumimoji="1" lang="en-US" altLang="ja-JP" dirty="0"/>
              <a:t>Visual Studio 2022 </a:t>
            </a:r>
            <a:r>
              <a:rPr kumimoji="1" lang="ja-JP" altLang="en-US" dirty="0"/>
              <a:t>のインストーラでは、最初に、「</a:t>
            </a:r>
            <a:r>
              <a:rPr kumimoji="1" lang="en-US" altLang="ja-JP" dirty="0"/>
              <a:t>.NET </a:t>
            </a:r>
            <a:r>
              <a:rPr kumimoji="1" lang="ja-JP" altLang="en-US" dirty="0"/>
              <a:t>デスクトップ開発」と「</a:t>
            </a:r>
            <a:r>
              <a:rPr kumimoji="1" lang="en-US" altLang="ja-JP" dirty="0"/>
              <a:t>C++ </a:t>
            </a:r>
            <a:r>
              <a:rPr kumimoji="1" lang="ja-JP" altLang="en-US" dirty="0"/>
              <a:t>によるデスクトップ開発」の </a:t>
            </a:r>
            <a:r>
              <a:rPr kumimoji="1" lang="en-US" altLang="ja-JP" dirty="0"/>
              <a:t>2 </a:t>
            </a:r>
            <a:r>
              <a:rPr kumimoji="1" lang="ja-JP" altLang="en-US" dirty="0" err="1"/>
              <a:t>つを</a:t>
            </a:r>
            <a:r>
              <a:rPr kumimoji="1" lang="ja-JP" altLang="en-US" dirty="0"/>
              <a:t>チェックする。</a:t>
            </a:r>
            <a:endParaRPr kumimoji="1" lang="en-US" altLang="ja-JP" dirty="0"/>
          </a:p>
          <a:p>
            <a:r>
              <a:rPr kumimoji="1" lang="ja-JP" altLang="en-US" b="1" dirty="0">
                <a:solidFill>
                  <a:srgbClr val="C00000"/>
                </a:solidFill>
              </a:rPr>
              <a:t>次に、「個別のコンポーネント」画面に移動する。</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51</a:t>
            </a:fld>
            <a:endParaRPr kumimoji="1" lang="ja-JP" altLang="en-US" dirty="0"/>
          </a:p>
        </p:txBody>
      </p:sp>
      <p:sp>
        <p:nvSpPr>
          <p:cNvPr id="7" name="テキスト ボックス 6">
            <a:extLst>
              <a:ext uri="{FF2B5EF4-FFF2-40B4-BE49-F238E27FC236}">
                <a16:creationId xmlns:a16="http://schemas.microsoft.com/office/drawing/2014/main" id="{1B3937F6-72E6-4AA2-8246-13B1A858D8FA}"/>
              </a:ext>
            </a:extLst>
          </p:cNvPr>
          <p:cNvSpPr txBox="1"/>
          <p:nvPr/>
        </p:nvSpPr>
        <p:spPr>
          <a:xfrm>
            <a:off x="332741" y="85969"/>
            <a:ext cx="7240367" cy="369332"/>
          </a:xfrm>
          <a:prstGeom prst="rect">
            <a:avLst/>
          </a:prstGeom>
          <a:noFill/>
        </p:spPr>
        <p:txBody>
          <a:bodyPr wrap="square" rtlCol="0">
            <a:spAutoFit/>
          </a:bodyPr>
          <a:lstStyle/>
          <a:p>
            <a:r>
              <a:rPr kumimoji="1" lang="en-US" altLang="ja-JP" dirty="0"/>
              <a:t>※</a:t>
            </a:r>
            <a:r>
              <a:rPr kumimoji="1" lang="ja-JP" altLang="en-US" dirty="0"/>
              <a:t> スクリーンショットと実際のバージョン・画面表示は、異なる場合があります。</a:t>
            </a:r>
          </a:p>
        </p:txBody>
      </p:sp>
      <p:pic>
        <p:nvPicPr>
          <p:cNvPr id="8" name="図 7">
            <a:extLst>
              <a:ext uri="{FF2B5EF4-FFF2-40B4-BE49-F238E27FC236}">
                <a16:creationId xmlns:a16="http://schemas.microsoft.com/office/drawing/2014/main" id="{C7B147C7-571B-4F9D-87FD-FBC2FE4C2AC3}"/>
              </a:ext>
            </a:extLst>
          </p:cNvPr>
          <p:cNvPicPr>
            <a:picLocks noChangeAspect="1"/>
          </p:cNvPicPr>
          <p:nvPr/>
        </p:nvPicPr>
        <p:blipFill>
          <a:blip r:embed="rId2"/>
          <a:stretch>
            <a:fillRect/>
          </a:stretch>
        </p:blipFill>
        <p:spPr>
          <a:xfrm>
            <a:off x="332741" y="553641"/>
            <a:ext cx="9531695" cy="4814670"/>
          </a:xfrm>
          <a:prstGeom prst="rect">
            <a:avLst/>
          </a:prstGeom>
        </p:spPr>
      </p:pic>
      <p:sp>
        <p:nvSpPr>
          <p:cNvPr id="9" name="正方形/長方形 8">
            <a:extLst>
              <a:ext uri="{FF2B5EF4-FFF2-40B4-BE49-F238E27FC236}">
                <a16:creationId xmlns:a16="http://schemas.microsoft.com/office/drawing/2014/main" id="{AC0D97B0-786A-45C5-B1B6-636C809B0163}"/>
              </a:ext>
            </a:extLst>
          </p:cNvPr>
          <p:cNvSpPr/>
          <p:nvPr/>
        </p:nvSpPr>
        <p:spPr>
          <a:xfrm>
            <a:off x="553653" y="2430962"/>
            <a:ext cx="3159366" cy="892536"/>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a:extLst>
              <a:ext uri="{FF2B5EF4-FFF2-40B4-BE49-F238E27FC236}">
                <a16:creationId xmlns:a16="http://schemas.microsoft.com/office/drawing/2014/main" id="{C3F17B37-A2B2-4809-99D6-ABD3ABEC8E5D}"/>
              </a:ext>
            </a:extLst>
          </p:cNvPr>
          <p:cNvSpPr/>
          <p:nvPr/>
        </p:nvSpPr>
        <p:spPr>
          <a:xfrm>
            <a:off x="3703253" y="1581216"/>
            <a:ext cx="3159366" cy="892536"/>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44755272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922222" y="4249982"/>
            <a:ext cx="10947798" cy="2174465"/>
          </a:xfrm>
        </p:spPr>
        <p:txBody>
          <a:bodyPr>
            <a:normAutofit fontScale="85000" lnSpcReduction="20000"/>
          </a:bodyPr>
          <a:lstStyle/>
          <a:p>
            <a:r>
              <a:rPr kumimoji="1" lang="ja-JP" altLang="en-US" dirty="0"/>
              <a:t>「個別のコンポーネント」として、上図のとおり、</a:t>
            </a:r>
            <a:endParaRPr kumimoji="1" lang="en-US" altLang="ja-JP" dirty="0"/>
          </a:p>
          <a:p>
            <a:pPr lvl="1"/>
            <a:r>
              <a:rPr lang="en-US" altLang="ja-JP" dirty="0" err="1"/>
              <a:t>Git</a:t>
            </a:r>
            <a:r>
              <a:rPr lang="en-US" altLang="ja-JP" dirty="0"/>
              <a:t> for Windows</a:t>
            </a:r>
          </a:p>
          <a:p>
            <a:pPr lvl="1"/>
            <a:r>
              <a:rPr kumimoji="1" lang="en-US" altLang="ja-JP" dirty="0"/>
              <a:t>VS 2017 (v141) </a:t>
            </a:r>
            <a:r>
              <a:rPr kumimoji="1" lang="ja-JP" altLang="en-US" dirty="0"/>
              <a:t>ツールの </a:t>
            </a:r>
            <a:r>
              <a:rPr kumimoji="1" lang="en-US" altLang="ja-JP" dirty="0"/>
              <a:t>C++ Windows XP </a:t>
            </a:r>
            <a:r>
              <a:rPr kumimoji="1" lang="ja-JP" altLang="en-US" dirty="0"/>
              <a:t>サポート </a:t>
            </a:r>
            <a:r>
              <a:rPr kumimoji="1" lang="en-US" altLang="ja-JP" dirty="0"/>
              <a:t>(</a:t>
            </a:r>
            <a:r>
              <a:rPr kumimoji="1" lang="ja-JP" altLang="en-US" dirty="0"/>
              <a:t>非推奨</a:t>
            </a:r>
            <a:r>
              <a:rPr kumimoji="1" lang="en-US" altLang="ja-JP" dirty="0"/>
              <a:t>)</a:t>
            </a:r>
          </a:p>
          <a:p>
            <a:pPr lvl="1"/>
            <a:r>
              <a:rPr lang="en-US" altLang="ja-JP" dirty="0"/>
              <a:t>Windows Universal CRT SDK</a:t>
            </a:r>
          </a:p>
          <a:p>
            <a:pPr marL="457200" lvl="1" indent="0">
              <a:buNone/>
            </a:pPr>
            <a:r>
              <a:rPr kumimoji="1" lang="ja-JP" altLang="en-US" dirty="0"/>
              <a:t>の </a:t>
            </a:r>
            <a:r>
              <a:rPr kumimoji="1" lang="en-US" altLang="ja-JP" dirty="0"/>
              <a:t>3 </a:t>
            </a:r>
            <a:r>
              <a:rPr kumimoji="1" lang="ja-JP" altLang="en-US" dirty="0" err="1"/>
              <a:t>つを</a:t>
            </a:r>
            <a:r>
              <a:rPr kumimoji="1" lang="ja-JP" altLang="en-US" dirty="0"/>
              <a:t>忘れずに手動でチェックし、インストールを開始する。</a:t>
            </a:r>
            <a:endParaRPr kumimoji="1" lang="en-US" altLang="ja-JP" dirty="0"/>
          </a:p>
          <a:p>
            <a:r>
              <a:rPr lang="en-US" altLang="ja-JP" dirty="0"/>
              <a:t>Visual Studio 2022 </a:t>
            </a:r>
            <a:r>
              <a:rPr lang="ja-JP" altLang="en-US" dirty="0"/>
              <a:t>のインストールが完了したら、</a:t>
            </a:r>
            <a:r>
              <a:rPr lang="en-US" altLang="ja-JP" dirty="0"/>
              <a:t>IDE </a:t>
            </a:r>
            <a:r>
              <a:rPr lang="ja-JP" altLang="en-US" dirty="0"/>
              <a:t>が自動で起動することがあるが、一度終了する。</a:t>
            </a:r>
            <a:endParaRPr lang="en-US" altLang="ja-JP"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52</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pic>
        <p:nvPicPr>
          <p:cNvPr id="5" name="図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4665" y="1"/>
            <a:ext cx="7104008" cy="3965028"/>
          </a:xfrm>
          <a:prstGeom prst="rect">
            <a:avLst/>
          </a:prstGeom>
        </p:spPr>
      </p:pic>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95729" y="674506"/>
            <a:ext cx="6298324" cy="3515344"/>
          </a:xfrm>
          <a:prstGeom prst="rect">
            <a:avLst/>
          </a:prstGeom>
        </p:spPr>
      </p:pic>
      <p:sp>
        <p:nvSpPr>
          <p:cNvPr id="7" name="正方形/長方形 6"/>
          <p:cNvSpPr/>
          <p:nvPr/>
        </p:nvSpPr>
        <p:spPr>
          <a:xfrm>
            <a:off x="332741" y="1606299"/>
            <a:ext cx="1178962" cy="26979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3992128" y="2489167"/>
            <a:ext cx="2038182" cy="35650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7D9F77AE-2148-430B-9CDE-6B3860324DB8}"/>
              </a:ext>
            </a:extLst>
          </p:cNvPr>
          <p:cNvSpPr txBox="1"/>
          <p:nvPr/>
        </p:nvSpPr>
        <p:spPr>
          <a:xfrm>
            <a:off x="770403" y="6484579"/>
            <a:ext cx="7240367" cy="369332"/>
          </a:xfrm>
          <a:prstGeom prst="rect">
            <a:avLst/>
          </a:prstGeom>
          <a:noFill/>
        </p:spPr>
        <p:txBody>
          <a:bodyPr wrap="square" rtlCol="0">
            <a:spAutoFit/>
          </a:bodyPr>
          <a:lstStyle/>
          <a:p>
            <a:r>
              <a:rPr kumimoji="1" lang="en-US" altLang="ja-JP" dirty="0"/>
              <a:t>※</a:t>
            </a:r>
            <a:r>
              <a:rPr kumimoji="1" lang="ja-JP" altLang="en-US" dirty="0"/>
              <a:t> スクリーンショットと実際のバージョン・画面表示は、異なる場合があります。</a:t>
            </a:r>
          </a:p>
        </p:txBody>
      </p:sp>
    </p:spTree>
    <p:extLst>
      <p:ext uri="{BB962C8B-B14F-4D97-AF65-F5344CB8AC3E}">
        <p14:creationId xmlns:p14="http://schemas.microsoft.com/office/powerpoint/2010/main" val="362218215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53</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600" dirty="0"/>
              <a:t>4-3. </a:t>
            </a:r>
            <a:r>
              <a:rPr kumimoji="1" lang="ja-JP" altLang="en-US" sz="3600" dirty="0"/>
              <a:t>シン・テレワークシステムのソースコードのダウンロード</a:t>
            </a:r>
          </a:p>
        </p:txBody>
      </p:sp>
      <p:pic>
        <p:nvPicPr>
          <p:cNvPr id="6" name="図 5"/>
          <p:cNvPicPr>
            <a:picLocks noChangeAspect="1"/>
          </p:cNvPicPr>
          <p:nvPr/>
        </p:nvPicPr>
        <p:blipFill>
          <a:blip r:embed="rId2"/>
          <a:stretch>
            <a:fillRect/>
          </a:stretch>
        </p:blipFill>
        <p:spPr>
          <a:xfrm>
            <a:off x="446525" y="1813198"/>
            <a:ext cx="2486025" cy="1323975"/>
          </a:xfrm>
          <a:prstGeom prst="rect">
            <a:avLst/>
          </a:prstGeom>
        </p:spPr>
      </p:pic>
      <p:sp>
        <p:nvSpPr>
          <p:cNvPr id="7" name="テキスト ボックス 6"/>
          <p:cNvSpPr txBox="1"/>
          <p:nvPr/>
        </p:nvSpPr>
        <p:spPr>
          <a:xfrm>
            <a:off x="277562" y="1053501"/>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a:t>1. </a:t>
            </a:r>
            <a:r>
              <a:rPr kumimoji="1" lang="ja-JP" altLang="en-US" dirty="0"/>
              <a:t>デスクトップ等、適当な場所に、構築作業用の新しいフォルダを作成する。たとえば、デスクトップに </a:t>
            </a:r>
            <a:r>
              <a:rPr kumimoji="1" lang="en-US" altLang="ja-JP" dirty="0"/>
              <a:t>“Thin” </a:t>
            </a:r>
            <a:r>
              <a:rPr kumimoji="1" lang="ja-JP" altLang="en-US" dirty="0"/>
              <a:t>というフォルダを作成する。</a:t>
            </a:r>
            <a:endParaRPr lang="ja-JP" altLang="en-US" dirty="0"/>
          </a:p>
        </p:txBody>
      </p:sp>
      <p:pic>
        <p:nvPicPr>
          <p:cNvPr id="10" name="図 9"/>
          <p:cNvPicPr>
            <a:picLocks noChangeAspect="1"/>
          </p:cNvPicPr>
          <p:nvPr/>
        </p:nvPicPr>
        <p:blipFill>
          <a:blip r:embed="rId3"/>
          <a:stretch>
            <a:fillRect/>
          </a:stretch>
        </p:blipFill>
        <p:spPr>
          <a:xfrm>
            <a:off x="3161400" y="1813199"/>
            <a:ext cx="5036669" cy="2136064"/>
          </a:xfrm>
          <a:prstGeom prst="rect">
            <a:avLst/>
          </a:prstGeom>
        </p:spPr>
      </p:pic>
      <p:pic>
        <p:nvPicPr>
          <p:cNvPr id="9" name="図 8"/>
          <p:cNvPicPr>
            <a:picLocks noChangeAspect="1"/>
          </p:cNvPicPr>
          <p:nvPr/>
        </p:nvPicPr>
        <p:blipFill>
          <a:blip r:embed="rId4"/>
          <a:stretch>
            <a:fillRect/>
          </a:stretch>
        </p:blipFill>
        <p:spPr>
          <a:xfrm>
            <a:off x="6970410" y="2288093"/>
            <a:ext cx="4585714" cy="2398249"/>
          </a:xfrm>
          <a:prstGeom prst="rect">
            <a:avLst/>
          </a:prstGeom>
        </p:spPr>
      </p:pic>
      <p:sp>
        <p:nvSpPr>
          <p:cNvPr id="11" name="右矢印 10"/>
          <p:cNvSpPr/>
          <p:nvPr/>
        </p:nvSpPr>
        <p:spPr>
          <a:xfrm>
            <a:off x="2144110" y="3200400"/>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右矢印 11"/>
          <p:cNvSpPr/>
          <p:nvPr/>
        </p:nvSpPr>
        <p:spPr>
          <a:xfrm>
            <a:off x="5999768" y="4094093"/>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p:cNvSpPr txBox="1"/>
          <p:nvPr/>
        </p:nvSpPr>
        <p:spPr>
          <a:xfrm>
            <a:off x="332741" y="4807181"/>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a:t>2. </a:t>
            </a:r>
            <a:r>
              <a:rPr kumimoji="1" lang="ja-JP" altLang="en-US" dirty="0"/>
              <a:t>コマンドプロンプト </a:t>
            </a:r>
            <a:r>
              <a:rPr kumimoji="1" lang="en-US" altLang="ja-JP" dirty="0"/>
              <a:t>(Windows + R </a:t>
            </a:r>
            <a:r>
              <a:rPr kumimoji="1" lang="ja-JP" altLang="en-US" dirty="0"/>
              <a:t>→ </a:t>
            </a:r>
            <a:r>
              <a:rPr kumimoji="1" lang="en-US" altLang="ja-JP" dirty="0"/>
              <a:t>“</a:t>
            </a:r>
            <a:r>
              <a:rPr kumimoji="1" lang="en-US" altLang="ja-JP" dirty="0" err="1"/>
              <a:t>cmd</a:t>
            </a:r>
            <a:r>
              <a:rPr kumimoji="1" lang="en-US" altLang="ja-JP" dirty="0"/>
              <a:t>” </a:t>
            </a:r>
            <a:r>
              <a:rPr kumimoji="1" lang="ja-JP" altLang="en-US" dirty="0"/>
              <a:t>を実行</a:t>
            </a:r>
            <a:r>
              <a:rPr kumimoji="1" lang="en-US" altLang="ja-JP" dirty="0"/>
              <a:t>) </a:t>
            </a:r>
            <a:r>
              <a:rPr kumimoji="1" lang="ja-JP" altLang="en-US" dirty="0"/>
              <a:t>を起動し、</a:t>
            </a:r>
            <a:r>
              <a:rPr kumimoji="1" lang="en-US" altLang="ja-JP" dirty="0"/>
              <a:t>1 </a:t>
            </a:r>
            <a:r>
              <a:rPr kumimoji="1" lang="ja-JP" altLang="en-US" dirty="0"/>
              <a:t>で作成したフォルダに </a:t>
            </a:r>
            <a:r>
              <a:rPr kumimoji="1" lang="en-US" altLang="ja-JP" dirty="0"/>
              <a:t>CD (</a:t>
            </a:r>
            <a:r>
              <a:rPr kumimoji="1" lang="ja-JP" altLang="en-US" dirty="0"/>
              <a:t>カレントディレクトリの移動</a:t>
            </a:r>
            <a:r>
              <a:rPr kumimoji="1" lang="en-US" altLang="ja-JP" dirty="0"/>
              <a:t>) </a:t>
            </a:r>
            <a:r>
              <a:rPr kumimoji="1" lang="ja-JP" altLang="en-US" dirty="0"/>
              <a:t>する。</a:t>
            </a:r>
            <a:endParaRPr lang="ja-JP" altLang="en-US" dirty="0"/>
          </a:p>
        </p:txBody>
      </p:sp>
      <p:sp>
        <p:nvSpPr>
          <p:cNvPr id="15" name="テキスト ボックス 14"/>
          <p:cNvSpPr txBox="1"/>
          <p:nvPr/>
        </p:nvSpPr>
        <p:spPr>
          <a:xfrm>
            <a:off x="423373" y="5243557"/>
            <a:ext cx="11353780" cy="369332"/>
          </a:xfrm>
          <a:prstGeom prst="rect">
            <a:avLst/>
          </a:prstGeom>
          <a:solidFill>
            <a:schemeClr val="tx1"/>
          </a:solidFill>
        </p:spPr>
        <p:txBody>
          <a:bodyPr wrap="square" rtlCol="0">
            <a:spAutoFit/>
          </a:bodyPr>
          <a:lstStyle/>
          <a:p>
            <a:r>
              <a:rPr kumimoji="1" lang="ja-JP" altLang="en-US" dirty="0">
                <a:solidFill>
                  <a:schemeClr val="bg1"/>
                </a:solidFill>
                <a:latin typeface="Consolas" panose="020B0609020204030204" pitchFamily="49" charset="0"/>
              </a:rPr>
              <a:t>例</a:t>
            </a:r>
            <a:r>
              <a:rPr kumimoji="1" lang="en-US" altLang="ja-JP" dirty="0">
                <a:solidFill>
                  <a:schemeClr val="bg1"/>
                </a:solidFill>
                <a:latin typeface="Consolas" panose="020B0609020204030204" pitchFamily="49" charset="0"/>
              </a:rPr>
              <a:t>: cd C:\Users\&lt;</a:t>
            </a:r>
            <a:r>
              <a:rPr kumimoji="1" lang="ja-JP" altLang="en-US" dirty="0">
                <a:solidFill>
                  <a:schemeClr val="bg1"/>
                </a:solidFill>
                <a:latin typeface="Consolas" panose="020B0609020204030204" pitchFamily="49" charset="0"/>
              </a:rPr>
              <a:t>ユーザー名</a:t>
            </a:r>
            <a:r>
              <a:rPr kumimoji="1" lang="en-US" altLang="ja-JP" dirty="0">
                <a:solidFill>
                  <a:schemeClr val="bg1"/>
                </a:solidFill>
                <a:latin typeface="Consolas" panose="020B0609020204030204" pitchFamily="49" charset="0"/>
              </a:rPr>
              <a:t>&gt;\Desktop\Thin</a:t>
            </a:r>
            <a:endParaRPr kumimoji="1" lang="ja-JP" altLang="en-US" dirty="0">
              <a:solidFill>
                <a:schemeClr val="bg1"/>
              </a:solidFill>
              <a:latin typeface="Consolas" panose="020B0609020204030204" pitchFamily="49" charset="0"/>
            </a:endParaRPr>
          </a:p>
        </p:txBody>
      </p:sp>
      <p:sp>
        <p:nvSpPr>
          <p:cNvPr id="16" name="テキスト ボックス 15"/>
          <p:cNvSpPr txBox="1"/>
          <p:nvPr/>
        </p:nvSpPr>
        <p:spPr>
          <a:xfrm>
            <a:off x="332741" y="5735308"/>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a:t>3. </a:t>
            </a:r>
            <a:r>
              <a:rPr kumimoji="1" lang="en-US" altLang="ja-JP" dirty="0" err="1"/>
              <a:t>Git</a:t>
            </a:r>
            <a:r>
              <a:rPr kumimoji="1" lang="en-US" altLang="ja-JP" dirty="0"/>
              <a:t> </a:t>
            </a:r>
            <a:r>
              <a:rPr kumimoji="1" lang="ja-JP" altLang="en-US" dirty="0"/>
              <a:t>を用いてソースコード一式をダウンロードする。 </a:t>
            </a:r>
            <a:r>
              <a:rPr kumimoji="1" lang="en-US" altLang="ja-JP" dirty="0"/>
              <a:t>(</a:t>
            </a:r>
            <a:r>
              <a:rPr kumimoji="1" lang="ja-JP" altLang="en-US" dirty="0"/>
              <a:t>下記の入力例の改行はなくし、</a:t>
            </a:r>
            <a:r>
              <a:rPr kumimoji="1" lang="en-US" altLang="ja-JP" dirty="0"/>
              <a:t>1 </a:t>
            </a:r>
            <a:r>
              <a:rPr kumimoji="1" lang="ja-JP" altLang="en-US" dirty="0"/>
              <a:t>行で入力すること。</a:t>
            </a:r>
            <a:r>
              <a:rPr kumimoji="1" lang="en-US" altLang="ja-JP" dirty="0"/>
              <a:t>)</a:t>
            </a:r>
            <a:endParaRPr lang="ja-JP" altLang="en-US" dirty="0"/>
          </a:p>
        </p:txBody>
      </p:sp>
      <p:sp>
        <p:nvSpPr>
          <p:cNvPr id="17" name="テキスト ボックス 16"/>
          <p:cNvSpPr txBox="1"/>
          <p:nvPr/>
        </p:nvSpPr>
        <p:spPr>
          <a:xfrm>
            <a:off x="446525" y="6133647"/>
            <a:ext cx="11353780" cy="646331"/>
          </a:xfrm>
          <a:prstGeom prst="rect">
            <a:avLst/>
          </a:prstGeom>
          <a:solidFill>
            <a:schemeClr val="tx1"/>
          </a:solidFill>
        </p:spPr>
        <p:txBody>
          <a:bodyPr wrap="square" rtlCol="0">
            <a:spAutoFit/>
          </a:bodyPr>
          <a:lstStyle/>
          <a:p>
            <a:r>
              <a:rPr lang="en-US" altLang="ja-JP" dirty="0">
                <a:solidFill>
                  <a:schemeClr val="bg1"/>
                </a:solidFill>
                <a:latin typeface="Consolas" panose="020B0609020204030204" pitchFamily="49" charset="0"/>
              </a:rPr>
              <a:t>git clone https://github.com/IPA-CyberLab/IPA-DN-ThinApps-Private.git --recursive -b beta8preview8</a:t>
            </a:r>
            <a:endParaRPr kumimoji="1" lang="ja-JP" altLang="en-US" dirty="0">
              <a:solidFill>
                <a:schemeClr val="bg1"/>
              </a:solidFill>
              <a:latin typeface="Consolas" panose="020B0609020204030204" pitchFamily="49" charset="0"/>
            </a:endParaRPr>
          </a:p>
        </p:txBody>
      </p:sp>
    </p:spTree>
    <p:extLst>
      <p:ext uri="{BB962C8B-B14F-4D97-AF65-F5344CB8AC3E}">
        <p14:creationId xmlns:p14="http://schemas.microsoft.com/office/powerpoint/2010/main" val="131935208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1058779" y="4572082"/>
            <a:ext cx="10933328" cy="2285917"/>
          </a:xfrm>
        </p:spPr>
        <p:txBody>
          <a:bodyPr>
            <a:normAutofit fontScale="92500" lnSpcReduction="10000"/>
          </a:bodyPr>
          <a:lstStyle/>
          <a:p>
            <a:pPr marL="457200" indent="-457200">
              <a:buFont typeface="+mj-lt"/>
              <a:buAutoNum type="arabicPeriod"/>
            </a:pPr>
            <a:r>
              <a:rPr kumimoji="1" lang="ja-JP" altLang="en-US" sz="2000" dirty="0"/>
              <a:t>上図のように、ソースコード集の </a:t>
            </a:r>
            <a:r>
              <a:rPr kumimoji="1" lang="en-US" altLang="ja-JP" sz="2000" dirty="0"/>
              <a:t>“</a:t>
            </a:r>
            <a:r>
              <a:rPr kumimoji="1" lang="en-US" altLang="ja-JP" sz="2000" dirty="0" err="1"/>
              <a:t>src</a:t>
            </a:r>
            <a:r>
              <a:rPr kumimoji="1" lang="en-US" altLang="ja-JP" sz="2000" dirty="0"/>
              <a:t>\bin\EntryPoint</a:t>
            </a:r>
            <a:r>
              <a:rPr lang="en-US" altLang="ja-JP" sz="2000" dirty="0"/>
              <a:t>.dat” </a:t>
            </a:r>
            <a:r>
              <a:rPr lang="ja-JP" altLang="en-US" sz="2000" dirty="0"/>
              <a:t>をメモ帳等のテキストエディタで開くと、下の方に </a:t>
            </a:r>
            <a:r>
              <a:rPr lang="en-US" altLang="ja-JP" sz="2000" dirty="0"/>
              <a:t>https:// </a:t>
            </a:r>
            <a:r>
              <a:rPr lang="ja-JP" altLang="en-US" sz="2000" dirty="0"/>
              <a:t>で始まる </a:t>
            </a:r>
            <a:r>
              <a:rPr lang="en-US" altLang="ja-JP" sz="2000" dirty="0"/>
              <a:t>URL </a:t>
            </a:r>
            <a:r>
              <a:rPr lang="ja-JP" altLang="en-US" sz="2000" dirty="0"/>
              <a:t>がある。</a:t>
            </a:r>
            <a:r>
              <a:rPr kumimoji="1" lang="ja-JP" altLang="en-US" sz="2000" dirty="0"/>
              <a:t>これを、「</a:t>
            </a:r>
            <a:r>
              <a:rPr lang="en-US" altLang="ja-JP" sz="2000" dirty="0"/>
              <a:t>3-5. </a:t>
            </a:r>
            <a:r>
              <a:rPr lang="ja-JP" altLang="en-US" sz="2000" dirty="0"/>
              <a:t>中継ゲートウェイシステム起動後の稼働チェック」の </a:t>
            </a:r>
            <a:r>
              <a:rPr lang="en-US" altLang="ja-JP" sz="2000" dirty="0"/>
              <a:t>URL </a:t>
            </a:r>
            <a:r>
              <a:rPr lang="ja-JP" altLang="en-US" sz="2000" dirty="0"/>
              <a:t>と同じ文字列に置き換える。</a:t>
            </a:r>
            <a:endParaRPr lang="en-US" altLang="ja-JP" sz="2000" dirty="0"/>
          </a:p>
          <a:p>
            <a:pPr marL="457200" indent="-457200">
              <a:buFont typeface="+mj-lt"/>
              <a:buAutoNum type="arabicPeriod"/>
            </a:pPr>
            <a:r>
              <a:rPr lang="en-US" altLang="ja-JP" sz="2000" dirty="0"/>
              <a:t>“SYSTEM:” </a:t>
            </a:r>
            <a:r>
              <a:rPr lang="ja-JP" altLang="en-US" sz="2000" dirty="0"/>
              <a:t>で始まる行がある。ここに、サンプルとして </a:t>
            </a:r>
            <a:r>
              <a:rPr lang="en-US" altLang="ja-JP" sz="2000" dirty="0"/>
              <a:t>“</a:t>
            </a:r>
            <a:r>
              <a:rPr lang="en-US" altLang="ja-JP" sz="2000" dirty="0" err="1"/>
              <a:t>MiKaKa</a:t>
            </a:r>
            <a:r>
              <a:rPr lang="en-US" altLang="ja-JP" sz="2000" dirty="0"/>
              <a:t> Corporation Private Gateway 001” </a:t>
            </a:r>
            <a:r>
              <a:rPr lang="ja-JP" altLang="en-US" sz="2000" dirty="0"/>
              <a:t>という文字列が書かれている。これを、自組織のシステムを意味する適当な文字列 </a:t>
            </a:r>
            <a:r>
              <a:rPr lang="en-US" altLang="ja-JP" sz="2000" dirty="0"/>
              <a:t>(</a:t>
            </a:r>
            <a:r>
              <a:rPr lang="ja-JP" altLang="en-US" sz="2000" dirty="0"/>
              <a:t>英数字のみ</a:t>
            </a:r>
            <a:r>
              <a:rPr lang="en-US" altLang="ja-JP" sz="2000" dirty="0"/>
              <a:t>) </a:t>
            </a:r>
            <a:r>
              <a:rPr lang="ja-JP" altLang="en-US" sz="2000" dirty="0"/>
              <a:t>に置換する。</a:t>
            </a:r>
            <a:br>
              <a:rPr lang="en-US" altLang="ja-JP" sz="2000" dirty="0"/>
            </a:br>
            <a:r>
              <a:rPr lang="en-US" altLang="ja-JP" sz="2000" dirty="0"/>
              <a:t>(</a:t>
            </a:r>
            <a:r>
              <a:rPr lang="ja-JP" altLang="en-US" sz="2000" dirty="0"/>
              <a:t>置換しなくても動作するが、アプリケーションの起動画面に表示されるので、できれば置換したほうがよい。</a:t>
            </a:r>
            <a:r>
              <a:rPr lang="en-US" altLang="ja-JP" sz="2000" dirty="0"/>
              <a:t>)</a:t>
            </a:r>
            <a:br>
              <a:rPr lang="en-US" altLang="ja-JP" sz="2000" dirty="0"/>
            </a:br>
            <a:r>
              <a:rPr lang="en-US" altLang="ja-JP" sz="2000" dirty="0"/>
              <a:t>※ “SYSTEM:”</a:t>
            </a:r>
            <a:r>
              <a:rPr lang="ja-JP" altLang="en-US" sz="2000" dirty="0"/>
              <a:t> の文字は削除しないこと。</a:t>
            </a:r>
            <a:endParaRPr lang="en-US" altLang="ja-JP" sz="2000" dirty="0"/>
          </a:p>
          <a:p>
            <a:pPr marL="457200" indent="-457200">
              <a:buFont typeface="+mj-lt"/>
              <a:buAutoNum type="arabicPeriod"/>
            </a:pPr>
            <a:r>
              <a:rPr lang="en-US" altLang="ja-JP" sz="2000" dirty="0"/>
              <a:t>EntryPoint.dat </a:t>
            </a:r>
            <a:r>
              <a:rPr lang="ja-JP" altLang="en-US" sz="2000" dirty="0"/>
              <a:t>ファイルを保存して、テキストエディタを閉じる。</a:t>
            </a:r>
            <a:endParaRPr kumimoji="1" lang="ja-JP" altLang="en-US"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54</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a:t>4-4. </a:t>
            </a:r>
            <a:r>
              <a:rPr kumimoji="1" lang="ja-JP" altLang="en-US" dirty="0"/>
              <a:t>中継ゲートウェイの </a:t>
            </a:r>
            <a:r>
              <a:rPr kumimoji="1" lang="en-US" altLang="ja-JP" dirty="0"/>
              <a:t>IP </a:t>
            </a:r>
            <a:r>
              <a:rPr kumimoji="1" lang="ja-JP" altLang="en-US" dirty="0"/>
              <a:t>アドレス等の指定</a:t>
            </a:r>
          </a:p>
        </p:txBody>
      </p:sp>
      <p:pic>
        <p:nvPicPr>
          <p:cNvPr id="5" name="図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4822" y="1135312"/>
            <a:ext cx="3466185" cy="2246391"/>
          </a:xfrm>
          <a:prstGeom prst="rect">
            <a:avLst/>
          </a:prstGeom>
          <a:ln>
            <a:solidFill>
              <a:schemeClr val="tx1"/>
            </a:solidFill>
          </a:ln>
        </p:spPr>
      </p:pic>
      <p:pic>
        <p:nvPicPr>
          <p:cNvPr id="6" name="図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81704" y="1431231"/>
            <a:ext cx="4280338" cy="2406515"/>
          </a:xfrm>
          <a:prstGeom prst="rect">
            <a:avLst/>
          </a:prstGeom>
        </p:spPr>
      </p:pic>
      <p:sp>
        <p:nvSpPr>
          <p:cNvPr id="8" name="正方形/長方形 7"/>
          <p:cNvSpPr/>
          <p:nvPr/>
        </p:nvSpPr>
        <p:spPr>
          <a:xfrm>
            <a:off x="902087" y="1606299"/>
            <a:ext cx="2038182" cy="14367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4204963" y="2079637"/>
            <a:ext cx="753292" cy="15906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p:cNvSpPr/>
          <p:nvPr/>
        </p:nvSpPr>
        <p:spPr>
          <a:xfrm>
            <a:off x="4756755" y="2956034"/>
            <a:ext cx="1462741" cy="18130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ボックス 12"/>
          <p:cNvSpPr txBox="1"/>
          <p:nvPr/>
        </p:nvSpPr>
        <p:spPr>
          <a:xfrm>
            <a:off x="332741" y="3515710"/>
            <a:ext cx="2788831" cy="369332"/>
          </a:xfrm>
          <a:prstGeom prst="rect">
            <a:avLst/>
          </a:prstGeom>
          <a:noFill/>
        </p:spPr>
        <p:txBody>
          <a:bodyPr wrap="square" rtlCol="0">
            <a:spAutoFit/>
          </a:bodyPr>
          <a:lstStyle/>
          <a:p>
            <a:r>
              <a:rPr lang="en-US" altLang="ja-JP" dirty="0" err="1"/>
              <a:t>src</a:t>
            </a:r>
            <a:r>
              <a:rPr lang="en-US" altLang="ja-JP" dirty="0"/>
              <a:t>\bin </a:t>
            </a:r>
            <a:r>
              <a:rPr lang="ja-JP" altLang="en-US" dirty="0"/>
              <a:t>ディレクトリを開く。</a:t>
            </a:r>
            <a:endParaRPr kumimoji="1" lang="ja-JP" altLang="en-US" dirty="0"/>
          </a:p>
        </p:txBody>
      </p:sp>
      <p:sp>
        <p:nvSpPr>
          <p:cNvPr id="14" name="テキスト ボックス 13"/>
          <p:cNvSpPr txBox="1"/>
          <p:nvPr/>
        </p:nvSpPr>
        <p:spPr>
          <a:xfrm>
            <a:off x="3485845" y="3917730"/>
            <a:ext cx="2788831" cy="646331"/>
          </a:xfrm>
          <a:prstGeom prst="rect">
            <a:avLst/>
          </a:prstGeom>
          <a:noFill/>
        </p:spPr>
        <p:txBody>
          <a:bodyPr wrap="square" rtlCol="0">
            <a:spAutoFit/>
          </a:bodyPr>
          <a:lstStyle/>
          <a:p>
            <a:r>
              <a:rPr lang="en-US" altLang="ja-JP" dirty="0"/>
              <a:t>EntryPoint.dat </a:t>
            </a:r>
            <a:r>
              <a:rPr lang="ja-JP" altLang="en-US" dirty="0"/>
              <a:t>をメモ帳などのテキストエディタで開く。</a:t>
            </a:r>
            <a:endParaRPr kumimoji="1" lang="ja-JP" altLang="en-US" dirty="0"/>
          </a:p>
        </p:txBody>
      </p:sp>
      <p:sp>
        <p:nvSpPr>
          <p:cNvPr id="15" name="右矢印 14"/>
          <p:cNvSpPr/>
          <p:nvPr/>
        </p:nvSpPr>
        <p:spPr>
          <a:xfrm>
            <a:off x="2339150" y="3882241"/>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右矢印 15"/>
          <p:cNvSpPr/>
          <p:nvPr/>
        </p:nvSpPr>
        <p:spPr>
          <a:xfrm>
            <a:off x="6380846" y="4158154"/>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テキスト ボックス 17"/>
          <p:cNvSpPr txBox="1"/>
          <p:nvPr/>
        </p:nvSpPr>
        <p:spPr>
          <a:xfrm>
            <a:off x="7213556" y="4270298"/>
            <a:ext cx="4224465" cy="369332"/>
          </a:xfrm>
          <a:prstGeom prst="rect">
            <a:avLst/>
          </a:prstGeom>
          <a:noFill/>
        </p:spPr>
        <p:txBody>
          <a:bodyPr wrap="square" rtlCol="0">
            <a:spAutoFit/>
          </a:bodyPr>
          <a:lstStyle/>
          <a:p>
            <a:r>
              <a:rPr lang="en-US" altLang="ja-JP" dirty="0"/>
              <a:t>URL </a:t>
            </a:r>
            <a:r>
              <a:rPr lang="ja-JP" altLang="en-US" dirty="0"/>
              <a:t>およびシステム名を書換える。</a:t>
            </a:r>
            <a:endParaRPr kumimoji="1" lang="ja-JP" altLang="en-US" dirty="0"/>
          </a:p>
        </p:txBody>
      </p:sp>
      <p:pic>
        <p:nvPicPr>
          <p:cNvPr id="19" name="図 18"/>
          <p:cNvPicPr>
            <a:picLocks noChangeAspect="1"/>
          </p:cNvPicPr>
          <p:nvPr/>
        </p:nvPicPr>
        <p:blipFill>
          <a:blip r:embed="rId4"/>
          <a:stretch>
            <a:fillRect/>
          </a:stretch>
        </p:blipFill>
        <p:spPr>
          <a:xfrm>
            <a:off x="7213556" y="1626851"/>
            <a:ext cx="4043782" cy="2658365"/>
          </a:xfrm>
          <a:prstGeom prst="rect">
            <a:avLst/>
          </a:prstGeom>
        </p:spPr>
      </p:pic>
      <p:sp>
        <p:nvSpPr>
          <p:cNvPr id="12" name="正方形/長方形 11"/>
          <p:cNvSpPr/>
          <p:nvPr/>
        </p:nvSpPr>
        <p:spPr>
          <a:xfrm>
            <a:off x="7209400" y="3632431"/>
            <a:ext cx="1958663" cy="36205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57380611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4414344"/>
            <a:ext cx="11545223" cy="1693590"/>
          </a:xfrm>
        </p:spPr>
        <p:txBody>
          <a:bodyPr>
            <a:normAutofit fontScale="85000" lnSpcReduction="10000"/>
          </a:bodyPr>
          <a:lstStyle/>
          <a:p>
            <a:r>
              <a:rPr kumimoji="1" lang="ja-JP" altLang="en-US" dirty="0"/>
              <a:t>ビルドは、 </a:t>
            </a:r>
            <a:r>
              <a:rPr kumimoji="1" lang="en-US" altLang="ja-JP" dirty="0" err="1"/>
              <a:t>src</a:t>
            </a:r>
            <a:r>
              <a:rPr kumimoji="1" lang="en-US" altLang="ja-JP" dirty="0"/>
              <a:t>\BuildAll.cmd (</a:t>
            </a:r>
            <a:r>
              <a:rPr kumimoji="1" lang="ja-JP" altLang="en-US" dirty="0"/>
              <a:t>バッチファイル</a:t>
            </a:r>
            <a:r>
              <a:rPr kumimoji="1" lang="en-US" altLang="ja-JP" dirty="0"/>
              <a:t>) </a:t>
            </a:r>
            <a:r>
              <a:rPr kumimoji="1" lang="ja-JP" altLang="en-US" dirty="0"/>
              <a:t>をダブルクリックすることで開始される。</a:t>
            </a:r>
            <a:endParaRPr kumimoji="1" lang="en-US" altLang="ja-JP" dirty="0"/>
          </a:p>
          <a:p>
            <a:r>
              <a:rPr kumimoji="1" lang="ja-JP" altLang="en-US" dirty="0"/>
              <a:t>ビルドが開始されると、</a:t>
            </a:r>
            <a:r>
              <a:rPr kumimoji="1" lang="en-US" altLang="ja-JP" dirty="0"/>
              <a:t>”Increments build number (y/n) ?” </a:t>
            </a:r>
            <a:r>
              <a:rPr kumimoji="1" lang="ja-JP" altLang="en-US" dirty="0"/>
              <a:t>と表示される。</a:t>
            </a:r>
            <a:br>
              <a:rPr kumimoji="1" lang="ja-JP" altLang="en-US" dirty="0"/>
            </a:br>
            <a:r>
              <a:rPr kumimoji="1" lang="ja-JP" altLang="en-US" dirty="0"/>
              <a:t>ここでは、</a:t>
            </a:r>
            <a:r>
              <a:rPr kumimoji="1" lang="en-US" altLang="ja-JP" dirty="0"/>
              <a:t>”y” </a:t>
            </a:r>
            <a:r>
              <a:rPr kumimoji="1" lang="ja-JP" altLang="en-US" dirty="0"/>
              <a:t>と入力し、</a:t>
            </a:r>
            <a:r>
              <a:rPr lang="en-US" altLang="ja-JP" dirty="0"/>
              <a:t>Enter </a:t>
            </a:r>
            <a:r>
              <a:rPr lang="ja-JP" altLang="en-US" dirty="0"/>
              <a:t>キーを押す。</a:t>
            </a:r>
            <a:endParaRPr lang="en-US" altLang="ja-JP" dirty="0"/>
          </a:p>
          <a:p>
            <a:r>
              <a:rPr kumimoji="1" lang="ja-JP" altLang="en-US" dirty="0"/>
              <a:t>ビルドが完了すると、</a:t>
            </a:r>
            <a:r>
              <a:rPr kumimoji="1" lang="en-US" altLang="ja-JP" dirty="0"/>
              <a:t>win32_outputs\Public\</a:t>
            </a:r>
            <a:r>
              <a:rPr lang="en-US" altLang="ja-JP" dirty="0"/>
              <a:t>&lt;</a:t>
            </a:r>
            <a:r>
              <a:rPr lang="ja-JP" altLang="en-US" dirty="0"/>
              <a:t>識別子</a:t>
            </a:r>
            <a:r>
              <a:rPr lang="en-US" altLang="ja-JP" dirty="0"/>
              <a:t>&gt;\ </a:t>
            </a:r>
            <a:r>
              <a:rPr lang="ja-JP" altLang="en-US" dirty="0"/>
              <a:t>にインストーラ一式が生成される。</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55</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a:t>4-5. </a:t>
            </a:r>
            <a:r>
              <a:rPr kumimoji="1" lang="ja-JP" altLang="en-US" dirty="0"/>
              <a:t>ビルドの実施</a:t>
            </a:r>
          </a:p>
        </p:txBody>
      </p:sp>
      <p:pic>
        <p:nvPicPr>
          <p:cNvPr id="5" name="図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8601" y="1081611"/>
            <a:ext cx="5297214" cy="2978229"/>
          </a:xfrm>
          <a:prstGeom prst="rect">
            <a:avLst/>
          </a:prstGeom>
        </p:spPr>
      </p:pic>
      <p:sp>
        <p:nvSpPr>
          <p:cNvPr id="6" name="正方形/長方形 5"/>
          <p:cNvSpPr/>
          <p:nvPr/>
        </p:nvSpPr>
        <p:spPr>
          <a:xfrm>
            <a:off x="1012446" y="2495419"/>
            <a:ext cx="524692" cy="17336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7" name="図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59433" y="1100481"/>
            <a:ext cx="5578919" cy="3136611"/>
          </a:xfrm>
          <a:prstGeom prst="rect">
            <a:avLst/>
          </a:prstGeom>
        </p:spPr>
      </p:pic>
      <p:sp>
        <p:nvSpPr>
          <p:cNvPr id="8" name="正方形/長方形 7"/>
          <p:cNvSpPr/>
          <p:nvPr/>
        </p:nvSpPr>
        <p:spPr>
          <a:xfrm>
            <a:off x="7176764" y="1596785"/>
            <a:ext cx="1202608" cy="33449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7778068" y="3654185"/>
            <a:ext cx="3399684" cy="33449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右矢印 9"/>
          <p:cNvSpPr/>
          <p:nvPr/>
        </p:nvSpPr>
        <p:spPr>
          <a:xfrm>
            <a:off x="5645782" y="2668786"/>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7173312" y="2073166"/>
            <a:ext cx="1437288" cy="369332"/>
          </a:xfrm>
          <a:prstGeom prst="rect">
            <a:avLst/>
          </a:prstGeom>
          <a:noFill/>
        </p:spPr>
        <p:txBody>
          <a:bodyPr wrap="square" rtlCol="0">
            <a:spAutoFit/>
          </a:bodyPr>
          <a:lstStyle/>
          <a:p>
            <a:r>
              <a:rPr kumimoji="1" lang="ja-JP" altLang="en-US" dirty="0">
                <a:solidFill>
                  <a:srgbClr val="FF0000"/>
                </a:solidFill>
              </a:rPr>
              <a:t>完了</a:t>
            </a:r>
            <a:r>
              <a:rPr kumimoji="1" lang="en-US" altLang="ja-JP" dirty="0">
                <a:solidFill>
                  <a:srgbClr val="FF0000"/>
                </a:solidFill>
              </a:rPr>
              <a:t>!</a:t>
            </a:r>
            <a:endParaRPr kumimoji="1" lang="ja-JP" altLang="en-US" dirty="0">
              <a:solidFill>
                <a:srgbClr val="FF0000"/>
              </a:solidFill>
            </a:endParaRPr>
          </a:p>
        </p:txBody>
      </p:sp>
      <p:sp>
        <p:nvSpPr>
          <p:cNvPr id="12" name="テキスト ボックス 11"/>
          <p:cNvSpPr txBox="1"/>
          <p:nvPr/>
        </p:nvSpPr>
        <p:spPr>
          <a:xfrm>
            <a:off x="717332" y="2873477"/>
            <a:ext cx="1437288" cy="369332"/>
          </a:xfrm>
          <a:prstGeom prst="rect">
            <a:avLst/>
          </a:prstGeom>
          <a:noFill/>
        </p:spPr>
        <p:txBody>
          <a:bodyPr wrap="square" rtlCol="0">
            <a:spAutoFit/>
          </a:bodyPr>
          <a:lstStyle/>
          <a:p>
            <a:r>
              <a:rPr kumimoji="1" lang="ja-JP" altLang="en-US" dirty="0">
                <a:solidFill>
                  <a:srgbClr val="FF0000"/>
                </a:solidFill>
              </a:rPr>
              <a:t>開始</a:t>
            </a:r>
            <a:r>
              <a:rPr kumimoji="1" lang="en-US" altLang="ja-JP" dirty="0">
                <a:solidFill>
                  <a:srgbClr val="FF0000"/>
                </a:solidFill>
              </a:rPr>
              <a:t>!</a:t>
            </a:r>
            <a:endParaRPr kumimoji="1" lang="ja-JP" altLang="en-US" dirty="0">
              <a:solidFill>
                <a:srgbClr val="FF0000"/>
              </a:solidFill>
            </a:endParaRPr>
          </a:p>
        </p:txBody>
      </p:sp>
    </p:spTree>
    <p:extLst>
      <p:ext uri="{BB962C8B-B14F-4D97-AF65-F5344CB8AC3E}">
        <p14:creationId xmlns:p14="http://schemas.microsoft.com/office/powerpoint/2010/main" val="32218896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411569" y="4755724"/>
            <a:ext cx="11545223" cy="994612"/>
          </a:xfrm>
        </p:spPr>
        <p:txBody>
          <a:bodyPr/>
          <a:lstStyle/>
          <a:p>
            <a:r>
              <a:rPr kumimoji="1" lang="ja-JP" altLang="en-US" dirty="0"/>
              <a:t>ビルドされたインストーラを、任意の端末にインストールし、構築し稼働している中継ゲートウェイを経由してテレワーク通信が可能となっていることを確認する。</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56</a:t>
            </a:fld>
            <a:endParaRPr kumimoji="1" lang="ja-JP" altLang="en-US" dirty="0"/>
          </a:p>
        </p:txBody>
      </p:sp>
      <p:sp>
        <p:nvSpPr>
          <p:cNvPr id="4" name="タイトル 3"/>
          <p:cNvSpPr>
            <a:spLocks noGrp="1"/>
          </p:cNvSpPr>
          <p:nvPr>
            <p:ph type="title"/>
          </p:nvPr>
        </p:nvSpPr>
        <p:spPr/>
        <p:txBody>
          <a:bodyPr>
            <a:noAutofit/>
          </a:bodyPr>
          <a:lstStyle/>
          <a:p>
            <a:r>
              <a:rPr lang="en-US" altLang="ja-JP" sz="2800" dirty="0"/>
              <a:t>4-6. </a:t>
            </a:r>
            <a:r>
              <a:rPr lang="ja-JP" altLang="en-US" sz="2800" dirty="0"/>
              <a:t>生成されたインストーラを用いた、エンドユーザーの視点に立ったゲートウェイシステム全体の動作の確認</a:t>
            </a:r>
            <a:endParaRPr kumimoji="1" lang="ja-JP" altLang="en-US" sz="2800" dirty="0"/>
          </a:p>
        </p:txBody>
      </p:sp>
      <p:pic>
        <p:nvPicPr>
          <p:cNvPr id="5" name="図 4"/>
          <p:cNvPicPr>
            <a:picLocks noChangeAspect="1"/>
          </p:cNvPicPr>
          <p:nvPr/>
        </p:nvPicPr>
        <p:blipFill>
          <a:blip r:embed="rId2"/>
          <a:stretch>
            <a:fillRect/>
          </a:stretch>
        </p:blipFill>
        <p:spPr>
          <a:xfrm>
            <a:off x="222382" y="1097186"/>
            <a:ext cx="3742645" cy="2756407"/>
          </a:xfrm>
          <a:prstGeom prst="rect">
            <a:avLst/>
          </a:prstGeom>
        </p:spPr>
      </p:pic>
      <p:pic>
        <p:nvPicPr>
          <p:cNvPr id="8" name="図 7"/>
          <p:cNvPicPr>
            <a:picLocks noChangeAspect="1"/>
          </p:cNvPicPr>
          <p:nvPr/>
        </p:nvPicPr>
        <p:blipFill>
          <a:blip r:embed="rId3"/>
          <a:stretch>
            <a:fillRect/>
          </a:stretch>
        </p:blipFill>
        <p:spPr>
          <a:xfrm>
            <a:off x="4084816" y="1097186"/>
            <a:ext cx="2863767" cy="3501340"/>
          </a:xfrm>
          <a:prstGeom prst="rect">
            <a:avLst/>
          </a:prstGeom>
        </p:spPr>
      </p:pic>
      <p:pic>
        <p:nvPicPr>
          <p:cNvPr id="9" name="図 8"/>
          <p:cNvPicPr>
            <a:picLocks noChangeAspect="1"/>
          </p:cNvPicPr>
          <p:nvPr/>
        </p:nvPicPr>
        <p:blipFill>
          <a:blip r:embed="rId4"/>
          <a:stretch>
            <a:fillRect/>
          </a:stretch>
        </p:blipFill>
        <p:spPr>
          <a:xfrm>
            <a:off x="7058025" y="2578658"/>
            <a:ext cx="4898767" cy="2063117"/>
          </a:xfrm>
          <a:prstGeom prst="rect">
            <a:avLst/>
          </a:prstGeom>
        </p:spPr>
      </p:pic>
    </p:spTree>
    <p:extLst>
      <p:ext uri="{BB962C8B-B14F-4D97-AF65-F5344CB8AC3E}">
        <p14:creationId xmlns:p14="http://schemas.microsoft.com/office/powerpoint/2010/main" val="418920436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5"/>
          <p:cNvSpPr>
            <a:spLocks noGrp="1"/>
          </p:cNvSpPr>
          <p:nvPr>
            <p:ph idx="1"/>
          </p:nvPr>
        </p:nvSpPr>
        <p:spPr>
          <a:xfrm>
            <a:off x="332741" y="1136073"/>
            <a:ext cx="11545223" cy="5585402"/>
          </a:xfrm>
        </p:spPr>
        <p:txBody>
          <a:bodyPr>
            <a:normAutofit fontScale="70000" lnSpcReduction="20000"/>
          </a:bodyPr>
          <a:lstStyle/>
          <a:p>
            <a:pPr>
              <a:lnSpc>
                <a:spcPct val="120000"/>
              </a:lnSpc>
            </a:pPr>
            <a:r>
              <a:rPr kumimoji="1" lang="ja-JP" altLang="en-US" sz="2000" dirty="0"/>
              <a:t>アプリケーションのビルドで生成される </a:t>
            </a:r>
            <a:r>
              <a:rPr kumimoji="1" lang="en-US" altLang="ja-JP" sz="2000" dirty="0"/>
              <a:t>EXE </a:t>
            </a:r>
            <a:r>
              <a:rPr kumimoji="1" lang="ja-JP" altLang="en-US" sz="2000" dirty="0"/>
              <a:t>ファイル、</a:t>
            </a:r>
            <a:r>
              <a:rPr kumimoji="1" lang="en-US" altLang="ja-JP" sz="2000" dirty="0"/>
              <a:t>DLL </a:t>
            </a:r>
            <a:r>
              <a:rPr kumimoji="1" lang="ja-JP" altLang="en-US" sz="2000" dirty="0"/>
              <a:t>ファイル等の </a:t>
            </a:r>
            <a:r>
              <a:rPr kumimoji="1" lang="en-US" altLang="ja-JP" sz="2000" dirty="0"/>
              <a:t>Win32 </a:t>
            </a:r>
            <a:r>
              <a:rPr kumimoji="1" lang="ja-JP" altLang="en-US" sz="2000" dirty="0"/>
              <a:t>実行可能ファイルについては、ビルドを行なう者によって、</a:t>
            </a:r>
            <a:r>
              <a:rPr kumimoji="1" lang="en-US" altLang="ja-JP" sz="2000" dirty="0"/>
              <a:t>Microsoft Authenticode </a:t>
            </a:r>
            <a:r>
              <a:rPr kumimoji="1" lang="ja-JP" altLang="en-US" sz="2000" dirty="0"/>
              <a:t>に対応したデジタル署名を実施することを推奨する。</a:t>
            </a:r>
            <a:endParaRPr kumimoji="1" lang="en-US" altLang="ja-JP" sz="2000" dirty="0"/>
          </a:p>
          <a:p>
            <a:pPr lvl="1">
              <a:lnSpc>
                <a:spcPct val="120000"/>
              </a:lnSpc>
            </a:pPr>
            <a:r>
              <a:rPr kumimoji="1" lang="ja-JP" altLang="en-US" sz="1800" dirty="0"/>
              <a:t>デジタル署名を行なわない場合、以下の </a:t>
            </a:r>
            <a:r>
              <a:rPr kumimoji="1" lang="en-US" altLang="ja-JP" sz="1800" dirty="0"/>
              <a:t>3 </a:t>
            </a:r>
            <a:r>
              <a:rPr kumimoji="1" lang="ja-JP" altLang="en-US" sz="1800" dirty="0" err="1"/>
              <a:t>つの</a:t>
            </a:r>
            <a:r>
              <a:rPr kumimoji="1" lang="ja-JP" altLang="en-US" sz="1800" dirty="0"/>
              <a:t>問題がある。</a:t>
            </a:r>
            <a:endParaRPr kumimoji="1" lang="en-US" altLang="ja-JP" sz="1800" dirty="0"/>
          </a:p>
          <a:p>
            <a:pPr lvl="2">
              <a:lnSpc>
                <a:spcPct val="120000"/>
              </a:lnSpc>
            </a:pPr>
            <a:r>
              <a:rPr kumimoji="1" lang="en-US" altLang="ja-JP" sz="1600" dirty="0"/>
              <a:t>Web </a:t>
            </a:r>
            <a:r>
              <a:rPr kumimoji="1" lang="ja-JP" altLang="en-US" sz="1600" dirty="0"/>
              <a:t>ブラウザやアンチウイルス・ソフトウェア、</a:t>
            </a:r>
            <a:r>
              <a:rPr kumimoji="1" lang="en-US" altLang="ja-JP" sz="1600" dirty="0"/>
              <a:t>Windows Defender</a:t>
            </a:r>
            <a:r>
              <a:rPr kumimoji="1" lang="ja-JP" altLang="en-US" sz="1600" dirty="0" err="1"/>
              <a:t>、</a:t>
            </a:r>
            <a:r>
              <a:rPr kumimoji="1" lang="en-US" altLang="ja-JP" sz="1600" dirty="0"/>
              <a:t>SmartScreen </a:t>
            </a:r>
            <a:r>
              <a:rPr kumimoji="1" lang="ja-JP" altLang="en-US" sz="1600" dirty="0"/>
              <a:t>等のセキュリティ機構によって、信頼されない危険なソフトウェアとして認識され、実行がブロックされる可能性がある。この場合、ユーザーは手動でブロックを解除する必要があるが、手間がかかる。</a:t>
            </a:r>
            <a:endParaRPr kumimoji="1" lang="en-US" altLang="ja-JP" sz="1600" dirty="0"/>
          </a:p>
          <a:p>
            <a:pPr lvl="2">
              <a:lnSpc>
                <a:spcPct val="120000"/>
              </a:lnSpc>
            </a:pPr>
            <a:r>
              <a:rPr kumimoji="1" lang="ja-JP" altLang="en-US" sz="1600" dirty="0"/>
              <a:t>インストーラが管理者権限に昇格する際に、「不明な発行元からのアプリ」という黄色い警告画面が表示され、ユーザーが不安に思う。</a:t>
            </a:r>
            <a:endParaRPr kumimoji="1" lang="en-US" altLang="ja-JP" sz="1600" dirty="0"/>
          </a:p>
          <a:p>
            <a:pPr lvl="2">
              <a:lnSpc>
                <a:spcPct val="120000"/>
              </a:lnSpc>
            </a:pPr>
            <a:r>
              <a:rPr kumimoji="1" lang="ja-JP" altLang="en-US" sz="1600" dirty="0"/>
              <a:t>ユーザーに対するセキュリティ教育上、不利益である。組織的にシン・テレワークシステムのプライベート版をビルドして配布するとき、ユーザーに警告を無視してインストールすることを推奨すると、ユーザーは、他のマルウェア等の</a:t>
            </a:r>
            <a:r>
              <a:rPr lang="ja-JP" altLang="en-US" sz="1600" dirty="0"/>
              <a:t>「不明な発行元からのアプリ」も容易くインストールしてしまうようになる。</a:t>
            </a:r>
            <a:endParaRPr kumimoji="1" lang="ja-JP" altLang="en-US" sz="1600" dirty="0"/>
          </a:p>
          <a:p>
            <a:pPr>
              <a:lnSpc>
                <a:spcPct val="120000"/>
              </a:lnSpc>
            </a:pPr>
            <a:r>
              <a:rPr kumimoji="1" lang="ja-JP" altLang="en-US" sz="2000" dirty="0"/>
              <a:t>デジタル署名を行なうために必要なデジタル証明書は、認証局 </a:t>
            </a:r>
            <a:r>
              <a:rPr kumimoji="1" lang="en-US" altLang="ja-JP" sz="2000" dirty="0"/>
              <a:t>(CA) </a:t>
            </a:r>
            <a:r>
              <a:rPr kumimoji="1" lang="ja-JP" altLang="en-US" sz="2000" dirty="0"/>
              <a:t>各社から、数年間の有効期限付きの証明書が購入可能である。「</a:t>
            </a:r>
            <a:r>
              <a:rPr lang="en-US" altLang="ja-JP" sz="2000" dirty="0"/>
              <a:t>EXE </a:t>
            </a:r>
            <a:r>
              <a:rPr lang="ja-JP" altLang="en-US" sz="2000" dirty="0"/>
              <a:t>ファイル、</a:t>
            </a:r>
            <a:r>
              <a:rPr lang="en-US" altLang="ja-JP" sz="2000" dirty="0"/>
              <a:t>DLL </a:t>
            </a:r>
            <a:r>
              <a:rPr lang="ja-JP" altLang="en-US" sz="2000" dirty="0"/>
              <a:t>ファイル等の </a:t>
            </a:r>
            <a:r>
              <a:rPr lang="en-US" altLang="ja-JP" sz="2000" dirty="0"/>
              <a:t>Win32 </a:t>
            </a:r>
            <a:r>
              <a:rPr lang="ja-JP" altLang="en-US" sz="2000" dirty="0"/>
              <a:t>実行可能ファイルに署名可能な </a:t>
            </a:r>
            <a:r>
              <a:rPr lang="en-US" altLang="ja-JP" sz="2000" dirty="0"/>
              <a:t>Microsoft Authenticode </a:t>
            </a:r>
            <a:r>
              <a:rPr lang="ja-JP" altLang="en-US" sz="2000" dirty="0"/>
              <a:t>に対応したコード署名証明書であり、最新の </a:t>
            </a:r>
            <a:r>
              <a:rPr lang="en-US" altLang="ja-JP" sz="2000" dirty="0"/>
              <a:t>Windows </a:t>
            </a:r>
            <a:r>
              <a:rPr lang="ja-JP" altLang="en-US" sz="2000" dirty="0"/>
              <a:t>で問題無く認識されるもの」と指定して購入すること。</a:t>
            </a:r>
            <a:endParaRPr lang="en-US" altLang="ja-JP" sz="2000" dirty="0"/>
          </a:p>
          <a:p>
            <a:pPr lvl="1">
              <a:lnSpc>
                <a:spcPct val="120000"/>
              </a:lnSpc>
            </a:pPr>
            <a:r>
              <a:rPr lang="ja-JP" altLang="en-US" sz="1600" dirty="0"/>
              <a:t>市場には多数の証明書ベンダがあるので、価格や使い勝手と共に比較検討するとよい。</a:t>
            </a:r>
            <a:endParaRPr lang="en-US" altLang="ja-JP" sz="1600" dirty="0"/>
          </a:p>
          <a:p>
            <a:pPr lvl="1">
              <a:lnSpc>
                <a:spcPct val="120000"/>
              </a:lnSpc>
            </a:pPr>
            <a:r>
              <a:rPr lang="ja-JP" altLang="en-US" sz="1600" dirty="0"/>
              <a:t>参考として、</a:t>
            </a:r>
            <a:r>
              <a:rPr lang="en-US" altLang="ja-JP" sz="1600" dirty="0"/>
              <a:t>IPA </a:t>
            </a:r>
            <a:r>
              <a:rPr lang="ja-JP" altLang="en-US" sz="1600" dirty="0"/>
              <a:t>サイバー技術研究室で「シン・テレワークシステム」のパブリック版を署名する際には、</a:t>
            </a:r>
            <a:r>
              <a:rPr lang="en-US" altLang="ja-JP" sz="1600" dirty="0"/>
              <a:t> </a:t>
            </a:r>
            <a:r>
              <a:rPr lang="en-US" altLang="ja-JP" sz="1600" dirty="0" err="1"/>
              <a:t>Sectigo</a:t>
            </a:r>
            <a:r>
              <a:rPr lang="en-US" altLang="ja-JP" sz="1600" dirty="0"/>
              <a:t> (</a:t>
            </a:r>
            <a:r>
              <a:rPr lang="ja-JP" altLang="en-US" sz="1600" dirty="0"/>
              <a:t>旧 </a:t>
            </a:r>
            <a:r>
              <a:rPr lang="en-US" altLang="ja-JP" sz="1600" dirty="0" err="1"/>
              <a:t>Comodo</a:t>
            </a:r>
            <a:r>
              <a:rPr lang="en-US" altLang="ja-JP" sz="1600" dirty="0"/>
              <a:t>) </a:t>
            </a:r>
            <a:r>
              <a:rPr lang="ja-JP" altLang="en-US" sz="1600" dirty="0"/>
              <a:t>のコード署名証明書 </a:t>
            </a:r>
            <a:r>
              <a:rPr lang="en-US" altLang="ja-JP" sz="1600" u="sng" dirty="0">
                <a:solidFill>
                  <a:srgbClr val="0000FF"/>
                </a:solidFill>
              </a:rPr>
              <a:t>https://comodo.jp/products/codesign.html</a:t>
            </a:r>
            <a:r>
              <a:rPr lang="ja-JP" altLang="en-US" sz="1600" dirty="0"/>
              <a:t> を </a:t>
            </a:r>
            <a:r>
              <a:rPr lang="en-US" altLang="ja-JP" sz="1600" dirty="0"/>
              <a:t>IPA </a:t>
            </a:r>
            <a:r>
              <a:rPr lang="ja-JP" altLang="en-US" sz="1600" dirty="0"/>
              <a:t>で調達して利用している。</a:t>
            </a:r>
            <a:r>
              <a:rPr lang="en-US" altLang="ja-JP" sz="1600" dirty="0"/>
              <a:t>(</a:t>
            </a:r>
            <a:r>
              <a:rPr lang="ja-JP" altLang="en-US" sz="1600" dirty="0"/>
              <a:t>このベンダーを特別に推奨するものではない。</a:t>
            </a:r>
            <a:r>
              <a:rPr lang="en-US" altLang="ja-JP" sz="1600" dirty="0"/>
              <a:t>)</a:t>
            </a:r>
          </a:p>
          <a:p>
            <a:pPr lvl="1">
              <a:lnSpc>
                <a:spcPct val="120000"/>
              </a:lnSpc>
            </a:pPr>
            <a:r>
              <a:rPr lang="en-US" altLang="ja-JP" sz="1600" dirty="0"/>
              <a:t>EV (Extended Validation) </a:t>
            </a:r>
            <a:r>
              <a:rPr lang="ja-JP" altLang="en-US" sz="1600" dirty="0"/>
              <a:t>証明書である必要はない。</a:t>
            </a:r>
            <a:r>
              <a:rPr lang="en-US" altLang="ja-JP" sz="1600" dirty="0"/>
              <a:t>EV </a:t>
            </a:r>
            <a:r>
              <a:rPr lang="ja-JP" altLang="en-US" sz="1600" dirty="0"/>
              <a:t>証明書は高額で、ハードウェアセキュリティトークンが必要であり、自動ビルドプロセスにおいても </a:t>
            </a:r>
            <a:r>
              <a:rPr lang="en-US" altLang="ja-JP" sz="1600" dirty="0"/>
              <a:t>PIN </a:t>
            </a:r>
            <a:r>
              <a:rPr lang="ja-JP" altLang="en-US" sz="1600" dirty="0"/>
              <a:t>コードの入力を手動で行なわなければならないという手間がかかるが、</a:t>
            </a:r>
            <a:r>
              <a:rPr lang="en-US" altLang="ja-JP" sz="1600" dirty="0"/>
              <a:t>SmartScreen </a:t>
            </a:r>
            <a:r>
              <a:rPr lang="ja-JP" altLang="en-US" sz="1600" dirty="0"/>
              <a:t>において最初からレピュテーション確立されているメリットがある。通常の証明書は、レピュテーション確立まで若干時間を要することがある。</a:t>
            </a:r>
            <a:endParaRPr lang="en-US" altLang="ja-JP" sz="1600" dirty="0"/>
          </a:p>
          <a:p>
            <a:pPr>
              <a:lnSpc>
                <a:spcPct val="120000"/>
              </a:lnSpc>
            </a:pPr>
            <a:r>
              <a:rPr kumimoji="1" lang="ja-JP" altLang="en-US" sz="2000" dirty="0"/>
              <a:t>コード署名証明書を調達したら、ビルド作業を行なうマシンにインストールする。そして、「</a:t>
            </a:r>
            <a:r>
              <a:rPr lang="en-US" altLang="ja-JP" sz="2000" dirty="0"/>
              <a:t>IPA-DN-</a:t>
            </a:r>
            <a:r>
              <a:rPr lang="en-US" altLang="ja-JP" sz="2000" dirty="0" err="1"/>
              <a:t>ThinApps</a:t>
            </a:r>
            <a:r>
              <a:rPr lang="en-US" altLang="ja-JP" sz="2000" dirty="0"/>
              <a:t>-Private\</a:t>
            </a:r>
            <a:r>
              <a:rPr lang="en-US" altLang="ja-JP" sz="2000" dirty="0" err="1"/>
              <a:t>src</a:t>
            </a:r>
            <a:r>
              <a:rPr lang="en-US" altLang="ja-JP" sz="2000" dirty="0"/>
              <a:t>\bin\CodeSign.cmd</a:t>
            </a:r>
            <a:r>
              <a:rPr lang="ja-JP" altLang="en-US" sz="2000" dirty="0"/>
              <a:t>」というバッチファイルを自作する。そうすると、「</a:t>
            </a:r>
            <a:r>
              <a:rPr lang="en-US" altLang="ja-JP" sz="2000" dirty="0"/>
              <a:t>6-5</a:t>
            </a:r>
            <a:r>
              <a:rPr lang="ja-JP" altLang="en-US" sz="2000" dirty="0"/>
              <a:t>」のビルドプロセスの途中で、このバッチファイルの第一引数に、コード署名すべき対象の </a:t>
            </a:r>
            <a:r>
              <a:rPr lang="en-US" altLang="ja-JP" sz="2000" dirty="0"/>
              <a:t>EXE</a:t>
            </a:r>
            <a:r>
              <a:rPr lang="ja-JP" altLang="en-US" sz="2000" dirty="0"/>
              <a:t> ファイル、</a:t>
            </a:r>
            <a:r>
              <a:rPr lang="en-US" altLang="ja-JP" sz="2000" dirty="0"/>
              <a:t>DLL </a:t>
            </a:r>
            <a:r>
              <a:rPr lang="ja-JP" altLang="en-US" sz="2000" dirty="0"/>
              <a:t>ファイル等のフルパスが文字列として渡されてくる。バッチファイルは、渡されたファイル </a:t>
            </a:r>
            <a:r>
              <a:rPr lang="en-US" altLang="ja-JP" sz="2000" dirty="0"/>
              <a:t>(</a:t>
            </a:r>
            <a:r>
              <a:rPr lang="ja-JP" altLang="en-US" sz="2000" dirty="0"/>
              <a:t>拡張子は </a:t>
            </a:r>
            <a:r>
              <a:rPr lang="en-US" altLang="ja-JP" sz="2000" dirty="0"/>
              <a:t>.</a:t>
            </a:r>
            <a:r>
              <a:rPr lang="en-US" altLang="ja-JP" sz="2000" dirty="0" err="1"/>
              <a:t>dat</a:t>
            </a:r>
            <a:r>
              <a:rPr lang="en-US" altLang="ja-JP" sz="2000" dirty="0"/>
              <a:t> </a:t>
            </a:r>
            <a:r>
              <a:rPr lang="ja-JP" altLang="en-US" sz="2000" dirty="0"/>
              <a:t>となっている</a:t>
            </a:r>
            <a:r>
              <a:rPr lang="en-US" altLang="ja-JP" sz="2000" dirty="0"/>
              <a:t>) </a:t>
            </a:r>
            <a:r>
              <a:rPr lang="ja-JP" altLang="en-US" sz="2000" dirty="0"/>
              <a:t>を </a:t>
            </a:r>
            <a:r>
              <a:rPr lang="en-US" altLang="ja-JP" sz="2000" dirty="0"/>
              <a:t>EXE </a:t>
            </a:r>
            <a:r>
              <a:rPr lang="ja-JP" altLang="en-US" sz="2000" dirty="0"/>
              <a:t>ファイルまたは </a:t>
            </a:r>
            <a:r>
              <a:rPr lang="en-US" altLang="ja-JP" sz="2000" dirty="0"/>
              <a:t>DLL </a:t>
            </a:r>
            <a:r>
              <a:rPr lang="ja-JP" altLang="en-US" sz="2000" dirty="0"/>
              <a:t>ファイル </a:t>
            </a:r>
            <a:r>
              <a:rPr lang="en-US" altLang="ja-JP" sz="2000" dirty="0"/>
              <a:t>(</a:t>
            </a:r>
            <a:r>
              <a:rPr lang="ja-JP" altLang="en-US" sz="2000" dirty="0"/>
              <a:t>署名可能な </a:t>
            </a:r>
            <a:r>
              <a:rPr lang="en-US" altLang="ja-JP" sz="2000" dirty="0"/>
              <a:t>PE </a:t>
            </a:r>
            <a:r>
              <a:rPr lang="ja-JP" altLang="en-US" sz="2000" dirty="0"/>
              <a:t>ファイル</a:t>
            </a:r>
            <a:r>
              <a:rPr lang="en-US" altLang="ja-JP" sz="2000" dirty="0"/>
              <a:t>) </a:t>
            </a:r>
            <a:r>
              <a:rPr lang="ja-JP" altLang="en-US" sz="2000" dirty="0"/>
              <a:t>と見なして、コード署名証明書による署名を、任意の方法で実施し、成功</a:t>
            </a:r>
            <a:r>
              <a:rPr lang="en-US" altLang="ja-JP" sz="2000" dirty="0"/>
              <a:t>/</a:t>
            </a:r>
            <a:r>
              <a:rPr lang="ja-JP" altLang="en-US" sz="2000" dirty="0"/>
              <a:t>失敗結果を戻り値として返す。バッチファイルは、成功した場合は </a:t>
            </a:r>
            <a:r>
              <a:rPr lang="en-US" altLang="ja-JP" sz="2000" dirty="0"/>
              <a:t>0</a:t>
            </a:r>
            <a:r>
              <a:rPr lang="ja-JP" altLang="en-US" sz="2000" dirty="0" err="1"/>
              <a:t>、</a:t>
            </a:r>
            <a:r>
              <a:rPr lang="ja-JP" altLang="en-US" sz="2000" dirty="0"/>
              <a:t>失敗した場合は </a:t>
            </a:r>
            <a:r>
              <a:rPr lang="en-US" altLang="ja-JP" sz="2000" dirty="0"/>
              <a:t>0 </a:t>
            </a:r>
            <a:r>
              <a:rPr lang="ja-JP" altLang="en-US" sz="2000" dirty="0"/>
              <a:t>以外を、バッチファイルの文字列として返さなければならない。これにより、生成される </a:t>
            </a:r>
            <a:r>
              <a:rPr lang="en-US" altLang="ja-JP" sz="2000" dirty="0"/>
              <a:t>EXE</a:t>
            </a:r>
            <a:r>
              <a:rPr lang="ja-JP" altLang="en-US" sz="2000" dirty="0" err="1"/>
              <a:t>、</a:t>
            </a:r>
            <a:r>
              <a:rPr lang="en-US" altLang="ja-JP" sz="2000" dirty="0"/>
              <a:t>DLL </a:t>
            </a:r>
            <a:r>
              <a:rPr lang="ja-JP" altLang="en-US" sz="2000" dirty="0"/>
              <a:t>やインストーラファイル等に対するデジタル署名が、毎回ビルド時に自動的に実施されるようになる。</a:t>
            </a:r>
            <a:endParaRPr lang="en-US" altLang="ja-JP" sz="2000" dirty="0"/>
          </a:p>
          <a:p>
            <a:pPr lvl="1">
              <a:lnSpc>
                <a:spcPct val="120000"/>
              </a:lnSpc>
            </a:pPr>
            <a:r>
              <a:rPr lang="ja-JP" altLang="en-US" sz="1600" dirty="0"/>
              <a:t>バッチファイル内の実装をそのように行なうかは、バッチファイルの実装者に任されている。一般には、</a:t>
            </a:r>
            <a:r>
              <a:rPr lang="en-US" altLang="ja-JP" sz="1600" dirty="0"/>
              <a:t>Microsoft </a:t>
            </a:r>
            <a:r>
              <a:rPr lang="ja-JP" altLang="en-US" sz="1600" dirty="0"/>
              <a:t>社が提供する</a:t>
            </a:r>
            <a:r>
              <a:rPr lang="en-US" altLang="ja-JP" sz="1600" dirty="0"/>
              <a:t>『signtool.exe』</a:t>
            </a:r>
            <a:r>
              <a:rPr lang="ja-JP" altLang="en-US" sz="1600" dirty="0"/>
              <a:t>というユーティリティを呼び出して電子署名を行なうことが想定される。</a:t>
            </a:r>
            <a:r>
              <a:rPr lang="en-US" altLang="ja-JP" sz="1600" dirty="0" err="1"/>
              <a:t>signtool</a:t>
            </a:r>
            <a:r>
              <a:rPr lang="en-US" altLang="ja-JP" sz="1600" dirty="0"/>
              <a:t> </a:t>
            </a:r>
            <a:r>
              <a:rPr lang="ja-JP" altLang="en-US" sz="1600" dirty="0"/>
              <a:t>に関するドキュメントは、</a:t>
            </a:r>
            <a:r>
              <a:rPr lang="en-US" altLang="ja-JP" sz="1600" u="sng" dirty="0">
                <a:solidFill>
                  <a:srgbClr val="0000FF"/>
                </a:solidFill>
              </a:rPr>
              <a:t>https://docs.microsoft.com/ja-jp/dotnet/framework/tools/signtool-exe/</a:t>
            </a:r>
            <a:r>
              <a:rPr lang="en-US" altLang="ja-JP" sz="1600" dirty="0"/>
              <a:t> </a:t>
            </a:r>
            <a:r>
              <a:rPr lang="ja-JP" altLang="en-US" sz="1600" dirty="0"/>
              <a:t>で公開されている。</a:t>
            </a:r>
            <a:endParaRPr lang="en-US" altLang="ja-JP" sz="16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57</a:t>
            </a:fld>
            <a:endParaRPr kumimoji="1" lang="ja-JP" altLang="en-US" dirty="0"/>
          </a:p>
        </p:txBody>
      </p:sp>
      <p:sp>
        <p:nvSpPr>
          <p:cNvPr id="5" name="タイトル 4"/>
          <p:cNvSpPr>
            <a:spLocks noGrp="1"/>
          </p:cNvSpPr>
          <p:nvPr>
            <p:ph type="title"/>
          </p:nvPr>
        </p:nvSpPr>
        <p:spPr/>
        <p:txBody>
          <a:bodyPr>
            <a:noAutofit/>
          </a:bodyPr>
          <a:lstStyle/>
          <a:p>
            <a:r>
              <a:rPr kumimoji="1" lang="en-US" altLang="ja-JP" sz="2800" dirty="0"/>
              <a:t>4-7.</a:t>
            </a:r>
            <a:r>
              <a:rPr kumimoji="1" lang="ja-JP" altLang="en-US" sz="2800" dirty="0"/>
              <a:t> ビルドで生成される各種 </a:t>
            </a:r>
            <a:r>
              <a:rPr kumimoji="1" lang="en-US" altLang="ja-JP" sz="2800" dirty="0"/>
              <a:t>Win32 </a:t>
            </a:r>
            <a:r>
              <a:rPr kumimoji="1" lang="ja-JP" altLang="en-US" sz="2800" dirty="0"/>
              <a:t>実行可能ファイルのデジタル署名 </a:t>
            </a:r>
            <a:r>
              <a:rPr kumimoji="1" lang="en-US" altLang="ja-JP" sz="2800" dirty="0"/>
              <a:t>(</a:t>
            </a:r>
            <a:r>
              <a:rPr kumimoji="1" lang="ja-JP" altLang="en-US" sz="2800" dirty="0"/>
              <a:t>オプション</a:t>
            </a:r>
            <a:r>
              <a:rPr kumimoji="1" lang="en-US" altLang="ja-JP" sz="2800" dirty="0"/>
              <a:t>)</a:t>
            </a:r>
            <a:endParaRPr kumimoji="1" lang="ja-JP" altLang="en-US" sz="2800" dirty="0"/>
          </a:p>
        </p:txBody>
      </p:sp>
    </p:spTree>
    <p:extLst>
      <p:ext uri="{BB962C8B-B14F-4D97-AF65-F5344CB8AC3E}">
        <p14:creationId xmlns:p14="http://schemas.microsoft.com/office/powerpoint/2010/main" val="398439712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25459" y="3833038"/>
            <a:ext cx="1699610" cy="2793167"/>
          </a:xfrm>
          <a:prstGeom prst="rect">
            <a:avLst/>
          </a:prstGeom>
        </p:spPr>
      </p:pic>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58</a:t>
            </a:fld>
            <a:endParaRPr kumimoji="1" lang="ja-JP" altLang="en-US" dirty="0"/>
          </a:p>
        </p:txBody>
      </p:sp>
      <p:sp>
        <p:nvSpPr>
          <p:cNvPr id="3" name="テキスト ボックス 2"/>
          <p:cNvSpPr txBox="1"/>
          <p:nvPr/>
        </p:nvSpPr>
        <p:spPr>
          <a:xfrm>
            <a:off x="275896" y="1191459"/>
            <a:ext cx="11603421" cy="1107996"/>
          </a:xfrm>
          <a:prstGeom prst="rect">
            <a:avLst/>
          </a:prstGeom>
          <a:solidFill>
            <a:schemeClr val="accent4"/>
          </a:solidFill>
        </p:spPr>
        <p:txBody>
          <a:bodyPr wrap="square" rtlCol="0" anchor="ctr">
            <a:spAutoFit/>
          </a:bodyPr>
          <a:lstStyle/>
          <a:p>
            <a:pPr algn="ctr"/>
            <a:r>
              <a:rPr kumimoji="1" lang="en-US" altLang="ja-JP" sz="6600" dirty="0"/>
              <a:t>5. </a:t>
            </a:r>
            <a:r>
              <a:rPr kumimoji="1" lang="ja-JP" altLang="en-US" sz="6600" dirty="0"/>
              <a:t>高度な構築・運用手法</a:t>
            </a:r>
          </a:p>
        </p:txBody>
      </p:sp>
      <p:pic>
        <p:nvPicPr>
          <p:cNvPr id="9" name="図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75264" y="4684171"/>
            <a:ext cx="2337160" cy="1672179"/>
          </a:xfrm>
          <a:prstGeom prst="rect">
            <a:avLst/>
          </a:prstGeom>
        </p:spPr>
      </p:pic>
      <p:pic>
        <p:nvPicPr>
          <p:cNvPr id="14" name="図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47858" y="4008969"/>
            <a:ext cx="881170" cy="881170"/>
          </a:xfrm>
          <a:prstGeom prst="rect">
            <a:avLst/>
          </a:prstGeom>
        </p:spPr>
      </p:pic>
    </p:spTree>
    <p:extLst>
      <p:ext uri="{BB962C8B-B14F-4D97-AF65-F5344CB8AC3E}">
        <p14:creationId xmlns:p14="http://schemas.microsoft.com/office/powerpoint/2010/main" val="146564260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59</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600" dirty="0"/>
              <a:t>5-1. </a:t>
            </a:r>
            <a:r>
              <a:rPr kumimoji="1" lang="ja-JP" altLang="en-US" sz="3600" dirty="0"/>
              <a:t>アプリケーションの </a:t>
            </a:r>
            <a:r>
              <a:rPr kumimoji="1" lang="en-US" altLang="ja-JP" sz="3600" dirty="0"/>
              <a:t>UI </a:t>
            </a:r>
            <a:r>
              <a:rPr kumimoji="1" lang="ja-JP" altLang="en-US" sz="3600" dirty="0"/>
              <a:t>の高度なカスタマイズ方法</a:t>
            </a:r>
          </a:p>
        </p:txBody>
      </p:sp>
      <p:sp>
        <p:nvSpPr>
          <p:cNvPr id="9" name="コンテンツ プレースホルダー 1"/>
          <p:cNvSpPr>
            <a:spLocks noGrp="1"/>
          </p:cNvSpPr>
          <p:nvPr>
            <p:ph idx="1"/>
          </p:nvPr>
        </p:nvSpPr>
        <p:spPr>
          <a:xfrm>
            <a:off x="332741" y="4290646"/>
            <a:ext cx="11545223" cy="2430830"/>
          </a:xfrm>
        </p:spPr>
        <p:txBody>
          <a:bodyPr>
            <a:normAutofit fontScale="62500" lnSpcReduction="20000"/>
          </a:bodyPr>
          <a:lstStyle/>
          <a:p>
            <a:pPr>
              <a:lnSpc>
                <a:spcPct val="120000"/>
              </a:lnSpc>
            </a:pPr>
            <a:r>
              <a:rPr lang="en-US" altLang="ja-JP" sz="2400" dirty="0"/>
              <a:t>1. </a:t>
            </a:r>
            <a:r>
              <a:rPr lang="ja-JP" altLang="en-US" sz="2400" dirty="0"/>
              <a:t>基本的なカスタマイズ </a:t>
            </a:r>
            <a:r>
              <a:rPr lang="en-US" altLang="ja-JP" sz="2400" dirty="0"/>
              <a:t>(</a:t>
            </a:r>
            <a:r>
              <a:rPr lang="ja-JP" altLang="en-US" sz="2400" dirty="0"/>
              <a:t>一部の項目のみ変更</a:t>
            </a:r>
            <a:r>
              <a:rPr lang="en-US" altLang="ja-JP" sz="2400" dirty="0"/>
              <a:t>)</a:t>
            </a:r>
          </a:p>
          <a:p>
            <a:pPr lvl="1">
              <a:lnSpc>
                <a:spcPct val="120000"/>
              </a:lnSpc>
            </a:pPr>
            <a:r>
              <a:rPr lang="en-US" altLang="ja-JP" sz="2000" dirty="0"/>
              <a:t>IPA-DN-</a:t>
            </a:r>
            <a:r>
              <a:rPr lang="en-US" altLang="ja-JP" sz="2000" dirty="0" err="1"/>
              <a:t>ThinApps</a:t>
            </a:r>
            <a:r>
              <a:rPr lang="en-US" altLang="ja-JP" sz="2000" dirty="0"/>
              <a:t>-Private\</a:t>
            </a:r>
            <a:r>
              <a:rPr lang="en-US" altLang="ja-JP" sz="2000" dirty="0" err="1"/>
              <a:t>src</a:t>
            </a:r>
            <a:r>
              <a:rPr lang="en-US" altLang="ja-JP" sz="2000" dirty="0"/>
              <a:t>\bin\</a:t>
            </a:r>
            <a:r>
              <a:rPr lang="en-US" altLang="ja-JP" sz="2000" dirty="0" err="1"/>
              <a:t>hamcore</a:t>
            </a:r>
            <a:r>
              <a:rPr lang="en-US" altLang="ja-JP" sz="2000" dirty="0"/>
              <a:t>\</a:t>
            </a:r>
            <a:r>
              <a:rPr lang="en-US" altLang="ja-JP" sz="2000" dirty="0" err="1"/>
              <a:t>strtable_ja.patch.stb</a:t>
            </a:r>
            <a:r>
              <a:rPr lang="en-US" altLang="ja-JP" sz="2000" dirty="0"/>
              <a:t> </a:t>
            </a:r>
            <a:r>
              <a:rPr lang="ja-JP" altLang="en-US" sz="2000" dirty="0"/>
              <a:t>および </a:t>
            </a:r>
            <a:r>
              <a:rPr lang="en-US" altLang="ja-JP" sz="2000" dirty="0" err="1"/>
              <a:t>strtable_en.patch.stb</a:t>
            </a:r>
            <a:r>
              <a:rPr lang="en-US" altLang="ja-JP" sz="2000" dirty="0"/>
              <a:t> </a:t>
            </a:r>
            <a:r>
              <a:rPr lang="ja-JP" altLang="en-US" sz="2000" dirty="0"/>
              <a:t>ファイルをテキストエディタで編集することにより、ソフトウェアのブランド名などを変更することができる。</a:t>
            </a:r>
            <a:endParaRPr lang="en-US" altLang="ja-JP" sz="2000" dirty="0"/>
          </a:p>
          <a:p>
            <a:pPr lvl="1">
              <a:lnSpc>
                <a:spcPct val="120000"/>
              </a:lnSpc>
            </a:pPr>
            <a:r>
              <a:rPr kumimoji="1" lang="ja-JP" altLang="en-US" sz="2000" dirty="0"/>
              <a:t>また、</a:t>
            </a:r>
            <a:r>
              <a:rPr lang="en-US" altLang="ja-JP" sz="2000" dirty="0"/>
              <a:t>IPA-DN-</a:t>
            </a:r>
            <a:r>
              <a:rPr lang="en-US" altLang="ja-JP" sz="2000" dirty="0" err="1"/>
              <a:t>ThinApps</a:t>
            </a:r>
            <a:r>
              <a:rPr lang="en-US" altLang="ja-JP" sz="2000" dirty="0"/>
              <a:t>-Private\</a:t>
            </a:r>
            <a:r>
              <a:rPr lang="en-US" altLang="ja-JP" sz="2000" dirty="0" err="1"/>
              <a:t>src</a:t>
            </a:r>
            <a:r>
              <a:rPr lang="en-US" altLang="ja-JP" sz="2000" dirty="0"/>
              <a:t>\bin\</a:t>
            </a:r>
            <a:r>
              <a:rPr lang="en-US" altLang="ja-JP" sz="2000" dirty="0" err="1"/>
              <a:t>hamcore</a:t>
            </a:r>
            <a:r>
              <a:rPr lang="en-US" altLang="ja-JP" sz="2000" dirty="0"/>
              <a:t>\ </a:t>
            </a:r>
            <a:r>
              <a:rPr lang="ja-JP" altLang="en-US" sz="2000" dirty="0"/>
              <a:t>ディレクトリの </a:t>
            </a:r>
            <a:r>
              <a:rPr lang="en-US" altLang="ja-JP" sz="2000" dirty="0"/>
              <a:t>BMP </a:t>
            </a:r>
            <a:r>
              <a:rPr lang="ja-JP" altLang="en-US" sz="2000" dirty="0"/>
              <a:t>ファイルを編集することにより、ソフトウェア中の画像を変更することができる。</a:t>
            </a:r>
            <a:endParaRPr lang="en-US" altLang="ja-JP" sz="2000" dirty="0"/>
          </a:p>
          <a:p>
            <a:pPr>
              <a:lnSpc>
                <a:spcPct val="120000"/>
              </a:lnSpc>
            </a:pPr>
            <a:r>
              <a:rPr kumimoji="1" lang="en-US" altLang="ja-JP" sz="2400" dirty="0"/>
              <a:t>2. </a:t>
            </a:r>
            <a:r>
              <a:rPr kumimoji="1" lang="ja-JP" altLang="en-US" sz="2400" dirty="0"/>
              <a:t>奥の深いカスタマイズ </a:t>
            </a:r>
            <a:r>
              <a:rPr kumimoji="1" lang="en-US" altLang="ja-JP" sz="2400" dirty="0"/>
              <a:t>(</a:t>
            </a:r>
            <a:r>
              <a:rPr kumimoji="1" lang="ja-JP" altLang="en-US" sz="2400" dirty="0"/>
              <a:t>ほぼすべての文字列、画像、画面デザインの変更</a:t>
            </a:r>
            <a:r>
              <a:rPr kumimoji="1" lang="en-US" altLang="ja-JP" sz="2400" dirty="0"/>
              <a:t>)</a:t>
            </a:r>
          </a:p>
          <a:p>
            <a:pPr lvl="1">
              <a:lnSpc>
                <a:spcPct val="120000"/>
              </a:lnSpc>
            </a:pPr>
            <a:r>
              <a:rPr lang="en-US" altLang="ja-JP" sz="2000" dirty="0"/>
              <a:t>IPA-DN-</a:t>
            </a:r>
            <a:r>
              <a:rPr lang="en-US" altLang="ja-JP" sz="2000" dirty="0" err="1"/>
              <a:t>ThinApps</a:t>
            </a:r>
            <a:r>
              <a:rPr lang="en-US" altLang="ja-JP" sz="2000" dirty="0"/>
              <a:t>-Private\submodules\IPA-DN-Ultra\</a:t>
            </a:r>
            <a:r>
              <a:rPr lang="en-US" altLang="ja-JP" sz="2000" dirty="0" err="1"/>
              <a:t>src</a:t>
            </a:r>
            <a:r>
              <a:rPr lang="en-US" altLang="ja-JP" sz="2000" dirty="0"/>
              <a:t>\bin\</a:t>
            </a:r>
            <a:r>
              <a:rPr lang="en-US" altLang="ja-JP" sz="2000" dirty="0" err="1"/>
              <a:t>hamcore</a:t>
            </a:r>
            <a:r>
              <a:rPr lang="en-US" altLang="ja-JP" sz="2000" dirty="0"/>
              <a:t>\</a:t>
            </a:r>
            <a:r>
              <a:rPr lang="en-US" altLang="ja-JP" sz="2000" dirty="0" err="1"/>
              <a:t>strtable_ja.stb</a:t>
            </a:r>
            <a:r>
              <a:rPr lang="ja-JP" altLang="en-US" sz="2000" dirty="0"/>
              <a:t> および </a:t>
            </a:r>
            <a:r>
              <a:rPr lang="en-US" altLang="ja-JP" sz="2000" dirty="0" err="1"/>
              <a:t>strtable_en.stb</a:t>
            </a:r>
            <a:r>
              <a:rPr lang="en-US" altLang="ja-JP" sz="2000" dirty="0"/>
              <a:t> </a:t>
            </a:r>
            <a:r>
              <a:rPr lang="ja-JP" altLang="en-US" sz="2000" dirty="0"/>
              <a:t>ファイルをテキストエディタで編集することにより、ほぼすべての文字列を変更することができる。</a:t>
            </a:r>
            <a:endParaRPr lang="en-US" altLang="ja-JP" sz="2000" dirty="0"/>
          </a:p>
          <a:p>
            <a:pPr lvl="1">
              <a:lnSpc>
                <a:spcPct val="120000"/>
              </a:lnSpc>
            </a:pPr>
            <a:r>
              <a:rPr lang="en-US" altLang="ja-JP" sz="2000" dirty="0"/>
              <a:t>IPA-DN-</a:t>
            </a:r>
            <a:r>
              <a:rPr lang="en-US" altLang="ja-JP" sz="2000" dirty="0" err="1"/>
              <a:t>ThinApps</a:t>
            </a:r>
            <a:r>
              <a:rPr lang="en-US" altLang="ja-JP" sz="2000" dirty="0"/>
              <a:t>-Private\submodules\IPA-DN-Ultra\</a:t>
            </a:r>
            <a:r>
              <a:rPr lang="en-US" altLang="ja-JP" sz="2000" dirty="0" err="1"/>
              <a:t>src</a:t>
            </a:r>
            <a:r>
              <a:rPr lang="en-US" altLang="ja-JP" sz="2000" dirty="0"/>
              <a:t>\</a:t>
            </a:r>
            <a:r>
              <a:rPr lang="en-US" altLang="ja-JP" sz="2000" dirty="0" err="1"/>
              <a:t>PenCore</a:t>
            </a:r>
            <a:r>
              <a:rPr lang="en-US" altLang="ja-JP" sz="2000" dirty="0"/>
              <a:t> </a:t>
            </a:r>
            <a:r>
              <a:rPr lang="ja-JP" altLang="en-US" sz="2000" dirty="0"/>
              <a:t>の </a:t>
            </a:r>
            <a:r>
              <a:rPr lang="en-US" altLang="ja-JP" sz="2000" dirty="0"/>
              <a:t>*.bmp, *.</a:t>
            </a:r>
            <a:r>
              <a:rPr lang="en-US" altLang="ja-JP" sz="2000" dirty="0" err="1"/>
              <a:t>ico</a:t>
            </a:r>
            <a:r>
              <a:rPr lang="ja-JP" altLang="en-US" sz="2000" dirty="0"/>
              <a:t> および </a:t>
            </a:r>
            <a:r>
              <a:rPr lang="en-US" altLang="ja-JP" sz="2000" dirty="0" err="1"/>
              <a:t>PenCore.rc</a:t>
            </a:r>
            <a:r>
              <a:rPr lang="en-US" altLang="ja-JP" sz="2000" dirty="0"/>
              <a:t> </a:t>
            </a:r>
            <a:r>
              <a:rPr lang="ja-JP" altLang="en-US" sz="2000" dirty="0"/>
              <a:t>ファイルをテキストエディタまたは </a:t>
            </a:r>
            <a:r>
              <a:rPr lang="en-US" altLang="ja-JP" sz="2000" dirty="0"/>
              <a:t>Visual Studio </a:t>
            </a:r>
            <a:r>
              <a:rPr lang="ja-JP" altLang="en-US" sz="2000" dirty="0"/>
              <a:t>のリソースエディタで編集することにより、ほぼすべての画面デザインを変更することができる。</a:t>
            </a:r>
            <a:endParaRPr kumimoji="1" lang="ja-JP" altLang="en-US" sz="2000" dirty="0"/>
          </a:p>
        </p:txBody>
      </p:sp>
      <p:pic>
        <p:nvPicPr>
          <p:cNvPr id="10" name="図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45743" y="1048854"/>
            <a:ext cx="5643180" cy="3172740"/>
          </a:xfrm>
          <a:prstGeom prst="rect">
            <a:avLst/>
          </a:prstGeom>
        </p:spPr>
      </p:pic>
    </p:spTree>
    <p:extLst>
      <p:ext uri="{BB962C8B-B14F-4D97-AF65-F5344CB8AC3E}">
        <p14:creationId xmlns:p14="http://schemas.microsoft.com/office/powerpoint/2010/main" val="284798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6</a:t>
            </a:fld>
            <a:endParaRPr kumimoji="1" lang="ja-JP" altLang="en-US" dirty="0"/>
          </a:p>
        </p:txBody>
      </p:sp>
      <p:sp>
        <p:nvSpPr>
          <p:cNvPr id="3" name="テキスト ボックス 2"/>
          <p:cNvSpPr txBox="1"/>
          <p:nvPr/>
        </p:nvSpPr>
        <p:spPr>
          <a:xfrm>
            <a:off x="275896" y="1022182"/>
            <a:ext cx="11603421" cy="1446550"/>
          </a:xfrm>
          <a:prstGeom prst="rect">
            <a:avLst/>
          </a:prstGeom>
          <a:solidFill>
            <a:schemeClr val="accent4">
              <a:lumMod val="40000"/>
              <a:lumOff val="60000"/>
            </a:schemeClr>
          </a:solidFill>
        </p:spPr>
        <p:txBody>
          <a:bodyPr wrap="square" rtlCol="0" anchor="ctr">
            <a:spAutoFit/>
          </a:bodyPr>
          <a:lstStyle/>
          <a:p>
            <a:pPr algn="ctr"/>
            <a:r>
              <a:rPr kumimoji="1" lang="en-US" altLang="ja-JP" sz="8800" dirty="0"/>
              <a:t>1. </a:t>
            </a:r>
            <a:r>
              <a:rPr kumimoji="1" lang="ja-JP" altLang="en-US" sz="8800" dirty="0"/>
              <a:t>はじめに</a:t>
            </a:r>
          </a:p>
        </p:txBody>
      </p:sp>
      <p:pic>
        <p:nvPicPr>
          <p:cNvPr id="6" name="図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04546" y="3854669"/>
            <a:ext cx="1311056" cy="1917826"/>
          </a:xfrm>
          <a:prstGeom prst="rect">
            <a:avLst/>
          </a:prstGeom>
        </p:spPr>
      </p:pic>
      <p:sp>
        <p:nvSpPr>
          <p:cNvPr id="7" name="テキスト ボックス 6"/>
          <p:cNvSpPr txBox="1"/>
          <p:nvPr/>
        </p:nvSpPr>
        <p:spPr>
          <a:xfrm>
            <a:off x="544727" y="3660682"/>
            <a:ext cx="7732986" cy="2677656"/>
          </a:xfrm>
          <a:prstGeom prst="rect">
            <a:avLst/>
          </a:prstGeom>
          <a:solidFill>
            <a:srgbClr val="FFFFCC"/>
          </a:solidFill>
        </p:spPr>
        <p:txBody>
          <a:bodyPr wrap="square" rtlCol="0">
            <a:spAutoFit/>
          </a:bodyPr>
          <a:lstStyle/>
          <a:p>
            <a:pPr marL="285750" indent="-285750">
              <a:buFont typeface="Arial" panose="020B0604020202020204" pitchFamily="34" charset="0"/>
              <a:buChar char="•"/>
            </a:pPr>
            <a:r>
              <a:rPr kumimoji="1" lang="en-US" altLang="ja-JP" sz="1400" dirty="0"/>
              <a:t>IPA </a:t>
            </a:r>
            <a:r>
              <a:rPr kumimoji="1" lang="ja-JP" altLang="en-US" sz="1400" dirty="0"/>
              <a:t>サイバー技術研究室では、シン・テレワークシステムの中継ゲートウェイの動作状況の統計データを収集しています。</a:t>
            </a:r>
            <a:br>
              <a:rPr kumimoji="1" lang="ja-JP" altLang="en-US" sz="1400" dirty="0"/>
            </a:br>
            <a:r>
              <a:rPr lang="ja-JP" altLang="en-US" sz="1400" dirty="0"/>
              <a:t>シン・テレワークシステム</a:t>
            </a:r>
            <a:r>
              <a:rPr kumimoji="1" lang="ja-JP" altLang="en-US" sz="1400" dirty="0"/>
              <a:t>の中継システムは、統計情報を </a:t>
            </a:r>
            <a:r>
              <a:rPr kumimoji="1" lang="en-US" altLang="ja-JP" sz="1400" dirty="0"/>
              <a:t>NTT </a:t>
            </a:r>
            <a:r>
              <a:rPr kumimoji="1" lang="ja-JP" altLang="en-US" sz="1400" dirty="0"/>
              <a:t>東日本</a:t>
            </a:r>
            <a:r>
              <a:rPr kumimoji="1" lang="en-US" altLang="ja-JP" sz="1400" dirty="0"/>
              <a:t>-IPA </a:t>
            </a:r>
            <a:r>
              <a:rPr kumimoji="1" lang="ja-JP" altLang="en-US" sz="1400" dirty="0"/>
              <a:t>シン・テレワークシステム 開発チームの統計サーバーに送付します。</a:t>
            </a:r>
            <a:br>
              <a:rPr kumimoji="1" lang="en-US" altLang="ja-JP" sz="1400" dirty="0"/>
            </a:br>
            <a:r>
              <a:rPr lang="ja-JP" altLang="en-US" sz="1400" dirty="0"/>
              <a:t>統計情報は、シン・テレワークシステムが日本国内でどの程度活用されているかを確認し、</a:t>
            </a:r>
            <a:r>
              <a:rPr lang="en-US" altLang="ja-JP" sz="1400" dirty="0"/>
              <a:t>IPA </a:t>
            </a:r>
            <a:r>
              <a:rPr lang="ja-JP" altLang="en-US" sz="1400" dirty="0"/>
              <a:t>サイバー技術研究室の活動に関する社会的理解や必要な予算の獲得等のために利用されます。</a:t>
            </a:r>
            <a:br>
              <a:rPr lang="en-US" altLang="ja-JP" sz="1400" dirty="0"/>
            </a:br>
            <a:r>
              <a:rPr lang="ja-JP" altLang="en-US" sz="1400" dirty="0"/>
              <a:t>収集され保存される統計情報には、シン・テレワークシステムの中継システムを経由するセッション数、接続コンピュータ台数、通信データ量、「シン・テレワークシステム コントローラ」が生成する統計データ、「中継システム」ホストそのもの </a:t>
            </a:r>
            <a:r>
              <a:rPr lang="en-US" altLang="ja-JP" sz="1400" dirty="0"/>
              <a:t>(</a:t>
            </a:r>
            <a:r>
              <a:rPr lang="ja-JP" altLang="en-US" sz="1400" dirty="0"/>
              <a:t>統計情報の送付先</a:t>
            </a:r>
            <a:r>
              <a:rPr lang="en-US" altLang="ja-JP" sz="1400" dirty="0"/>
              <a:t>) </a:t>
            </a:r>
            <a:r>
              <a:rPr lang="ja-JP" altLang="en-US" sz="1400" dirty="0"/>
              <a:t>の固有の </a:t>
            </a:r>
            <a:r>
              <a:rPr lang="en-US" altLang="ja-JP" sz="1400" dirty="0"/>
              <a:t>ID</a:t>
            </a:r>
            <a:r>
              <a:rPr lang="ja-JP" altLang="en-US" sz="1400" dirty="0" err="1"/>
              <a:t>、</a:t>
            </a:r>
            <a:r>
              <a:rPr lang="en-US" altLang="ja-JP" sz="1400" dirty="0"/>
              <a:t>IP </a:t>
            </a:r>
            <a:r>
              <a:rPr lang="ja-JP" altLang="en-US" sz="1400" dirty="0"/>
              <a:t>アドレスおよびホスト名、</a:t>
            </a:r>
            <a:r>
              <a:rPr lang="en-US" altLang="ja-JP" sz="1400" dirty="0"/>
              <a:t>OS</a:t>
            </a:r>
            <a:r>
              <a:rPr lang="ja-JP" altLang="en-US" sz="1400" dirty="0"/>
              <a:t> のバージョン、中継ゲートウェイのバージョン番号が含まれます。</a:t>
            </a:r>
            <a:br>
              <a:rPr lang="en-US" altLang="ja-JP" sz="1400" dirty="0"/>
            </a:br>
            <a:r>
              <a:rPr lang="ja-JP" altLang="en-US" sz="1400" dirty="0"/>
              <a:t>個人情報や認証情報、通信データ、ユーザー名、パスワード、秘密鍵等の秘密情報が収集されることはありません。</a:t>
            </a:r>
            <a:endParaRPr kumimoji="1" lang="ja-JP" altLang="en-US" sz="1400" dirty="0"/>
          </a:p>
        </p:txBody>
      </p:sp>
    </p:spTree>
    <p:extLst>
      <p:ext uri="{BB962C8B-B14F-4D97-AF65-F5344CB8AC3E}">
        <p14:creationId xmlns:p14="http://schemas.microsoft.com/office/powerpoint/2010/main" val="1164594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2"/>
            <a:ext cx="11545223" cy="5477561"/>
          </a:xfrm>
        </p:spPr>
        <p:txBody>
          <a:bodyPr>
            <a:normAutofit fontScale="92500" lnSpcReduction="20000"/>
          </a:bodyPr>
          <a:lstStyle/>
          <a:p>
            <a:r>
              <a:rPr kumimoji="1" lang="ja-JP" altLang="en-US" sz="2400" dirty="0"/>
              <a:t>今後、本格的に、プライベートバージョンを構築し展開する場合は、アプリケーションの </a:t>
            </a:r>
            <a:r>
              <a:rPr kumimoji="1" lang="en-US" altLang="ja-JP" sz="2400" dirty="0"/>
              <a:t>ID </a:t>
            </a:r>
            <a:r>
              <a:rPr kumimoji="1" lang="ja-JP" altLang="en-US" sz="2400" dirty="0"/>
              <a:t>は、ソースコードから、他 </a:t>
            </a:r>
            <a:r>
              <a:rPr kumimoji="1" lang="en-US" altLang="ja-JP" sz="2400" dirty="0"/>
              <a:t>(※) </a:t>
            </a:r>
            <a:r>
              <a:rPr kumimoji="1" lang="ja-JP" altLang="en-US" sz="2400" dirty="0"/>
              <a:t>と重複のないように変更されるべきである。</a:t>
            </a:r>
            <a:br>
              <a:rPr kumimoji="1" lang="en-US" altLang="ja-JP" sz="2400" dirty="0"/>
            </a:br>
            <a:r>
              <a:rPr kumimoji="1" lang="ja-JP" altLang="en-US" sz="2400" dirty="0"/>
              <a:t>そうしないと、複数版を共存インストールすることができない。</a:t>
            </a:r>
            <a:br>
              <a:rPr kumimoji="1" lang="en-US" altLang="ja-JP" sz="2400" dirty="0"/>
            </a:br>
            <a:r>
              <a:rPr kumimoji="1" lang="en-US" altLang="ja-JP" sz="2400" dirty="0"/>
              <a:t>※</a:t>
            </a:r>
            <a:r>
              <a:rPr kumimoji="1" lang="ja-JP" altLang="en-US" sz="2400" dirty="0"/>
              <a:t> ソースコードをそのまま用いて他の組織がビルドしたバージョン等。</a:t>
            </a:r>
            <a:endParaRPr kumimoji="1" lang="en-US" altLang="ja-JP" sz="2400" dirty="0"/>
          </a:p>
          <a:p>
            <a:r>
              <a:rPr kumimoji="1" lang="ja-JP" altLang="en-US" sz="2400" dirty="0"/>
              <a:t>ソースコード中には、デフォルトのアプリケーション </a:t>
            </a:r>
            <a:r>
              <a:rPr kumimoji="1" lang="en-US" altLang="ja-JP" sz="2400" dirty="0"/>
              <a:t>ID </a:t>
            </a:r>
            <a:r>
              <a:rPr kumimoji="1" lang="ja-JP" altLang="en-US" sz="2400" dirty="0"/>
              <a:t>として </a:t>
            </a:r>
            <a:r>
              <a:rPr kumimoji="1" lang="en-US" altLang="ja-JP" sz="2400" dirty="0"/>
              <a:t>“Private” </a:t>
            </a:r>
            <a:r>
              <a:rPr kumimoji="1" lang="ja-JP" altLang="en-US" sz="2400" dirty="0"/>
              <a:t>が設定されている。以下の </a:t>
            </a:r>
            <a:r>
              <a:rPr kumimoji="1" lang="en-US" altLang="ja-JP" sz="2400" dirty="0"/>
              <a:t>5 </a:t>
            </a:r>
            <a:r>
              <a:rPr kumimoji="1" lang="ja-JP" altLang="en-US" sz="2400" dirty="0" err="1"/>
              <a:t>つの</a:t>
            </a:r>
            <a:r>
              <a:rPr kumimoji="1" lang="ja-JP" altLang="en-US" sz="2400" dirty="0"/>
              <a:t>ファイル中の文字列 </a:t>
            </a:r>
            <a:r>
              <a:rPr kumimoji="1" lang="en-US" altLang="ja-JP" sz="2400" dirty="0"/>
              <a:t>“Private” </a:t>
            </a:r>
            <a:r>
              <a:rPr kumimoji="1" lang="ja-JP" altLang="en-US" sz="2400" dirty="0"/>
              <a:t>を</a:t>
            </a:r>
            <a:r>
              <a:rPr lang="en-US" altLang="ja-JP" sz="2400" dirty="0"/>
              <a:t> 8 </a:t>
            </a:r>
            <a:r>
              <a:rPr lang="ja-JP" altLang="en-US" sz="2400" dirty="0"/>
              <a:t>文字以内の英数字の</a:t>
            </a:r>
            <a:r>
              <a:rPr kumimoji="1" lang="ja-JP" altLang="en-US" sz="2400" dirty="0"/>
              <a:t>他のユニークな文字列 </a:t>
            </a:r>
            <a:r>
              <a:rPr kumimoji="1" lang="en-US" altLang="ja-JP" sz="2400" dirty="0"/>
              <a:t>(</a:t>
            </a:r>
            <a:r>
              <a:rPr kumimoji="1" lang="ja-JP" altLang="en-US" sz="2400" dirty="0"/>
              <a:t>例</a:t>
            </a:r>
            <a:r>
              <a:rPr kumimoji="1" lang="en-US" altLang="ja-JP" sz="2400" dirty="0"/>
              <a:t>: </a:t>
            </a:r>
            <a:r>
              <a:rPr kumimoji="1" lang="en-US" altLang="ja-JP" sz="2400" dirty="0" err="1"/>
              <a:t>Mikaka</a:t>
            </a:r>
            <a:r>
              <a:rPr kumimoji="1" lang="en-US" altLang="ja-JP" sz="2400" dirty="0"/>
              <a:t>) </a:t>
            </a:r>
            <a:r>
              <a:rPr kumimoji="1" lang="ja-JP" altLang="en-US" sz="2400" dirty="0"/>
              <a:t>に置換すること。</a:t>
            </a:r>
            <a:endParaRPr kumimoji="1" lang="en-US" altLang="ja-JP" sz="2400" dirty="0"/>
          </a:p>
          <a:p>
            <a:pPr lvl="1"/>
            <a:r>
              <a:rPr lang="en-US" altLang="ja-JP" sz="2000" dirty="0" err="1">
                <a:latin typeface="Consolas" panose="020B0609020204030204" pitchFamily="49" charset="0"/>
              </a:rPr>
              <a:t>src</a:t>
            </a:r>
            <a:r>
              <a:rPr lang="en-US" altLang="ja-JP" sz="2000" dirty="0">
                <a:latin typeface="Consolas" panose="020B0609020204030204" pitchFamily="49" charset="0"/>
              </a:rPr>
              <a:t>\</a:t>
            </a:r>
            <a:r>
              <a:rPr lang="en-US" altLang="ja-JP" sz="2000" dirty="0" err="1">
                <a:latin typeface="Consolas" panose="020B0609020204030204" pitchFamily="49" charset="0"/>
              </a:rPr>
              <a:t>Vars</a:t>
            </a:r>
            <a:r>
              <a:rPr lang="en-US" altLang="ja-JP" sz="2000" dirty="0">
                <a:latin typeface="Consolas" panose="020B0609020204030204" pitchFamily="49" charset="0"/>
              </a:rPr>
              <a:t>\</a:t>
            </a:r>
            <a:r>
              <a:rPr lang="en-US" altLang="ja-JP" sz="2000" dirty="0" err="1">
                <a:latin typeface="Consolas" panose="020B0609020204030204" pitchFamily="49" charset="0"/>
              </a:rPr>
              <a:t>Vars.cs</a:t>
            </a:r>
            <a:endParaRPr lang="ja-JP" altLang="en-US" sz="2000" dirty="0">
              <a:latin typeface="Consolas" panose="020B0609020204030204" pitchFamily="49" charset="0"/>
            </a:endParaRPr>
          </a:p>
          <a:p>
            <a:pPr lvl="1"/>
            <a:r>
              <a:rPr lang="en-US" altLang="ja-JP" sz="2000" dirty="0" err="1">
                <a:latin typeface="Consolas" panose="020B0609020204030204" pitchFamily="49" charset="0"/>
              </a:rPr>
              <a:t>src</a:t>
            </a:r>
            <a:r>
              <a:rPr lang="en-US" altLang="ja-JP" sz="2000" dirty="0">
                <a:latin typeface="Consolas" panose="020B0609020204030204" pitchFamily="49" charset="0"/>
              </a:rPr>
              <a:t>\</a:t>
            </a:r>
            <a:r>
              <a:rPr lang="en-US" altLang="ja-JP" sz="2000" dirty="0" err="1">
                <a:latin typeface="Consolas" panose="020B0609020204030204" pitchFamily="49" charset="0"/>
              </a:rPr>
              <a:t>Vars</a:t>
            </a:r>
            <a:r>
              <a:rPr lang="en-US" altLang="ja-JP" sz="2000" dirty="0">
                <a:latin typeface="Consolas" panose="020B0609020204030204" pitchFamily="49" charset="0"/>
              </a:rPr>
              <a:t>\</a:t>
            </a:r>
            <a:r>
              <a:rPr lang="en-US" altLang="ja-JP" sz="2000" dirty="0" err="1">
                <a:latin typeface="Consolas" panose="020B0609020204030204" pitchFamily="49" charset="0"/>
              </a:rPr>
              <a:t>Vars.h</a:t>
            </a:r>
            <a:endParaRPr lang="en-US" altLang="ja-JP" sz="2000" dirty="0">
              <a:latin typeface="Consolas" panose="020B0609020204030204" pitchFamily="49" charset="0"/>
            </a:endParaRPr>
          </a:p>
          <a:p>
            <a:pPr lvl="1"/>
            <a:r>
              <a:rPr lang="en-US" altLang="ja-JP" sz="2000" dirty="0" err="1">
                <a:latin typeface="Consolas" panose="020B0609020204030204" pitchFamily="49" charset="0"/>
              </a:rPr>
              <a:t>src</a:t>
            </a:r>
            <a:r>
              <a:rPr lang="en-US" altLang="ja-JP" sz="2000" dirty="0">
                <a:latin typeface="Consolas" panose="020B0609020204030204" pitchFamily="49" charset="0"/>
              </a:rPr>
              <a:t>\</a:t>
            </a:r>
            <a:r>
              <a:rPr lang="en-US" altLang="ja-JP" sz="2000" dirty="0" err="1">
                <a:latin typeface="Consolas" panose="020B0609020204030204" pitchFamily="49" charset="0"/>
              </a:rPr>
              <a:t>Vars</a:t>
            </a:r>
            <a:r>
              <a:rPr lang="en-US" altLang="ja-JP" sz="2000" dirty="0">
                <a:latin typeface="Consolas" panose="020B0609020204030204" pitchFamily="49" charset="0"/>
              </a:rPr>
              <a:t>\</a:t>
            </a:r>
            <a:r>
              <a:rPr lang="en-US" altLang="ja-JP" sz="2000" dirty="0" err="1">
                <a:latin typeface="Consolas" panose="020B0609020204030204" pitchFamily="49" charset="0"/>
              </a:rPr>
              <a:t>Vars.props</a:t>
            </a:r>
            <a:endParaRPr lang="en-US" altLang="ja-JP" sz="2000" dirty="0">
              <a:latin typeface="Consolas" panose="020B0609020204030204" pitchFamily="49" charset="0"/>
            </a:endParaRPr>
          </a:p>
          <a:p>
            <a:pPr lvl="1"/>
            <a:r>
              <a:rPr lang="en-US" altLang="ja-JP" sz="2000" dirty="0" err="1">
                <a:latin typeface="Consolas" panose="020B0609020204030204" pitchFamily="49" charset="0"/>
              </a:rPr>
              <a:t>src</a:t>
            </a:r>
            <a:r>
              <a:rPr lang="en-US" altLang="ja-JP" sz="2000" dirty="0">
                <a:latin typeface="Consolas" panose="020B0609020204030204" pitchFamily="49" charset="0"/>
              </a:rPr>
              <a:t>\bin\</a:t>
            </a:r>
            <a:r>
              <a:rPr lang="en-US" altLang="ja-JP" sz="2000" dirty="0" err="1">
                <a:latin typeface="Consolas" panose="020B0609020204030204" pitchFamily="49" charset="0"/>
              </a:rPr>
              <a:t>hamcore</a:t>
            </a:r>
            <a:r>
              <a:rPr lang="en-US" altLang="ja-JP" sz="2000" dirty="0">
                <a:latin typeface="Consolas" panose="020B0609020204030204" pitchFamily="49" charset="0"/>
              </a:rPr>
              <a:t>\</a:t>
            </a:r>
            <a:r>
              <a:rPr lang="en-US" altLang="ja-JP" sz="2000" dirty="0" err="1">
                <a:latin typeface="Consolas" panose="020B0609020204030204" pitchFamily="49" charset="0"/>
              </a:rPr>
              <a:t>strtable_ja.patch.stb</a:t>
            </a:r>
            <a:endParaRPr lang="en-US" altLang="ja-JP" sz="2000" dirty="0">
              <a:latin typeface="Consolas" panose="020B0609020204030204" pitchFamily="49" charset="0"/>
            </a:endParaRPr>
          </a:p>
          <a:p>
            <a:pPr lvl="1"/>
            <a:r>
              <a:rPr lang="en-US" altLang="ja-JP" sz="2000" dirty="0" err="1">
                <a:latin typeface="Consolas" panose="020B0609020204030204" pitchFamily="49" charset="0"/>
              </a:rPr>
              <a:t>src</a:t>
            </a:r>
            <a:r>
              <a:rPr lang="en-US" altLang="ja-JP" sz="2000" dirty="0">
                <a:latin typeface="Consolas" panose="020B0609020204030204" pitchFamily="49" charset="0"/>
              </a:rPr>
              <a:t>\bin\</a:t>
            </a:r>
            <a:r>
              <a:rPr lang="en-US" altLang="ja-JP" sz="2000" dirty="0" err="1">
                <a:latin typeface="Consolas" panose="020B0609020204030204" pitchFamily="49" charset="0"/>
              </a:rPr>
              <a:t>hamcore</a:t>
            </a:r>
            <a:r>
              <a:rPr lang="en-US" altLang="ja-JP" sz="2000" dirty="0">
                <a:latin typeface="Consolas" panose="020B0609020204030204" pitchFamily="49" charset="0"/>
              </a:rPr>
              <a:t>\</a:t>
            </a:r>
            <a:r>
              <a:rPr lang="en-US" altLang="ja-JP" sz="2000" dirty="0" err="1">
                <a:latin typeface="Consolas" panose="020B0609020204030204" pitchFamily="49" charset="0"/>
              </a:rPr>
              <a:t>strtable_en.patch.stb</a:t>
            </a:r>
            <a:endParaRPr lang="en-US" altLang="ja-JP" sz="2000" dirty="0">
              <a:latin typeface="Consolas" panose="020B0609020204030204" pitchFamily="49" charset="0"/>
            </a:endParaRPr>
          </a:p>
          <a:p>
            <a:r>
              <a:rPr lang="ja-JP" altLang="en-US" sz="2400" dirty="0"/>
              <a:t>その他、上記の各テキストファイル中のコメントの指示に従って、ユニーク化を行なうこと。</a:t>
            </a:r>
            <a:endParaRPr lang="en-US" altLang="ja-JP" sz="2400" dirty="0"/>
          </a:p>
          <a:p>
            <a:r>
              <a:rPr lang="en-US" altLang="ja-JP" sz="2400" dirty="0" err="1"/>
              <a:t>src</a:t>
            </a:r>
            <a:r>
              <a:rPr lang="en-US" altLang="ja-JP" sz="2400" dirty="0"/>
              <a:t>\</a:t>
            </a:r>
            <a:r>
              <a:rPr lang="en-US" altLang="ja-JP" sz="2400" dirty="0" err="1"/>
              <a:t>Vars</a:t>
            </a:r>
            <a:r>
              <a:rPr lang="en-US" altLang="ja-JP" sz="2400" dirty="0"/>
              <a:t>\</a:t>
            </a:r>
            <a:r>
              <a:rPr lang="en-US" altLang="ja-JP" sz="2400" dirty="0" err="1"/>
              <a:t>Vars.h</a:t>
            </a:r>
            <a:r>
              <a:rPr lang="ja-JP" altLang="en-US" sz="2400" dirty="0"/>
              <a:t> ファイルには</a:t>
            </a:r>
            <a:br>
              <a:rPr lang="ja-JP" altLang="en-US" sz="2400" dirty="0"/>
            </a:br>
            <a:r>
              <a:rPr lang="ja-JP" altLang="en-US" sz="2400" dirty="0"/>
              <a:t>「</a:t>
            </a:r>
            <a:r>
              <a:rPr lang="en-US" altLang="ja-JP" sz="2400" dirty="0"/>
              <a:t>#define DS_RPC_PORT 9825</a:t>
            </a:r>
            <a:r>
              <a:rPr lang="ja-JP" altLang="en-US" sz="2400" dirty="0"/>
              <a:t>」</a:t>
            </a:r>
            <a:br>
              <a:rPr lang="en-US" altLang="ja-JP" sz="2400" dirty="0"/>
            </a:br>
            <a:r>
              <a:rPr lang="ja-JP" altLang="en-US" sz="2400" dirty="0"/>
              <a:t>という定数がある。これは、シン・テレワークシステム サーバーのバックグラウンドプロセスと、サーバー設定ツールとの間の設定用通信に利用される </a:t>
            </a:r>
            <a:r>
              <a:rPr lang="en-US" altLang="ja-JP" sz="2400" dirty="0"/>
              <a:t>localhost </a:t>
            </a:r>
            <a:r>
              <a:rPr lang="ja-JP" altLang="en-US" sz="2400" dirty="0"/>
              <a:t>内 </a:t>
            </a:r>
            <a:r>
              <a:rPr lang="en-US" altLang="ja-JP" sz="2400" dirty="0"/>
              <a:t>TCP </a:t>
            </a:r>
            <a:r>
              <a:rPr lang="ja-JP" altLang="en-US" sz="2400" dirty="0"/>
              <a:t>ポートである。</a:t>
            </a:r>
            <a:r>
              <a:rPr lang="en-US" altLang="ja-JP" sz="2400" dirty="0"/>
              <a:t>9826 </a:t>
            </a:r>
            <a:r>
              <a:rPr lang="ja-JP" altLang="en-US" sz="2400" dirty="0"/>
              <a:t>以降の、他の組織とかぶりにくい、適当な整数に変更することを推奨する。</a:t>
            </a:r>
            <a:r>
              <a:rPr lang="en-US" altLang="ja-JP" sz="2400" dirty="0"/>
              <a:t>※ </a:t>
            </a:r>
            <a:r>
              <a:rPr lang="ja-JP" altLang="en-US" sz="2400" dirty="0"/>
              <a:t>「</a:t>
            </a:r>
            <a:r>
              <a:rPr lang="en-US" altLang="ja-JP" sz="2400" dirty="0"/>
              <a:t>#define DS_URDP_PORT 3459</a:t>
            </a:r>
            <a:r>
              <a:rPr lang="ja-JP" altLang="en-US" sz="2400" dirty="0"/>
              <a:t>」 は、変更しないこと。</a:t>
            </a:r>
            <a:endParaRPr lang="en-US" altLang="ja-JP" sz="24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60</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200" dirty="0"/>
              <a:t>5-2. </a:t>
            </a:r>
            <a:r>
              <a:rPr kumimoji="1" lang="ja-JP" altLang="en-US" sz="3200" dirty="0"/>
              <a:t>アプリケーションの </a:t>
            </a:r>
            <a:r>
              <a:rPr kumimoji="1" lang="en-US" altLang="ja-JP" sz="3200" dirty="0"/>
              <a:t>ID (</a:t>
            </a:r>
            <a:r>
              <a:rPr kumimoji="1" lang="en-US" altLang="ja-JP" sz="3200" dirty="0" err="1"/>
              <a:t>AppId</a:t>
            </a:r>
            <a:r>
              <a:rPr kumimoji="1" lang="en-US" altLang="ja-JP" sz="3200" dirty="0"/>
              <a:t>) </a:t>
            </a:r>
            <a:r>
              <a:rPr kumimoji="1" lang="ja-JP" altLang="en-US" sz="3200" dirty="0"/>
              <a:t>の変更によるユニーク化</a:t>
            </a:r>
          </a:p>
        </p:txBody>
      </p:sp>
    </p:spTree>
    <p:extLst>
      <p:ext uri="{BB962C8B-B14F-4D97-AF65-F5344CB8AC3E}">
        <p14:creationId xmlns:p14="http://schemas.microsoft.com/office/powerpoint/2010/main" val="198574960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61</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600" dirty="0"/>
              <a:t>5-3. </a:t>
            </a:r>
            <a:r>
              <a:rPr kumimoji="1" lang="ja-JP" altLang="en-US" sz="3600" dirty="0"/>
              <a:t>ゲートウェイに登録済みのサーバー一覧の確認</a:t>
            </a:r>
          </a:p>
        </p:txBody>
      </p:sp>
      <p:sp>
        <p:nvSpPr>
          <p:cNvPr id="6" name="テキスト ボックス 5"/>
          <p:cNvSpPr txBox="1"/>
          <p:nvPr/>
        </p:nvSpPr>
        <p:spPr>
          <a:xfrm>
            <a:off x="332741" y="2315824"/>
            <a:ext cx="11353780"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cat ~/IPA-DN-</a:t>
            </a:r>
            <a:r>
              <a:rPr lang="en-US" altLang="ja-JP" dirty="0" err="1">
                <a:solidFill>
                  <a:schemeClr val="bg1"/>
                </a:solidFill>
                <a:latin typeface="Consolas" panose="020B0609020204030204" pitchFamily="49" charset="0"/>
              </a:rPr>
              <a:t>ThinApps</a:t>
            </a:r>
            <a:r>
              <a:rPr lang="en-US" altLang="ja-JP" dirty="0">
                <a:solidFill>
                  <a:schemeClr val="bg1"/>
                </a:solidFill>
                <a:latin typeface="Consolas" panose="020B0609020204030204" pitchFamily="49" charset="0"/>
              </a:rPr>
              <a:t>-Private/</a:t>
            </a:r>
            <a:r>
              <a:rPr lang="en-US" altLang="ja-JP" dirty="0" err="1">
                <a:solidFill>
                  <a:schemeClr val="bg1"/>
                </a:solidFill>
                <a:latin typeface="Consolas" panose="020B0609020204030204" pitchFamily="49" charset="0"/>
              </a:rPr>
              <a:t>src</a:t>
            </a:r>
            <a:r>
              <a:rPr lang="en-US" altLang="ja-JP" dirty="0">
                <a:solidFill>
                  <a:schemeClr val="bg1"/>
                </a:solidFill>
                <a:latin typeface="Consolas" panose="020B0609020204030204" pitchFamily="49" charset="0"/>
              </a:rPr>
              <a:t>/bin/</a:t>
            </a:r>
            <a:r>
              <a:rPr lang="en-US" altLang="ja-JP" dirty="0" err="1">
                <a:solidFill>
                  <a:schemeClr val="bg1"/>
                </a:solidFill>
                <a:latin typeface="Consolas" panose="020B0609020204030204" pitchFamily="49" charset="0"/>
              </a:rPr>
              <a:t>MachineDatabase.config</a:t>
            </a:r>
            <a:endParaRPr kumimoji="1" lang="ja-JP" altLang="en-US" dirty="0">
              <a:solidFill>
                <a:schemeClr val="bg1"/>
              </a:solidFill>
              <a:latin typeface="Consolas" panose="020B0609020204030204" pitchFamily="49" charset="0"/>
            </a:endParaRPr>
          </a:p>
        </p:txBody>
      </p:sp>
      <p:sp>
        <p:nvSpPr>
          <p:cNvPr id="7" name="コンテンツ プレースホルダー 1"/>
          <p:cNvSpPr txBox="1">
            <a:spLocks/>
          </p:cNvSpPr>
          <p:nvPr/>
        </p:nvSpPr>
        <p:spPr>
          <a:xfrm>
            <a:off x="332741" y="1164764"/>
            <a:ext cx="11545223" cy="1038761"/>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dirty="0"/>
              <a:t>中継ゲートウェイに登録されているサーバーの一覧は、以下のデータベースファイルに保存されている。</a:t>
            </a:r>
            <a:endParaRPr lang="en-US" altLang="ja-JP" dirty="0"/>
          </a:p>
          <a:p>
            <a:r>
              <a:rPr lang="ja-JP" altLang="en-US" dirty="0"/>
              <a:t>データベースはテキスト形式であり、</a:t>
            </a:r>
            <a:r>
              <a:rPr lang="en-US" altLang="ja-JP" dirty="0"/>
              <a:t>cat </a:t>
            </a:r>
            <a:r>
              <a:rPr lang="ja-JP" altLang="en-US" dirty="0"/>
              <a:t>コマンドで、内容を表示することができる。</a:t>
            </a:r>
          </a:p>
        </p:txBody>
      </p:sp>
      <p:pic>
        <p:nvPicPr>
          <p:cNvPr id="9" name="図 8"/>
          <p:cNvPicPr>
            <a:picLocks noChangeAspect="1"/>
          </p:cNvPicPr>
          <p:nvPr/>
        </p:nvPicPr>
        <p:blipFill>
          <a:blip r:embed="rId2"/>
          <a:stretch>
            <a:fillRect/>
          </a:stretch>
        </p:blipFill>
        <p:spPr>
          <a:xfrm>
            <a:off x="544225" y="2839654"/>
            <a:ext cx="5465406" cy="3516696"/>
          </a:xfrm>
          <a:prstGeom prst="rect">
            <a:avLst/>
          </a:prstGeom>
        </p:spPr>
      </p:pic>
      <p:pic>
        <p:nvPicPr>
          <p:cNvPr id="10" name="図 9"/>
          <p:cNvPicPr>
            <a:picLocks noChangeAspect="1"/>
          </p:cNvPicPr>
          <p:nvPr/>
        </p:nvPicPr>
        <p:blipFill>
          <a:blip r:embed="rId3"/>
          <a:stretch>
            <a:fillRect/>
          </a:stretch>
        </p:blipFill>
        <p:spPr>
          <a:xfrm>
            <a:off x="10256466" y="5872041"/>
            <a:ext cx="1534477" cy="968617"/>
          </a:xfrm>
          <a:prstGeom prst="rect">
            <a:avLst/>
          </a:prstGeom>
        </p:spPr>
      </p:pic>
      <p:sp>
        <p:nvSpPr>
          <p:cNvPr id="11" name="角丸四角形吹き出し 10"/>
          <p:cNvSpPr/>
          <p:nvPr/>
        </p:nvSpPr>
        <p:spPr>
          <a:xfrm>
            <a:off x="6153512" y="2876245"/>
            <a:ext cx="4870192" cy="2804706"/>
          </a:xfrm>
          <a:prstGeom prst="wedgeRoundRectCallout">
            <a:avLst>
              <a:gd name="adj1" fmla="val 21015"/>
              <a:gd name="adj2" fmla="val 55664"/>
              <a:gd name="adj3" fmla="val 16667"/>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buFont typeface="Arial" panose="020B0604020202020204" pitchFamily="34" charset="0"/>
              <a:buChar char="•"/>
            </a:pPr>
            <a:r>
              <a:rPr kumimoji="1" lang="en-US" altLang="ja-JP" sz="1400" dirty="0" err="1"/>
              <a:t>thingate</a:t>
            </a:r>
            <a:r>
              <a:rPr kumimoji="1" lang="en-US" altLang="ja-JP" sz="1400" dirty="0"/>
              <a:t> </a:t>
            </a:r>
            <a:r>
              <a:rPr kumimoji="1" lang="ja-JP" altLang="en-US" sz="1400" dirty="0"/>
              <a:t>デーモンプロセスを停止中は、データベース </a:t>
            </a:r>
            <a:r>
              <a:rPr kumimoji="1" lang="en-US" altLang="ja-JP" sz="1400" dirty="0"/>
              <a:t>(</a:t>
            </a:r>
            <a:r>
              <a:rPr kumimoji="1" lang="en-US" altLang="ja-JP" sz="1400" dirty="0" err="1"/>
              <a:t>config</a:t>
            </a:r>
            <a:r>
              <a:rPr kumimoji="1" lang="en-US" altLang="ja-JP" sz="1400" dirty="0"/>
              <a:t> </a:t>
            </a:r>
            <a:r>
              <a:rPr kumimoji="1" lang="ja-JP" altLang="en-US" sz="1400" dirty="0"/>
              <a:t>ファイルの内容</a:t>
            </a:r>
            <a:r>
              <a:rPr kumimoji="1" lang="en-US" altLang="ja-JP" sz="1400" dirty="0"/>
              <a:t>) </a:t>
            </a:r>
            <a:r>
              <a:rPr kumimoji="1" lang="ja-JP" altLang="en-US" sz="1400" dirty="0"/>
              <a:t>をテキストエディタで書換えることができる。この方法により、コンピュータ </a:t>
            </a:r>
            <a:r>
              <a:rPr kumimoji="1" lang="en-US" altLang="ja-JP" sz="1400" dirty="0"/>
              <a:t>ID </a:t>
            </a:r>
            <a:r>
              <a:rPr kumimoji="1" lang="ja-JP" altLang="en-US" sz="1400" dirty="0"/>
              <a:t>を強制的に変更したり、登録を削除したりすることも可能である。</a:t>
            </a:r>
            <a:endParaRPr kumimoji="1" lang="en-US" altLang="ja-JP" sz="1400" dirty="0"/>
          </a:p>
          <a:p>
            <a:pPr marL="285750" indent="-285750">
              <a:buFont typeface="Arial" panose="020B0604020202020204" pitchFamily="34" charset="0"/>
              <a:buChar char="•"/>
            </a:pPr>
            <a:r>
              <a:rPr lang="en-US" altLang="ja-JP" sz="1400" dirty="0"/>
              <a:t>Date </a:t>
            </a:r>
            <a:r>
              <a:rPr lang="ja-JP" altLang="en-US" sz="1400" dirty="0"/>
              <a:t>系の変数は、</a:t>
            </a:r>
            <a:r>
              <a:rPr lang="en-US" altLang="ja-JP" sz="1400" dirty="0"/>
              <a:t>1970/01/01 09:00:00 (GMT) </a:t>
            </a:r>
            <a:r>
              <a:rPr lang="ja-JP" altLang="en-US" sz="1400" dirty="0"/>
              <a:t>を </a:t>
            </a:r>
            <a:r>
              <a:rPr lang="en-US" altLang="ja-JP" sz="1400" dirty="0"/>
              <a:t>0 </a:t>
            </a:r>
            <a:r>
              <a:rPr lang="ja-JP" altLang="en-US" sz="1400" dirty="0"/>
              <a:t>としてミリ秒単位で増加する </a:t>
            </a:r>
            <a:r>
              <a:rPr lang="en-US" altLang="ja-JP" sz="1400" dirty="0"/>
              <a:t>64 bit </a:t>
            </a:r>
            <a:r>
              <a:rPr lang="ja-JP" altLang="en-US" sz="1400" dirty="0"/>
              <a:t>整数である。</a:t>
            </a:r>
            <a:br>
              <a:rPr lang="en-US" altLang="ja-JP" sz="1400" dirty="0"/>
            </a:br>
            <a:r>
              <a:rPr lang="en-US" altLang="ja-JP" sz="1400" dirty="0"/>
              <a:t>(JST </a:t>
            </a:r>
            <a:r>
              <a:rPr lang="ja-JP" altLang="en-US" sz="1400" dirty="0"/>
              <a:t>ではないので注意</a:t>
            </a:r>
            <a:r>
              <a:rPr lang="en-US" altLang="ja-JP" sz="1400" dirty="0"/>
              <a:t>)</a:t>
            </a:r>
          </a:p>
          <a:p>
            <a:pPr marL="285750" indent="-285750">
              <a:buFont typeface="Arial" panose="020B0604020202020204" pitchFamily="34" charset="0"/>
              <a:buChar char="•"/>
            </a:pPr>
            <a:r>
              <a:rPr kumimoji="1" lang="ja-JP" altLang="en-US" sz="1400" dirty="0"/>
              <a:t>その他の変数の意味は、</a:t>
            </a:r>
            <a:br>
              <a:rPr lang="en-US" altLang="ja-JP" sz="1400" dirty="0"/>
            </a:br>
            <a:r>
              <a:rPr lang="en-US" altLang="ja-JP" sz="1400" dirty="0"/>
              <a:t>https://github.com/IPA-CyberLab/IPA-DN-Ultra/blob/7de9d485817536826a2dab4f7edf9c98bd41d2b7/src/Cedar/WtGate.h#L179</a:t>
            </a:r>
            <a:br>
              <a:rPr lang="en-US" altLang="ja-JP" sz="1400" dirty="0"/>
            </a:br>
            <a:r>
              <a:rPr lang="ja-JP" altLang="en-US" sz="1400" dirty="0"/>
              <a:t>の </a:t>
            </a:r>
            <a:r>
              <a:rPr lang="en-US" altLang="ja-JP" sz="1400" dirty="0"/>
              <a:t>WG_MACHINE </a:t>
            </a:r>
            <a:r>
              <a:rPr lang="ja-JP" altLang="en-US" sz="1400" dirty="0"/>
              <a:t>のコメントを参照すること。</a:t>
            </a:r>
            <a:endParaRPr kumimoji="1" lang="ja-JP" altLang="en-US" sz="1400" dirty="0"/>
          </a:p>
        </p:txBody>
      </p:sp>
    </p:spTree>
    <p:extLst>
      <p:ext uri="{BB962C8B-B14F-4D97-AF65-F5344CB8AC3E}">
        <p14:creationId xmlns:p14="http://schemas.microsoft.com/office/powerpoint/2010/main" val="336496158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008037"/>
          </a:xfrm>
        </p:spPr>
        <p:txBody>
          <a:bodyPr/>
          <a:lstStyle/>
          <a:p>
            <a:r>
              <a:rPr lang="ja-JP" altLang="en-US" dirty="0"/>
              <a:t>中継ゲートウェイに現在接続しているサーバーセッション一覧は、中継ゲートウェイ上から以下のコマンドを実行することで表示することができる。</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62</a:t>
            </a:fld>
            <a:endParaRPr kumimoji="1" lang="ja-JP" altLang="en-US" dirty="0"/>
          </a:p>
        </p:txBody>
      </p:sp>
      <p:sp>
        <p:nvSpPr>
          <p:cNvPr id="4" name="タイトル 3"/>
          <p:cNvSpPr>
            <a:spLocks noGrp="1"/>
          </p:cNvSpPr>
          <p:nvPr>
            <p:ph type="title"/>
          </p:nvPr>
        </p:nvSpPr>
        <p:spPr/>
        <p:txBody>
          <a:bodyPr>
            <a:noAutofit/>
          </a:bodyPr>
          <a:lstStyle/>
          <a:p>
            <a:r>
              <a:rPr kumimoji="1" lang="en-US" altLang="ja-JP" sz="2800" dirty="0"/>
              <a:t>5-4. </a:t>
            </a:r>
            <a:r>
              <a:rPr kumimoji="1" lang="ja-JP" altLang="en-US" sz="2800" dirty="0"/>
              <a:t>ゲートウェイに現在接続しているサーバーセッション一覧の表示</a:t>
            </a:r>
          </a:p>
        </p:txBody>
      </p:sp>
      <p:sp>
        <p:nvSpPr>
          <p:cNvPr id="5" name="テキスト ボックス 4"/>
          <p:cNvSpPr txBox="1"/>
          <p:nvPr/>
        </p:nvSpPr>
        <p:spPr>
          <a:xfrm>
            <a:off x="332741" y="2240226"/>
            <a:ext cx="11353780" cy="369332"/>
          </a:xfrm>
          <a:prstGeom prst="rect">
            <a:avLst/>
          </a:prstGeom>
          <a:solidFill>
            <a:schemeClr val="tx1"/>
          </a:solidFill>
        </p:spPr>
        <p:txBody>
          <a:bodyPr wrap="square" rtlCol="0">
            <a:spAutoFit/>
          </a:bodyPr>
          <a:lstStyle/>
          <a:p>
            <a:r>
              <a:rPr lang="en-US" altLang="ja-JP" dirty="0">
                <a:solidFill>
                  <a:schemeClr val="bg1"/>
                </a:solidFill>
                <a:latin typeface="Consolas" panose="020B0609020204030204" pitchFamily="49" charset="0"/>
              </a:rPr>
              <a:t>curl -k https://127.0.0.1/thinstat/</a:t>
            </a:r>
            <a:endParaRPr kumimoji="1" lang="ja-JP" altLang="en-US" dirty="0">
              <a:solidFill>
                <a:schemeClr val="bg1"/>
              </a:solidFill>
              <a:latin typeface="Consolas" panose="020B0609020204030204" pitchFamily="49" charset="0"/>
            </a:endParaRPr>
          </a:p>
        </p:txBody>
      </p:sp>
      <p:pic>
        <p:nvPicPr>
          <p:cNvPr id="6" name="図 5"/>
          <p:cNvPicPr>
            <a:picLocks noChangeAspect="1"/>
          </p:cNvPicPr>
          <p:nvPr/>
        </p:nvPicPr>
        <p:blipFill>
          <a:blip r:embed="rId2"/>
          <a:stretch>
            <a:fillRect/>
          </a:stretch>
        </p:blipFill>
        <p:spPr>
          <a:xfrm>
            <a:off x="261610" y="3139225"/>
            <a:ext cx="6233783" cy="2365523"/>
          </a:xfrm>
          <a:prstGeom prst="rect">
            <a:avLst/>
          </a:prstGeom>
        </p:spPr>
      </p:pic>
      <p:sp>
        <p:nvSpPr>
          <p:cNvPr id="7" name="テキスト ボックス 6"/>
          <p:cNvSpPr txBox="1"/>
          <p:nvPr/>
        </p:nvSpPr>
        <p:spPr>
          <a:xfrm>
            <a:off x="332741" y="2680138"/>
            <a:ext cx="6407018" cy="369332"/>
          </a:xfrm>
          <a:prstGeom prst="rect">
            <a:avLst/>
          </a:prstGeom>
          <a:noFill/>
        </p:spPr>
        <p:txBody>
          <a:bodyPr wrap="square" rtlCol="0">
            <a:spAutoFit/>
          </a:bodyPr>
          <a:lstStyle/>
          <a:p>
            <a:r>
              <a:rPr kumimoji="1" lang="ja-JP" altLang="en-US" dirty="0"/>
              <a:t>実行例</a:t>
            </a:r>
          </a:p>
        </p:txBody>
      </p:sp>
      <p:sp>
        <p:nvSpPr>
          <p:cNvPr id="8" name="テキスト ボックス 7"/>
          <p:cNvSpPr txBox="1"/>
          <p:nvPr/>
        </p:nvSpPr>
        <p:spPr>
          <a:xfrm>
            <a:off x="6850117" y="2758966"/>
            <a:ext cx="4713890" cy="2585323"/>
          </a:xfrm>
          <a:prstGeom prst="rect">
            <a:avLst/>
          </a:prstGeom>
          <a:noFill/>
        </p:spPr>
        <p:txBody>
          <a:bodyPr wrap="square" rtlCol="0">
            <a:spAutoFit/>
          </a:bodyPr>
          <a:lstStyle/>
          <a:p>
            <a:r>
              <a:rPr kumimoji="1" lang="ja-JP" altLang="en-US" dirty="0"/>
              <a:t>意味</a:t>
            </a:r>
            <a:endParaRPr kumimoji="1" lang="en-US" altLang="ja-JP" dirty="0"/>
          </a:p>
          <a:p>
            <a:pPr marL="285750" indent="-285750">
              <a:buFont typeface="Arial" panose="020B0604020202020204" pitchFamily="34" charset="0"/>
              <a:buChar char="•"/>
            </a:pPr>
            <a:r>
              <a:rPr lang="en-US" altLang="ja-JP" dirty="0" err="1"/>
              <a:t>EstablishedDateTime</a:t>
            </a:r>
            <a:r>
              <a:rPr lang="en-US" altLang="ja-JP" dirty="0"/>
              <a:t>: </a:t>
            </a:r>
            <a:r>
              <a:rPr lang="ja-JP" altLang="en-US" dirty="0"/>
              <a:t>接続確立日時。</a:t>
            </a:r>
            <a:br>
              <a:rPr lang="en-US" altLang="ja-JP" dirty="0"/>
            </a:br>
            <a:r>
              <a:rPr lang="en-US" altLang="ja-JP" dirty="0"/>
              <a:t>(</a:t>
            </a:r>
            <a:r>
              <a:rPr lang="ja-JP" altLang="en-US" dirty="0"/>
              <a:t>数値の意味は </a:t>
            </a:r>
            <a:r>
              <a:rPr lang="en-US" altLang="ja-JP" dirty="0"/>
              <a:t>5-3</a:t>
            </a:r>
            <a:r>
              <a:rPr lang="ja-JP" altLang="en-US" dirty="0"/>
              <a:t> を参照のこと</a:t>
            </a:r>
            <a:r>
              <a:rPr lang="en-US" altLang="ja-JP" dirty="0"/>
              <a:t>)</a:t>
            </a:r>
          </a:p>
          <a:p>
            <a:pPr marL="285750" indent="-285750">
              <a:buFont typeface="Arial" panose="020B0604020202020204" pitchFamily="34" charset="0"/>
              <a:buChar char="•"/>
            </a:pPr>
            <a:r>
              <a:rPr kumimoji="1" lang="en-US" altLang="ja-JP" dirty="0"/>
              <a:t>Hostname: </a:t>
            </a:r>
            <a:r>
              <a:rPr kumimoji="1" lang="ja-JP" altLang="en-US" dirty="0"/>
              <a:t>接続元ホスト </a:t>
            </a:r>
            <a:r>
              <a:rPr kumimoji="1" lang="en-US" altLang="ja-JP" dirty="0"/>
              <a:t>FQDN</a:t>
            </a:r>
          </a:p>
          <a:p>
            <a:pPr marL="285750" indent="-285750">
              <a:buFont typeface="Arial" panose="020B0604020202020204" pitchFamily="34" charset="0"/>
              <a:buChar char="•"/>
            </a:pPr>
            <a:r>
              <a:rPr lang="en-US" altLang="ja-JP" dirty="0" err="1"/>
              <a:t>IpAddress</a:t>
            </a:r>
            <a:r>
              <a:rPr lang="en-US" altLang="ja-JP" dirty="0"/>
              <a:t>: </a:t>
            </a:r>
            <a:r>
              <a:rPr lang="ja-JP" altLang="en-US" dirty="0"/>
              <a:t>接続元ホスト </a:t>
            </a:r>
            <a:r>
              <a:rPr lang="en-US" altLang="ja-JP" dirty="0"/>
              <a:t>IP </a:t>
            </a:r>
            <a:r>
              <a:rPr lang="ja-JP" altLang="en-US" dirty="0"/>
              <a:t>アドレス</a:t>
            </a:r>
            <a:endParaRPr lang="en-US" altLang="ja-JP" dirty="0"/>
          </a:p>
          <a:p>
            <a:pPr marL="285750" indent="-285750">
              <a:buFont typeface="Arial" panose="020B0604020202020204" pitchFamily="34" charset="0"/>
              <a:buChar char="•"/>
            </a:pPr>
            <a:r>
              <a:rPr kumimoji="1" lang="en-US" altLang="ja-JP" dirty="0" err="1"/>
              <a:t>Msid</a:t>
            </a:r>
            <a:r>
              <a:rPr kumimoji="1" lang="en-US" altLang="ja-JP" dirty="0"/>
              <a:t>: </a:t>
            </a:r>
            <a:r>
              <a:rPr kumimoji="1" lang="ja-JP" altLang="en-US" dirty="0"/>
              <a:t>固有 </a:t>
            </a:r>
            <a:r>
              <a:rPr kumimoji="1" lang="en-US" altLang="ja-JP" dirty="0"/>
              <a:t>ID (MSID-DESK-</a:t>
            </a:r>
            <a:r>
              <a:rPr kumimoji="1" lang="ja-JP" altLang="en-US" dirty="0"/>
              <a:t>固有</a:t>
            </a:r>
            <a:r>
              <a:rPr kumimoji="1" lang="en-US" altLang="ja-JP" dirty="0"/>
              <a:t>ID)</a:t>
            </a:r>
          </a:p>
          <a:p>
            <a:pPr marL="285750" indent="-285750">
              <a:buFont typeface="Arial" panose="020B0604020202020204" pitchFamily="34" charset="0"/>
              <a:buChar char="•"/>
            </a:pPr>
            <a:r>
              <a:rPr kumimoji="1" lang="en-US" altLang="ja-JP" dirty="0" err="1"/>
              <a:t>NumClients</a:t>
            </a:r>
            <a:r>
              <a:rPr kumimoji="1" lang="en-US" altLang="ja-JP" dirty="0"/>
              <a:t>: </a:t>
            </a:r>
            <a:r>
              <a:rPr kumimoji="1" lang="ja-JP" altLang="en-US" dirty="0"/>
              <a:t>現在接続中のクライアント数</a:t>
            </a:r>
            <a:endParaRPr kumimoji="1" lang="en-US" altLang="ja-JP" dirty="0"/>
          </a:p>
          <a:p>
            <a:pPr marL="285750" indent="-285750">
              <a:buFont typeface="Arial" panose="020B0604020202020204" pitchFamily="34" charset="0"/>
              <a:buChar char="•"/>
            </a:pPr>
            <a:r>
              <a:rPr lang="en-US" altLang="ja-JP" dirty="0"/>
              <a:t>ServerMask64: </a:t>
            </a:r>
            <a:r>
              <a:rPr lang="ja-JP" altLang="en-US" dirty="0"/>
              <a:t>サーバー情報を示すビットマスク</a:t>
            </a:r>
            <a:endParaRPr lang="en-US" altLang="ja-JP" dirty="0"/>
          </a:p>
          <a:p>
            <a:pPr marL="285750" indent="-285750">
              <a:buFont typeface="Arial" panose="020B0604020202020204" pitchFamily="34" charset="0"/>
              <a:buChar char="•"/>
            </a:pPr>
            <a:r>
              <a:rPr kumimoji="1" lang="en-US" altLang="ja-JP" dirty="0" err="1"/>
              <a:t>SessionId</a:t>
            </a:r>
            <a:r>
              <a:rPr kumimoji="1" lang="en-US" altLang="ja-JP" dirty="0"/>
              <a:t>: </a:t>
            </a:r>
            <a:r>
              <a:rPr kumimoji="1" lang="ja-JP" altLang="en-US" dirty="0"/>
              <a:t>セッション固有の乱数 </a:t>
            </a:r>
            <a:r>
              <a:rPr kumimoji="1" lang="en-US" altLang="ja-JP" dirty="0"/>
              <a:t>ID</a:t>
            </a:r>
            <a:endParaRPr kumimoji="1" lang="ja-JP" altLang="en-US" dirty="0"/>
          </a:p>
        </p:txBody>
      </p:sp>
      <p:sp>
        <p:nvSpPr>
          <p:cNvPr id="9" name="テキスト ボックス 8"/>
          <p:cNvSpPr txBox="1"/>
          <p:nvPr/>
        </p:nvSpPr>
        <p:spPr>
          <a:xfrm>
            <a:off x="6850117" y="5155324"/>
            <a:ext cx="4926724" cy="1200329"/>
          </a:xfrm>
          <a:prstGeom prst="rect">
            <a:avLst/>
          </a:prstGeom>
          <a:noFill/>
        </p:spPr>
        <p:txBody>
          <a:bodyPr wrap="square" rtlCol="0">
            <a:spAutoFit/>
          </a:bodyPr>
          <a:lstStyle/>
          <a:p>
            <a:r>
              <a:rPr kumimoji="1" lang="en-US" altLang="ja-JP" dirty="0"/>
              <a:t>ServerMask64 </a:t>
            </a:r>
            <a:r>
              <a:rPr kumimoji="1" lang="ja-JP" altLang="en-US" dirty="0"/>
              <a:t>のビットフラグの一覧</a:t>
            </a:r>
            <a:r>
              <a:rPr kumimoji="1" lang="en-US" altLang="ja-JP" dirty="0"/>
              <a:t>:</a:t>
            </a:r>
          </a:p>
          <a:p>
            <a:r>
              <a:rPr lang="en-US" altLang="ja-JP" dirty="0"/>
              <a:t>https://github.com/IPA-CyberLab/IPA-DN-Ultra/blob/7de9d485817536826a2dab4f7edf9c98bd41d2b7/src/Cedar/Desk.h#L167</a:t>
            </a:r>
          </a:p>
        </p:txBody>
      </p:sp>
    </p:spTree>
    <p:extLst>
      <p:ext uri="{BB962C8B-B14F-4D97-AF65-F5344CB8AC3E}">
        <p14:creationId xmlns:p14="http://schemas.microsoft.com/office/powerpoint/2010/main" val="197717402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63</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a:t>5-5. </a:t>
            </a:r>
            <a:r>
              <a:rPr kumimoji="1" lang="ja-JP" altLang="en-US" dirty="0"/>
              <a:t>ゲートウェイの </a:t>
            </a:r>
            <a:r>
              <a:rPr kumimoji="1" lang="en-US" altLang="ja-JP" dirty="0"/>
              <a:t>Linux </a:t>
            </a:r>
            <a:r>
              <a:rPr kumimoji="1" lang="ja-JP" altLang="en-US" dirty="0"/>
              <a:t>カーネルの推奨設定</a:t>
            </a:r>
          </a:p>
        </p:txBody>
      </p:sp>
      <p:sp>
        <p:nvSpPr>
          <p:cNvPr id="5" name="テキスト ボックス 4"/>
          <p:cNvSpPr txBox="1"/>
          <p:nvPr/>
        </p:nvSpPr>
        <p:spPr>
          <a:xfrm>
            <a:off x="774175" y="1216481"/>
            <a:ext cx="3285445" cy="5139869"/>
          </a:xfrm>
          <a:prstGeom prst="rect">
            <a:avLst/>
          </a:prstGeom>
          <a:solidFill>
            <a:schemeClr val="tx1"/>
          </a:solidFill>
        </p:spPr>
        <p:txBody>
          <a:bodyPr wrap="square" rtlCol="0">
            <a:spAutoFit/>
          </a:bodyPr>
          <a:lstStyle/>
          <a:p>
            <a:r>
              <a:rPr lang="en-US" altLang="ja-JP" sz="800" dirty="0">
                <a:solidFill>
                  <a:schemeClr val="bg1"/>
                </a:solidFill>
                <a:latin typeface="Consolas" panose="020B0609020204030204" pitchFamily="49" charset="0"/>
              </a:rPr>
              <a:t># Kernel</a:t>
            </a:r>
          </a:p>
          <a:p>
            <a:r>
              <a:rPr lang="en-US" altLang="ja-JP" sz="800" dirty="0" err="1">
                <a:solidFill>
                  <a:schemeClr val="bg1"/>
                </a:solidFill>
                <a:latin typeface="Consolas" panose="020B0609020204030204" pitchFamily="49" charset="0"/>
              </a:rPr>
              <a:t>kernel.panic</a:t>
            </a:r>
            <a:r>
              <a:rPr lang="en-US" altLang="ja-JP" sz="800" dirty="0">
                <a:solidFill>
                  <a:schemeClr val="bg1"/>
                </a:solidFill>
                <a:latin typeface="Consolas" panose="020B0609020204030204" pitchFamily="49" charset="0"/>
              </a:rPr>
              <a:t>=15</a:t>
            </a:r>
          </a:p>
          <a:p>
            <a:r>
              <a:rPr lang="en-US" altLang="ja-JP" sz="800" dirty="0" err="1">
                <a:solidFill>
                  <a:schemeClr val="bg1"/>
                </a:solidFill>
                <a:latin typeface="Consolas" panose="020B0609020204030204" pitchFamily="49" charset="0"/>
              </a:rPr>
              <a:t>kernel.panic_on_oops</a:t>
            </a:r>
            <a:r>
              <a:rPr lang="en-US" altLang="ja-JP" sz="800" dirty="0">
                <a:solidFill>
                  <a:schemeClr val="bg1"/>
                </a:solidFill>
                <a:latin typeface="Consolas" panose="020B0609020204030204" pitchFamily="49" charset="0"/>
              </a:rPr>
              <a:t>=1</a:t>
            </a:r>
          </a:p>
          <a:p>
            <a:r>
              <a:rPr lang="en-US" altLang="ja-JP" sz="800" dirty="0" err="1">
                <a:solidFill>
                  <a:schemeClr val="bg1"/>
                </a:solidFill>
                <a:latin typeface="Consolas" panose="020B0609020204030204" pitchFamily="49" charset="0"/>
              </a:rPr>
              <a:t>vm.overcommit_memory</a:t>
            </a:r>
            <a:r>
              <a:rPr lang="en-US" altLang="ja-JP" sz="800" dirty="0">
                <a:solidFill>
                  <a:schemeClr val="bg1"/>
                </a:solidFill>
                <a:latin typeface="Consolas" panose="020B0609020204030204" pitchFamily="49" charset="0"/>
              </a:rPr>
              <a:t>=2</a:t>
            </a:r>
          </a:p>
          <a:p>
            <a:r>
              <a:rPr lang="en-US" altLang="ja-JP" sz="800" dirty="0" err="1">
                <a:solidFill>
                  <a:schemeClr val="bg1"/>
                </a:solidFill>
                <a:latin typeface="Consolas" panose="020B0609020204030204" pitchFamily="49" charset="0"/>
              </a:rPr>
              <a:t>vm.overcommit_ratio</a:t>
            </a:r>
            <a:r>
              <a:rPr lang="en-US" altLang="ja-JP" sz="800" dirty="0">
                <a:solidFill>
                  <a:schemeClr val="bg1"/>
                </a:solidFill>
                <a:latin typeface="Consolas" panose="020B0609020204030204" pitchFamily="49" charset="0"/>
              </a:rPr>
              <a:t>=90</a:t>
            </a:r>
          </a:p>
          <a:p>
            <a:r>
              <a:rPr lang="en-US" altLang="ja-JP" sz="800" dirty="0" err="1">
                <a:solidFill>
                  <a:schemeClr val="bg1"/>
                </a:solidFill>
                <a:latin typeface="Consolas" panose="020B0609020204030204" pitchFamily="49" charset="0"/>
              </a:rPr>
              <a:t>vm.panic_on_oom</a:t>
            </a:r>
            <a:r>
              <a:rPr lang="en-US" altLang="ja-JP" sz="800" dirty="0">
                <a:solidFill>
                  <a:schemeClr val="bg1"/>
                </a:solidFill>
                <a:latin typeface="Consolas" panose="020B0609020204030204" pitchFamily="49" charset="0"/>
              </a:rPr>
              <a:t>=0</a:t>
            </a:r>
          </a:p>
          <a:p>
            <a:r>
              <a:rPr lang="en-US" altLang="ja-JP" sz="800" dirty="0" err="1">
                <a:solidFill>
                  <a:schemeClr val="bg1"/>
                </a:solidFill>
                <a:latin typeface="Consolas" panose="020B0609020204030204" pitchFamily="49" charset="0"/>
              </a:rPr>
              <a:t>vm.oom_kill_allocating_task</a:t>
            </a:r>
            <a:r>
              <a:rPr lang="en-US" altLang="ja-JP" sz="800" dirty="0">
                <a:solidFill>
                  <a:schemeClr val="bg1"/>
                </a:solidFill>
                <a:latin typeface="Consolas" panose="020B0609020204030204" pitchFamily="49" charset="0"/>
              </a:rPr>
              <a:t>=1</a:t>
            </a:r>
          </a:p>
          <a:p>
            <a:r>
              <a:rPr lang="en-US" altLang="ja-JP" sz="800" dirty="0" err="1">
                <a:solidFill>
                  <a:schemeClr val="bg1"/>
                </a:solidFill>
                <a:latin typeface="Consolas" panose="020B0609020204030204" pitchFamily="49" charset="0"/>
              </a:rPr>
              <a:t>kernel.sysrq</a:t>
            </a:r>
            <a:r>
              <a:rPr lang="en-US" altLang="ja-JP" sz="800" dirty="0">
                <a:solidFill>
                  <a:schemeClr val="bg1"/>
                </a:solidFill>
                <a:latin typeface="Consolas" panose="020B0609020204030204" pitchFamily="49" charset="0"/>
              </a:rPr>
              <a:t>=0</a:t>
            </a:r>
          </a:p>
          <a:p>
            <a:r>
              <a:rPr lang="en-US" altLang="ja-JP" sz="800" dirty="0" err="1">
                <a:solidFill>
                  <a:schemeClr val="bg1"/>
                </a:solidFill>
                <a:latin typeface="Consolas" panose="020B0609020204030204" pitchFamily="49" charset="0"/>
              </a:rPr>
              <a:t>kernel.core_uses_pid</a:t>
            </a:r>
            <a:r>
              <a:rPr lang="en-US" altLang="ja-JP" sz="800" dirty="0">
                <a:solidFill>
                  <a:schemeClr val="bg1"/>
                </a:solidFill>
                <a:latin typeface="Consolas" panose="020B0609020204030204" pitchFamily="49" charset="0"/>
              </a:rPr>
              <a:t>=1</a:t>
            </a:r>
          </a:p>
          <a:p>
            <a:endParaRPr lang="en-US" altLang="ja-JP" sz="800" dirty="0">
              <a:solidFill>
                <a:schemeClr val="bg1"/>
              </a:solidFill>
              <a:latin typeface="Consolas" panose="020B0609020204030204" pitchFamily="49" charset="0"/>
            </a:endParaRPr>
          </a:p>
          <a:p>
            <a:r>
              <a:rPr lang="en-US" altLang="ja-JP" sz="800" dirty="0">
                <a:solidFill>
                  <a:schemeClr val="bg1"/>
                </a:solidFill>
                <a:latin typeface="Consolas" panose="020B0609020204030204" pitchFamily="49" charset="0"/>
              </a:rPr>
              <a:t># Network</a:t>
            </a:r>
          </a:p>
          <a:p>
            <a:r>
              <a:rPr lang="en-US" altLang="ja-JP" sz="800" dirty="0" err="1">
                <a:solidFill>
                  <a:schemeClr val="bg1"/>
                </a:solidFill>
                <a:latin typeface="Consolas" panose="020B0609020204030204" pitchFamily="49" charset="0"/>
              </a:rPr>
              <a:t>net.core.rmem_default</a:t>
            </a:r>
            <a:r>
              <a:rPr lang="en-US" altLang="ja-JP" sz="800" dirty="0">
                <a:solidFill>
                  <a:schemeClr val="bg1"/>
                </a:solidFill>
                <a:latin typeface="Consolas" panose="020B0609020204030204" pitchFamily="49" charset="0"/>
              </a:rPr>
              <a:t>=16777216</a:t>
            </a:r>
          </a:p>
          <a:p>
            <a:r>
              <a:rPr lang="en-US" altLang="ja-JP" sz="800" dirty="0" err="1">
                <a:solidFill>
                  <a:schemeClr val="bg1"/>
                </a:solidFill>
                <a:latin typeface="Consolas" panose="020B0609020204030204" pitchFamily="49" charset="0"/>
              </a:rPr>
              <a:t>net.core.rmem_max</a:t>
            </a:r>
            <a:r>
              <a:rPr lang="en-US" altLang="ja-JP" sz="800" dirty="0">
                <a:solidFill>
                  <a:schemeClr val="bg1"/>
                </a:solidFill>
                <a:latin typeface="Consolas" panose="020B0609020204030204" pitchFamily="49" charset="0"/>
              </a:rPr>
              <a:t>=16777216</a:t>
            </a:r>
          </a:p>
          <a:p>
            <a:r>
              <a:rPr lang="en-US" altLang="ja-JP" sz="800" dirty="0" err="1">
                <a:solidFill>
                  <a:schemeClr val="bg1"/>
                </a:solidFill>
                <a:latin typeface="Consolas" panose="020B0609020204030204" pitchFamily="49" charset="0"/>
              </a:rPr>
              <a:t>net.core.wmem_default</a:t>
            </a:r>
            <a:r>
              <a:rPr lang="en-US" altLang="ja-JP" sz="800" dirty="0">
                <a:solidFill>
                  <a:schemeClr val="bg1"/>
                </a:solidFill>
                <a:latin typeface="Consolas" panose="020B0609020204030204" pitchFamily="49" charset="0"/>
              </a:rPr>
              <a:t>=16777216</a:t>
            </a:r>
          </a:p>
          <a:p>
            <a:r>
              <a:rPr lang="en-US" altLang="ja-JP" sz="800" dirty="0" err="1">
                <a:solidFill>
                  <a:schemeClr val="bg1"/>
                </a:solidFill>
                <a:latin typeface="Consolas" panose="020B0609020204030204" pitchFamily="49" charset="0"/>
              </a:rPr>
              <a:t>net.core.wmem_max</a:t>
            </a:r>
            <a:r>
              <a:rPr lang="en-US" altLang="ja-JP" sz="800" dirty="0">
                <a:solidFill>
                  <a:schemeClr val="bg1"/>
                </a:solidFill>
                <a:latin typeface="Consolas" panose="020B0609020204030204" pitchFamily="49" charset="0"/>
              </a:rPr>
              <a:t>=16777216</a:t>
            </a:r>
          </a:p>
          <a:p>
            <a:endParaRPr lang="en-US" altLang="ja-JP" sz="800" dirty="0">
              <a:solidFill>
                <a:schemeClr val="bg1"/>
              </a:solidFill>
              <a:latin typeface="Consolas" panose="020B0609020204030204" pitchFamily="49" charset="0"/>
            </a:endParaRPr>
          </a:p>
          <a:p>
            <a:r>
              <a:rPr lang="en-US" altLang="ja-JP" sz="800" dirty="0">
                <a:solidFill>
                  <a:schemeClr val="bg1"/>
                </a:solidFill>
                <a:latin typeface="Consolas" panose="020B0609020204030204" pitchFamily="49" charset="0"/>
              </a:rPr>
              <a:t># for busy servers</a:t>
            </a:r>
          </a:p>
          <a:p>
            <a:r>
              <a:rPr lang="en-US" altLang="ja-JP" sz="800" dirty="0" err="1">
                <a:solidFill>
                  <a:schemeClr val="bg1"/>
                </a:solidFill>
                <a:latin typeface="Consolas" panose="020B0609020204030204" pitchFamily="49" charset="0"/>
              </a:rPr>
              <a:t>net.core.somaxconn</a:t>
            </a:r>
            <a:r>
              <a:rPr lang="en-US" altLang="ja-JP" sz="800" dirty="0">
                <a:solidFill>
                  <a:schemeClr val="bg1"/>
                </a:solidFill>
                <a:latin typeface="Consolas" panose="020B0609020204030204" pitchFamily="49" charset="0"/>
              </a:rPr>
              <a:t>=1024</a:t>
            </a:r>
          </a:p>
          <a:p>
            <a:r>
              <a:rPr lang="en-US" altLang="ja-JP" sz="800" dirty="0">
                <a:solidFill>
                  <a:schemeClr val="bg1"/>
                </a:solidFill>
                <a:latin typeface="Consolas" panose="020B0609020204030204" pitchFamily="49" charset="0"/>
              </a:rPr>
              <a:t>net.ipv4.tcp_rfc1337=1</a:t>
            </a:r>
          </a:p>
          <a:p>
            <a:r>
              <a:rPr lang="en-US" altLang="ja-JP" sz="800" dirty="0">
                <a:solidFill>
                  <a:schemeClr val="bg1"/>
                </a:solidFill>
                <a:latin typeface="Consolas" panose="020B0609020204030204" pitchFamily="49" charset="0"/>
              </a:rPr>
              <a:t>net.ipv4.tcp_tw_reuse=1</a:t>
            </a:r>
          </a:p>
          <a:p>
            <a:r>
              <a:rPr lang="en-US" altLang="ja-JP" sz="800" dirty="0">
                <a:solidFill>
                  <a:schemeClr val="bg1"/>
                </a:solidFill>
                <a:latin typeface="Consolas" panose="020B0609020204030204" pitchFamily="49" charset="0"/>
              </a:rPr>
              <a:t>net.ipv4.tcp_max_syn_backlog=1024</a:t>
            </a:r>
          </a:p>
          <a:p>
            <a:r>
              <a:rPr lang="en-US" altLang="ja-JP" sz="800" dirty="0">
                <a:solidFill>
                  <a:schemeClr val="bg1"/>
                </a:solidFill>
                <a:latin typeface="Consolas" panose="020B0609020204030204" pitchFamily="49" charset="0"/>
              </a:rPr>
              <a:t>net.ipv4.tcp_fin_timeout=4</a:t>
            </a:r>
          </a:p>
          <a:p>
            <a:r>
              <a:rPr lang="en-US" altLang="ja-JP" sz="800" dirty="0">
                <a:solidFill>
                  <a:schemeClr val="bg1"/>
                </a:solidFill>
                <a:latin typeface="Consolas" panose="020B0609020204030204" pitchFamily="49" charset="0"/>
              </a:rPr>
              <a:t>net.ipv4.tcp_rmem=4096 87380 5955584</a:t>
            </a:r>
          </a:p>
          <a:p>
            <a:r>
              <a:rPr lang="en-US" altLang="ja-JP" sz="800" dirty="0">
                <a:solidFill>
                  <a:schemeClr val="bg1"/>
                </a:solidFill>
                <a:latin typeface="Consolas" panose="020B0609020204030204" pitchFamily="49" charset="0"/>
              </a:rPr>
              <a:t>net.ipv4.tcp_wmem=4096 65536 5955584</a:t>
            </a:r>
          </a:p>
          <a:p>
            <a:r>
              <a:rPr lang="en-US" altLang="ja-JP" sz="800" dirty="0">
                <a:solidFill>
                  <a:schemeClr val="bg1"/>
                </a:solidFill>
                <a:latin typeface="Consolas" panose="020B0609020204030204" pitchFamily="49" charset="0"/>
              </a:rPr>
              <a:t>net.ipv4.tcp_timestamps=0</a:t>
            </a:r>
          </a:p>
          <a:p>
            <a:endParaRPr lang="en-US" altLang="ja-JP" sz="800" dirty="0">
              <a:solidFill>
                <a:schemeClr val="bg1"/>
              </a:solidFill>
              <a:latin typeface="Consolas" panose="020B0609020204030204" pitchFamily="49" charset="0"/>
            </a:endParaRPr>
          </a:p>
          <a:p>
            <a:r>
              <a:rPr lang="en-US" altLang="ja-JP" sz="800" dirty="0">
                <a:solidFill>
                  <a:schemeClr val="bg1"/>
                </a:solidFill>
                <a:latin typeface="Consolas" panose="020B0609020204030204" pitchFamily="49" charset="0"/>
              </a:rPr>
              <a:t># </a:t>
            </a:r>
            <a:r>
              <a:rPr lang="en-US" altLang="ja-JP" sz="800" dirty="0" err="1">
                <a:solidFill>
                  <a:schemeClr val="bg1"/>
                </a:solidFill>
                <a:latin typeface="Consolas" panose="020B0609020204030204" pitchFamily="49" charset="0"/>
              </a:rPr>
              <a:t>Semaphones</a:t>
            </a:r>
            <a:endParaRPr lang="en-US" altLang="ja-JP" sz="800" dirty="0">
              <a:solidFill>
                <a:schemeClr val="bg1"/>
              </a:solidFill>
              <a:latin typeface="Consolas" panose="020B0609020204030204" pitchFamily="49" charset="0"/>
            </a:endParaRPr>
          </a:p>
          <a:p>
            <a:r>
              <a:rPr lang="en-US" altLang="ja-JP" sz="800" dirty="0" err="1">
                <a:solidFill>
                  <a:schemeClr val="bg1"/>
                </a:solidFill>
                <a:latin typeface="Consolas" panose="020B0609020204030204" pitchFamily="49" charset="0"/>
              </a:rPr>
              <a:t>kernel.sem</a:t>
            </a:r>
            <a:r>
              <a:rPr lang="en-US" altLang="ja-JP" sz="800" dirty="0">
                <a:solidFill>
                  <a:schemeClr val="bg1"/>
                </a:solidFill>
                <a:latin typeface="Consolas" panose="020B0609020204030204" pitchFamily="49" charset="0"/>
              </a:rPr>
              <a:t>=65536 655360 64 655360</a:t>
            </a:r>
          </a:p>
          <a:p>
            <a:r>
              <a:rPr lang="en-US" altLang="ja-JP" sz="800" dirty="0" err="1">
                <a:solidFill>
                  <a:schemeClr val="bg1"/>
                </a:solidFill>
                <a:latin typeface="Consolas" panose="020B0609020204030204" pitchFamily="49" charset="0"/>
              </a:rPr>
              <a:t>kernel.msgmni</a:t>
            </a:r>
            <a:r>
              <a:rPr lang="en-US" altLang="ja-JP" sz="800" dirty="0">
                <a:solidFill>
                  <a:schemeClr val="bg1"/>
                </a:solidFill>
                <a:latin typeface="Consolas" panose="020B0609020204030204" pitchFamily="49" charset="0"/>
              </a:rPr>
              <a:t>=65536</a:t>
            </a:r>
          </a:p>
          <a:p>
            <a:endParaRPr lang="en-US" altLang="ja-JP" sz="800" dirty="0">
              <a:solidFill>
                <a:schemeClr val="bg1"/>
              </a:solidFill>
              <a:latin typeface="Consolas" panose="020B0609020204030204" pitchFamily="49" charset="0"/>
            </a:endParaRPr>
          </a:p>
          <a:p>
            <a:r>
              <a:rPr lang="en-US" altLang="ja-JP" sz="800" dirty="0">
                <a:solidFill>
                  <a:schemeClr val="bg1"/>
                </a:solidFill>
                <a:latin typeface="Consolas" panose="020B0609020204030204" pitchFamily="49" charset="0"/>
              </a:rPr>
              <a:t># Files</a:t>
            </a:r>
          </a:p>
          <a:p>
            <a:r>
              <a:rPr lang="en-US" altLang="ja-JP" sz="800" dirty="0" err="1">
                <a:solidFill>
                  <a:schemeClr val="bg1"/>
                </a:solidFill>
                <a:latin typeface="Consolas" panose="020B0609020204030204" pitchFamily="49" charset="0"/>
              </a:rPr>
              <a:t>fs.inotify.max_queued_events</a:t>
            </a:r>
            <a:r>
              <a:rPr lang="en-US" altLang="ja-JP" sz="800" dirty="0">
                <a:solidFill>
                  <a:schemeClr val="bg1"/>
                </a:solidFill>
                <a:latin typeface="Consolas" panose="020B0609020204030204" pitchFamily="49" charset="0"/>
              </a:rPr>
              <a:t>=1048576</a:t>
            </a:r>
          </a:p>
          <a:p>
            <a:r>
              <a:rPr lang="en-US" altLang="ja-JP" sz="800" dirty="0" err="1">
                <a:solidFill>
                  <a:schemeClr val="bg1"/>
                </a:solidFill>
                <a:latin typeface="Consolas" panose="020B0609020204030204" pitchFamily="49" charset="0"/>
              </a:rPr>
              <a:t>fs.inotify.max_user_instances</a:t>
            </a:r>
            <a:r>
              <a:rPr lang="en-US" altLang="ja-JP" sz="800" dirty="0">
                <a:solidFill>
                  <a:schemeClr val="bg1"/>
                </a:solidFill>
                <a:latin typeface="Consolas" panose="020B0609020204030204" pitchFamily="49" charset="0"/>
              </a:rPr>
              <a:t>=1048576</a:t>
            </a:r>
          </a:p>
          <a:p>
            <a:r>
              <a:rPr lang="en-US" altLang="ja-JP" sz="800" dirty="0" err="1">
                <a:solidFill>
                  <a:schemeClr val="bg1"/>
                </a:solidFill>
                <a:latin typeface="Consolas" panose="020B0609020204030204" pitchFamily="49" charset="0"/>
              </a:rPr>
              <a:t>fs.inotify.max_user_watches</a:t>
            </a:r>
            <a:r>
              <a:rPr lang="en-US" altLang="ja-JP" sz="800" dirty="0">
                <a:solidFill>
                  <a:schemeClr val="bg1"/>
                </a:solidFill>
                <a:latin typeface="Consolas" panose="020B0609020204030204" pitchFamily="49" charset="0"/>
              </a:rPr>
              <a:t>=1048576</a:t>
            </a:r>
          </a:p>
          <a:p>
            <a:r>
              <a:rPr lang="en-US" altLang="ja-JP" sz="800" dirty="0" err="1">
                <a:solidFill>
                  <a:schemeClr val="bg1"/>
                </a:solidFill>
                <a:latin typeface="Consolas" panose="020B0609020204030204" pitchFamily="49" charset="0"/>
              </a:rPr>
              <a:t>fs.file</a:t>
            </a:r>
            <a:r>
              <a:rPr lang="en-US" altLang="ja-JP" sz="800" dirty="0">
                <a:solidFill>
                  <a:schemeClr val="bg1"/>
                </a:solidFill>
                <a:latin typeface="Consolas" panose="020B0609020204030204" pitchFamily="49" charset="0"/>
              </a:rPr>
              <a:t>-max=1048575</a:t>
            </a:r>
          </a:p>
          <a:p>
            <a:r>
              <a:rPr lang="en-US" altLang="ja-JP" sz="800" dirty="0" err="1">
                <a:solidFill>
                  <a:schemeClr val="bg1"/>
                </a:solidFill>
                <a:latin typeface="Consolas" panose="020B0609020204030204" pitchFamily="49" charset="0"/>
              </a:rPr>
              <a:t>fs.aio</a:t>
            </a:r>
            <a:r>
              <a:rPr lang="en-US" altLang="ja-JP" sz="800" dirty="0">
                <a:solidFill>
                  <a:schemeClr val="bg1"/>
                </a:solidFill>
                <a:latin typeface="Consolas" panose="020B0609020204030204" pitchFamily="49" charset="0"/>
              </a:rPr>
              <a:t>-max-</a:t>
            </a:r>
            <a:r>
              <a:rPr lang="en-US" altLang="ja-JP" sz="800" dirty="0" err="1">
                <a:solidFill>
                  <a:schemeClr val="bg1"/>
                </a:solidFill>
                <a:latin typeface="Consolas" panose="020B0609020204030204" pitchFamily="49" charset="0"/>
              </a:rPr>
              <a:t>nr</a:t>
            </a:r>
            <a:r>
              <a:rPr lang="en-US" altLang="ja-JP" sz="800" dirty="0">
                <a:solidFill>
                  <a:schemeClr val="bg1"/>
                </a:solidFill>
                <a:latin typeface="Consolas" panose="020B0609020204030204" pitchFamily="49" charset="0"/>
              </a:rPr>
              <a:t>=1048575</a:t>
            </a:r>
          </a:p>
          <a:p>
            <a:r>
              <a:rPr lang="en-US" altLang="ja-JP" sz="800" dirty="0" err="1">
                <a:solidFill>
                  <a:schemeClr val="bg1"/>
                </a:solidFill>
                <a:latin typeface="Consolas" panose="020B0609020204030204" pitchFamily="49" charset="0"/>
              </a:rPr>
              <a:t>kernel.msgmax</a:t>
            </a:r>
            <a:r>
              <a:rPr lang="en-US" altLang="ja-JP" sz="800" dirty="0">
                <a:solidFill>
                  <a:schemeClr val="bg1"/>
                </a:solidFill>
                <a:latin typeface="Consolas" panose="020B0609020204030204" pitchFamily="49" charset="0"/>
              </a:rPr>
              <a:t>=1048575</a:t>
            </a:r>
          </a:p>
          <a:p>
            <a:r>
              <a:rPr lang="en-US" altLang="ja-JP" sz="800" dirty="0" err="1">
                <a:solidFill>
                  <a:schemeClr val="bg1"/>
                </a:solidFill>
                <a:latin typeface="Consolas" panose="020B0609020204030204" pitchFamily="49" charset="0"/>
              </a:rPr>
              <a:t>kernel.msgmnb</a:t>
            </a:r>
            <a:r>
              <a:rPr lang="en-US" altLang="ja-JP" sz="800" dirty="0">
                <a:solidFill>
                  <a:schemeClr val="bg1"/>
                </a:solidFill>
                <a:latin typeface="Consolas" panose="020B0609020204030204" pitchFamily="49" charset="0"/>
              </a:rPr>
              <a:t>=1048575</a:t>
            </a:r>
          </a:p>
          <a:p>
            <a:r>
              <a:rPr lang="en-US" altLang="ja-JP" sz="800" dirty="0" err="1">
                <a:solidFill>
                  <a:schemeClr val="bg1"/>
                </a:solidFill>
                <a:latin typeface="Consolas" panose="020B0609020204030204" pitchFamily="49" charset="0"/>
              </a:rPr>
              <a:t>kernel.threads</a:t>
            </a:r>
            <a:r>
              <a:rPr lang="en-US" altLang="ja-JP" sz="800" dirty="0">
                <a:solidFill>
                  <a:schemeClr val="bg1"/>
                </a:solidFill>
                <a:latin typeface="Consolas" panose="020B0609020204030204" pitchFamily="49" charset="0"/>
              </a:rPr>
              <a:t>-max=1048575</a:t>
            </a:r>
          </a:p>
          <a:p>
            <a:r>
              <a:rPr lang="en-US" altLang="ja-JP" sz="800" dirty="0" err="1">
                <a:solidFill>
                  <a:schemeClr val="bg1"/>
                </a:solidFill>
                <a:latin typeface="Consolas" panose="020B0609020204030204" pitchFamily="49" charset="0"/>
              </a:rPr>
              <a:t>net.core.netdev_max_backlog</a:t>
            </a:r>
            <a:r>
              <a:rPr lang="en-US" altLang="ja-JP" sz="800" dirty="0">
                <a:solidFill>
                  <a:schemeClr val="bg1"/>
                </a:solidFill>
                <a:latin typeface="Consolas" panose="020B0609020204030204" pitchFamily="49" charset="0"/>
              </a:rPr>
              <a:t>=182757</a:t>
            </a:r>
          </a:p>
          <a:p>
            <a:r>
              <a:rPr lang="en-US" altLang="ja-JP" sz="800" dirty="0" err="1">
                <a:solidFill>
                  <a:schemeClr val="bg1"/>
                </a:solidFill>
                <a:latin typeface="Consolas" panose="020B0609020204030204" pitchFamily="49" charset="0"/>
              </a:rPr>
              <a:t>vm.max_map_count</a:t>
            </a:r>
            <a:r>
              <a:rPr lang="en-US" altLang="ja-JP" sz="800" dirty="0">
                <a:solidFill>
                  <a:schemeClr val="bg1"/>
                </a:solidFill>
                <a:latin typeface="Consolas" panose="020B0609020204030204" pitchFamily="49" charset="0"/>
              </a:rPr>
              <a:t>=262144</a:t>
            </a:r>
          </a:p>
        </p:txBody>
      </p:sp>
      <p:sp>
        <p:nvSpPr>
          <p:cNvPr id="7" name="テキスト ボックス 6"/>
          <p:cNvSpPr txBox="1"/>
          <p:nvPr/>
        </p:nvSpPr>
        <p:spPr>
          <a:xfrm>
            <a:off x="4619297" y="1216481"/>
            <a:ext cx="6440213" cy="3970318"/>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t>
            </a:r>
            <a:r>
              <a:rPr lang="en-US" altLang="ja-JP" dirty="0" err="1"/>
              <a:t>etc</a:t>
            </a:r>
            <a:r>
              <a:rPr lang="en-US" altLang="ja-JP" dirty="0"/>
              <a:t>/</a:t>
            </a:r>
            <a:r>
              <a:rPr lang="en-US" altLang="ja-JP" dirty="0" err="1"/>
              <a:t>sysctl.conf</a:t>
            </a:r>
            <a:r>
              <a:rPr lang="ja-JP" altLang="en-US" dirty="0"/>
              <a:t> を編集することにより、</a:t>
            </a:r>
            <a:r>
              <a:rPr lang="en-US" altLang="ja-JP" dirty="0"/>
              <a:t>Linux </a:t>
            </a:r>
            <a:r>
              <a:rPr kumimoji="1" lang="ja-JP" altLang="en-US" dirty="0"/>
              <a:t>カーネルのパラメータをチューニングすることができる。</a:t>
            </a:r>
            <a:endParaRPr kumimoji="1" lang="en-US" altLang="ja-JP" dirty="0"/>
          </a:p>
          <a:p>
            <a:pPr marL="285750" indent="-285750">
              <a:buFont typeface="Arial" panose="020B0604020202020204" pitchFamily="34" charset="0"/>
              <a:buChar char="•"/>
            </a:pPr>
            <a:r>
              <a:rPr kumimoji="1" lang="ja-JP" altLang="en-US" dirty="0"/>
              <a:t>パラメータのチューニングには、色々な党派があるが、</a:t>
            </a:r>
            <a:r>
              <a:rPr lang="en-US" altLang="ja-JP" dirty="0"/>
              <a:t>IPA </a:t>
            </a:r>
            <a:r>
              <a:rPr lang="ja-JP" altLang="en-US" dirty="0"/>
              <a:t>で現在運用している「シン・テレワークシステム」のゲートウェイは、左のようなパラメータを指定している。</a:t>
            </a:r>
            <a:endParaRPr lang="en-US" altLang="ja-JP" dirty="0"/>
          </a:p>
          <a:p>
            <a:pPr marL="285750" indent="-285750">
              <a:buFont typeface="Arial" panose="020B0604020202020204" pitchFamily="34" charset="0"/>
              <a:buChar char="•"/>
            </a:pPr>
            <a:r>
              <a:rPr kumimoji="1" lang="ja-JP" altLang="en-US" dirty="0"/>
              <a:t>大量の </a:t>
            </a:r>
            <a:r>
              <a:rPr kumimoji="1" lang="en-US" altLang="ja-JP" dirty="0"/>
              <a:t>FD (</a:t>
            </a:r>
            <a:r>
              <a:rPr kumimoji="1" lang="ja-JP" altLang="en-US" dirty="0"/>
              <a:t>ファイル・ディスクリプタ</a:t>
            </a:r>
            <a:r>
              <a:rPr kumimoji="1" lang="en-US" altLang="ja-JP" dirty="0"/>
              <a:t>) </a:t>
            </a:r>
            <a:r>
              <a:rPr kumimoji="1" lang="ja-JP" altLang="en-US" dirty="0"/>
              <a:t>やソケットを使用した処理をエラーなく行なうために、左記を参考にして、十分なスケーラビリティ設定を行なうことがのぞましい。</a:t>
            </a:r>
            <a:endParaRPr kumimoji="1" lang="en-US" altLang="ja-JP" dirty="0"/>
          </a:p>
          <a:p>
            <a:pPr marL="285750" indent="-285750">
              <a:buFont typeface="Arial" panose="020B0604020202020204" pitchFamily="34" charset="0"/>
              <a:buChar char="•"/>
            </a:pPr>
            <a:r>
              <a:rPr kumimoji="1" lang="ja-JP" altLang="en-US" dirty="0"/>
              <a:t>また、カーネルの </a:t>
            </a:r>
            <a:r>
              <a:rPr kumimoji="1" lang="en-US" altLang="ja-JP" dirty="0"/>
              <a:t>limits </a:t>
            </a:r>
            <a:r>
              <a:rPr kumimoji="1" lang="ja-JP" altLang="en-US" dirty="0"/>
              <a:t>変数について、</a:t>
            </a:r>
            <a:br>
              <a:rPr kumimoji="1" lang="en-US" altLang="ja-JP" dirty="0"/>
            </a:br>
            <a:r>
              <a:rPr kumimoji="1" lang="en-US" altLang="ja-JP" dirty="0" err="1"/>
              <a:t>nofile</a:t>
            </a:r>
            <a:r>
              <a:rPr kumimoji="1" lang="en-US" altLang="ja-JP" dirty="0"/>
              <a:t>, </a:t>
            </a:r>
            <a:r>
              <a:rPr kumimoji="1" lang="en-US" altLang="ja-JP" dirty="0" err="1"/>
              <a:t>nproc</a:t>
            </a:r>
            <a:r>
              <a:rPr lang="en-US" altLang="ja-JP" dirty="0"/>
              <a:t>, </a:t>
            </a:r>
            <a:r>
              <a:rPr lang="en-US" altLang="ja-JP" dirty="0" err="1"/>
              <a:t>sigpending</a:t>
            </a:r>
            <a:r>
              <a:rPr lang="en-US" altLang="ja-JP" dirty="0"/>
              <a:t> </a:t>
            </a:r>
            <a:r>
              <a:rPr lang="ja-JP" altLang="en-US" dirty="0"/>
              <a:t>はいずれも大きな値 </a:t>
            </a:r>
            <a:r>
              <a:rPr lang="en-US" altLang="ja-JP" dirty="0"/>
              <a:t>(</a:t>
            </a:r>
            <a:r>
              <a:rPr lang="ja-JP" altLang="en-US" dirty="0"/>
              <a:t>例</a:t>
            </a:r>
            <a:r>
              <a:rPr lang="en-US" altLang="ja-JP" dirty="0"/>
              <a:t>: 1048575)</a:t>
            </a:r>
            <a:r>
              <a:rPr lang="ja-JP" altLang="en-US" dirty="0" err="1"/>
              <a:t>、</a:t>
            </a:r>
            <a:br>
              <a:rPr lang="ja-JP" altLang="en-US" dirty="0"/>
            </a:br>
            <a:r>
              <a:rPr lang="en-US" altLang="ja-JP" dirty="0" err="1"/>
              <a:t>memlock</a:t>
            </a:r>
            <a:r>
              <a:rPr lang="en-US" altLang="ja-JP" dirty="0"/>
              <a:t> </a:t>
            </a:r>
            <a:r>
              <a:rPr lang="ja-JP" altLang="en-US" dirty="0"/>
              <a:t>は </a:t>
            </a:r>
            <a:r>
              <a:rPr lang="en-US" altLang="ja-JP" dirty="0"/>
              <a:t>unlimited </a:t>
            </a:r>
            <a:r>
              <a:rPr lang="ja-JP" altLang="en-US" dirty="0"/>
              <a:t>と指定することが望ましい。</a:t>
            </a:r>
            <a:endParaRPr lang="en-US" altLang="ja-JP" dirty="0"/>
          </a:p>
          <a:p>
            <a:pPr marL="285750" indent="-285750">
              <a:buFont typeface="Arial" panose="020B0604020202020204" pitchFamily="34" charset="0"/>
              <a:buChar char="•"/>
            </a:pPr>
            <a:r>
              <a:rPr kumimoji="1" lang="ja-JP" altLang="en-US" dirty="0"/>
              <a:t>これらのチューニングを行なわない場合、パフォーマンスが劣化したり、大量の接続が同時にあった場合に予期せぬ動作が発生したりすることがある。</a:t>
            </a:r>
          </a:p>
        </p:txBody>
      </p:sp>
    </p:spTree>
    <p:extLst>
      <p:ext uri="{BB962C8B-B14F-4D97-AF65-F5344CB8AC3E}">
        <p14:creationId xmlns:p14="http://schemas.microsoft.com/office/powerpoint/2010/main" val="379212365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047451"/>
          </a:xfrm>
        </p:spPr>
        <p:txBody>
          <a:bodyPr>
            <a:normAutofit/>
          </a:bodyPr>
          <a:lstStyle/>
          <a:p>
            <a:r>
              <a:rPr kumimoji="1" lang="ja-JP" altLang="en-US" sz="2400" dirty="0"/>
              <a:t>中継ゲートウェイの </a:t>
            </a:r>
            <a:r>
              <a:rPr kumimoji="1" lang="en-US" altLang="ja-JP" sz="2400" dirty="0"/>
              <a:t>bin </a:t>
            </a:r>
            <a:r>
              <a:rPr kumimoji="1" lang="ja-JP" altLang="en-US" sz="2400" dirty="0"/>
              <a:t>ディレクトリにある </a:t>
            </a:r>
            <a:r>
              <a:rPr kumimoji="1" lang="en-US" altLang="ja-JP" sz="2400" dirty="0"/>
              <a:t>“ThinGate.ini” </a:t>
            </a:r>
            <a:r>
              <a:rPr kumimoji="1" lang="ja-JP" altLang="en-US" sz="2400" dirty="0"/>
              <a:t>ファイルを編集することで、中継ゲートウェイの動作を変更可能である。</a:t>
            </a:r>
            <a:r>
              <a:rPr kumimoji="1" lang="en-US" altLang="ja-JP" sz="2400" dirty="0"/>
              <a:t>(</a:t>
            </a:r>
            <a:r>
              <a:rPr kumimoji="1" lang="ja-JP" altLang="en-US" sz="2400" dirty="0"/>
              <a:t>いずれも「</a:t>
            </a:r>
            <a:r>
              <a:rPr kumimoji="1" lang="en-US" altLang="ja-JP" sz="2400" dirty="0"/>
              <a:t>3-4</a:t>
            </a:r>
            <a:r>
              <a:rPr kumimoji="1" lang="ja-JP" altLang="en-US" sz="2400" dirty="0"/>
              <a:t>」の手順でデーモン再起動が必要</a:t>
            </a:r>
            <a:r>
              <a:rPr kumimoji="1" lang="en-US" altLang="ja-JP" sz="2400" dirty="0"/>
              <a:t>)</a:t>
            </a:r>
            <a:endParaRPr kumimoji="1" lang="ja-JP" altLang="en-US" sz="24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64</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a:t>5-6. </a:t>
            </a:r>
            <a:r>
              <a:rPr kumimoji="1" lang="ja-JP" altLang="en-US" dirty="0"/>
              <a:t>中継ゲートウェイのより詳細な設定 </a:t>
            </a:r>
            <a:r>
              <a:rPr kumimoji="1" lang="en-US" altLang="ja-JP" dirty="0"/>
              <a:t>(1/3)</a:t>
            </a:r>
            <a:endParaRPr kumimoji="1" lang="ja-JP" altLang="en-US" dirty="0"/>
          </a:p>
        </p:txBody>
      </p:sp>
      <p:sp>
        <p:nvSpPr>
          <p:cNvPr id="5" name="テキスト ボックス 4"/>
          <p:cNvSpPr txBox="1"/>
          <p:nvPr/>
        </p:nvSpPr>
        <p:spPr>
          <a:xfrm>
            <a:off x="717332" y="1995130"/>
            <a:ext cx="6976241" cy="4862870"/>
          </a:xfrm>
          <a:prstGeom prst="rect">
            <a:avLst/>
          </a:prstGeom>
          <a:noFill/>
          <a:ln>
            <a:solidFill>
              <a:schemeClr val="tx1"/>
            </a:solidFill>
          </a:ln>
        </p:spPr>
        <p:txBody>
          <a:bodyPr wrap="square" rtlCol="0">
            <a:spAutoFit/>
          </a:bodyPr>
          <a:lstStyle/>
          <a:p>
            <a:r>
              <a:rPr lang="en-US" altLang="ja-JP" sz="1000" dirty="0"/>
              <a:t>// </a:t>
            </a:r>
            <a:r>
              <a:rPr lang="ja-JP" altLang="en-US" sz="1000" dirty="0"/>
              <a:t>動作 </a:t>
            </a:r>
            <a:r>
              <a:rPr lang="en-US" altLang="ja-JP" sz="1000" dirty="0"/>
              <a:t>TCP </a:t>
            </a:r>
            <a:r>
              <a:rPr lang="ja-JP" altLang="en-US" sz="1000" dirty="0"/>
              <a:t>ポート</a:t>
            </a:r>
          </a:p>
          <a:p>
            <a:r>
              <a:rPr lang="en-US" altLang="ja-JP" sz="1000" dirty="0" err="1"/>
              <a:t>ListenPort</a:t>
            </a:r>
            <a:r>
              <a:rPr lang="en-US" altLang="ja-JP" sz="1000" dirty="0"/>
              <a:t> 		443</a:t>
            </a:r>
          </a:p>
          <a:p>
            <a:endParaRPr lang="en-US" altLang="ja-JP" sz="1000" dirty="0"/>
          </a:p>
          <a:p>
            <a:r>
              <a:rPr lang="en-US" altLang="ja-JP" sz="1000" dirty="0"/>
              <a:t>// </a:t>
            </a:r>
            <a:r>
              <a:rPr lang="ja-JP" altLang="en-US" sz="1000" dirty="0"/>
              <a:t>ゲートウェイ証明書</a:t>
            </a:r>
          </a:p>
          <a:p>
            <a:r>
              <a:rPr lang="en-US" altLang="ja-JP" sz="1000" dirty="0" err="1"/>
              <a:t>ServerCert</a:t>
            </a:r>
            <a:r>
              <a:rPr lang="en-US" altLang="ja-JP" sz="1000" dirty="0"/>
              <a:t>	@ThinGate.cer</a:t>
            </a:r>
          </a:p>
          <a:p>
            <a:r>
              <a:rPr lang="en-US" altLang="ja-JP" sz="1000" dirty="0" err="1"/>
              <a:t>ServerKey</a:t>
            </a:r>
            <a:r>
              <a:rPr lang="en-US" altLang="ja-JP" sz="1000" dirty="0"/>
              <a:t>	@</a:t>
            </a:r>
            <a:r>
              <a:rPr lang="en-US" altLang="ja-JP" sz="1000" dirty="0" err="1"/>
              <a:t>ThinGate.key</a:t>
            </a:r>
            <a:endParaRPr lang="en-US" altLang="ja-JP" sz="1000" dirty="0"/>
          </a:p>
          <a:p>
            <a:endParaRPr lang="en-US" altLang="ja-JP" sz="1000" dirty="0"/>
          </a:p>
          <a:p>
            <a:r>
              <a:rPr lang="en-US" altLang="ja-JP" sz="1000" dirty="0"/>
              <a:t>// </a:t>
            </a:r>
            <a:r>
              <a:rPr lang="ja-JP" altLang="en-US" sz="1000" dirty="0"/>
              <a:t>ゲートウェイ動作モード</a:t>
            </a:r>
          </a:p>
          <a:p>
            <a:r>
              <a:rPr lang="en-US" altLang="ja-JP" sz="1000" dirty="0" err="1"/>
              <a:t>StandaloneMode</a:t>
            </a:r>
            <a:r>
              <a:rPr lang="en-US" altLang="ja-JP" sz="1000" dirty="0"/>
              <a:t>	1</a:t>
            </a:r>
          </a:p>
          <a:p>
            <a:endParaRPr lang="en-US" altLang="ja-JP" sz="1000" dirty="0"/>
          </a:p>
          <a:p>
            <a:r>
              <a:rPr lang="en-US" altLang="ja-JP" sz="1000" dirty="0"/>
              <a:t>// DNS </a:t>
            </a:r>
            <a:r>
              <a:rPr lang="ja-JP" altLang="en-US" sz="1000" dirty="0"/>
              <a:t>逆引きをしない</a:t>
            </a:r>
          </a:p>
          <a:p>
            <a:r>
              <a:rPr lang="en-US" altLang="ja-JP" sz="1000" dirty="0" err="1"/>
              <a:t>NoLookupDnsHostname</a:t>
            </a:r>
            <a:r>
              <a:rPr lang="en-US" altLang="ja-JP" sz="1000" dirty="0"/>
              <a:t>	0</a:t>
            </a:r>
          </a:p>
          <a:p>
            <a:endParaRPr lang="en-US" altLang="ja-JP" sz="1000" dirty="0"/>
          </a:p>
          <a:p>
            <a:r>
              <a:rPr lang="en-US" altLang="ja-JP" sz="1000" dirty="0"/>
              <a:t>// </a:t>
            </a:r>
            <a:r>
              <a:rPr lang="en-US" altLang="ja-JP" sz="1000" dirty="0" err="1"/>
              <a:t>DoS</a:t>
            </a:r>
            <a:r>
              <a:rPr lang="en-US" altLang="ja-JP" sz="1000" dirty="0"/>
              <a:t> </a:t>
            </a:r>
            <a:r>
              <a:rPr lang="ja-JP" altLang="en-US" sz="1000" dirty="0"/>
              <a:t>攻撃防止を無効</a:t>
            </a:r>
          </a:p>
          <a:p>
            <a:r>
              <a:rPr lang="en-US" altLang="ja-JP" sz="1000" dirty="0" err="1"/>
              <a:t>DisableDoSProtection</a:t>
            </a:r>
            <a:r>
              <a:rPr lang="en-US" altLang="ja-JP" sz="1000" dirty="0"/>
              <a:t> 0</a:t>
            </a:r>
          </a:p>
          <a:p>
            <a:endParaRPr lang="en-US" altLang="ja-JP" sz="1000" dirty="0"/>
          </a:p>
          <a:p>
            <a:r>
              <a:rPr lang="en-US" altLang="ja-JP" sz="1000" dirty="0"/>
              <a:t>// </a:t>
            </a:r>
            <a:r>
              <a:rPr lang="ja-JP" altLang="en-US" sz="1000" dirty="0"/>
              <a:t>プライベート </a:t>
            </a:r>
            <a:r>
              <a:rPr lang="en-US" altLang="ja-JP" sz="1000" dirty="0"/>
              <a:t>IP LAN </a:t>
            </a:r>
            <a:r>
              <a:rPr lang="ja-JP" altLang="en-US" sz="1000" dirty="0"/>
              <a:t>内での登録</a:t>
            </a:r>
          </a:p>
          <a:p>
            <a:r>
              <a:rPr lang="en-US" altLang="ja-JP" sz="1000" dirty="0" err="1"/>
              <a:t>AllowPrivateIp</a:t>
            </a:r>
            <a:r>
              <a:rPr lang="en-US" altLang="ja-JP" sz="1000" dirty="0"/>
              <a:t>	1</a:t>
            </a:r>
          </a:p>
          <a:p>
            <a:r>
              <a:rPr lang="en-US" altLang="ja-JP" sz="1000" dirty="0"/>
              <a:t>// </a:t>
            </a:r>
            <a:r>
              <a:rPr lang="ja-JP" altLang="en-US" sz="1000" dirty="0"/>
              <a:t>通信タイムアウト設定 </a:t>
            </a:r>
            <a:r>
              <a:rPr lang="en-US" altLang="ja-JP" sz="1000" dirty="0"/>
              <a:t>(</a:t>
            </a:r>
            <a:r>
              <a:rPr lang="en-US" altLang="ja-JP" sz="1000" dirty="0" err="1"/>
              <a:t>msecs</a:t>
            </a:r>
            <a:r>
              <a:rPr lang="en-US" altLang="ja-JP" sz="1000" dirty="0"/>
              <a:t>)</a:t>
            </a:r>
          </a:p>
          <a:p>
            <a:r>
              <a:rPr lang="en-US" altLang="ja-JP" sz="1000" dirty="0" err="1"/>
              <a:t>TunnelTimeout</a:t>
            </a:r>
            <a:r>
              <a:rPr lang="en-US" altLang="ja-JP" sz="1000" dirty="0"/>
              <a:t>				30000</a:t>
            </a:r>
          </a:p>
          <a:p>
            <a:r>
              <a:rPr lang="en-US" altLang="ja-JP" sz="1000" dirty="0" err="1"/>
              <a:t>TunnelKeepAlive</a:t>
            </a:r>
            <a:r>
              <a:rPr lang="en-US" altLang="ja-JP" sz="1000" dirty="0"/>
              <a:t>				10000</a:t>
            </a:r>
          </a:p>
          <a:p>
            <a:r>
              <a:rPr lang="en-US" altLang="ja-JP" sz="1000" dirty="0" err="1"/>
              <a:t>TunnelUseAggressiveTimeout</a:t>
            </a:r>
            <a:r>
              <a:rPr lang="en-US" altLang="ja-JP" sz="1000" dirty="0"/>
              <a:t>	1</a:t>
            </a:r>
          </a:p>
          <a:p>
            <a:r>
              <a:rPr lang="en-US" altLang="ja-JP" sz="1000" dirty="0"/>
              <a:t>// </a:t>
            </a:r>
            <a:r>
              <a:rPr lang="ja-JP" altLang="en-US" sz="1000" dirty="0"/>
              <a:t>デバッグログ保存フラグ。ログを保存する場合は </a:t>
            </a:r>
            <a:r>
              <a:rPr lang="en-US" altLang="ja-JP" sz="1000" dirty="0"/>
              <a:t>1 </a:t>
            </a:r>
            <a:r>
              <a:rPr lang="ja-JP" altLang="en-US" sz="1000" dirty="0"/>
              <a:t>に設定すること。</a:t>
            </a:r>
            <a:r>
              <a:rPr lang="en-US" altLang="ja-JP" sz="1000" dirty="0"/>
              <a:t>(</a:t>
            </a:r>
            <a:r>
              <a:rPr lang="ja-JP" altLang="en-US" sz="1000" dirty="0"/>
              <a:t>ディスク容量と </a:t>
            </a:r>
            <a:r>
              <a:rPr lang="en-US" altLang="ja-JP" sz="1000" dirty="0"/>
              <a:t>I/O </a:t>
            </a:r>
            <a:r>
              <a:rPr lang="ja-JP" altLang="en-US" sz="1000" dirty="0"/>
              <a:t>時間を消費する。</a:t>
            </a:r>
            <a:r>
              <a:rPr lang="en-US" altLang="ja-JP" sz="1000" dirty="0"/>
              <a:t>)</a:t>
            </a:r>
          </a:p>
          <a:p>
            <a:r>
              <a:rPr lang="en-US" altLang="ja-JP" sz="1000" dirty="0" err="1"/>
              <a:t>SaveLog</a:t>
            </a:r>
            <a:r>
              <a:rPr lang="en-US" altLang="ja-JP" sz="1000" dirty="0"/>
              <a:t>              1</a:t>
            </a:r>
          </a:p>
          <a:p>
            <a:r>
              <a:rPr lang="en-US" altLang="ja-JP" sz="1000" dirty="0"/>
              <a:t>// OTP (</a:t>
            </a:r>
            <a:r>
              <a:rPr lang="ja-JP" altLang="en-US" sz="1000" dirty="0"/>
              <a:t>ワンタイムパスワード</a:t>
            </a:r>
            <a:r>
              <a:rPr lang="en-US" altLang="ja-JP" sz="1000" dirty="0"/>
              <a:t>) </a:t>
            </a:r>
            <a:r>
              <a:rPr lang="ja-JP" altLang="en-US" sz="1000" dirty="0"/>
              <a:t>送付用 </a:t>
            </a:r>
            <a:r>
              <a:rPr lang="en-US" altLang="ja-JP" sz="1000" dirty="0"/>
              <a:t>SMTP </a:t>
            </a:r>
            <a:r>
              <a:rPr lang="ja-JP" altLang="en-US" sz="1000" dirty="0"/>
              <a:t>サーバーの指定</a:t>
            </a:r>
          </a:p>
          <a:p>
            <a:r>
              <a:rPr lang="en-US" altLang="ja-JP" sz="1000" dirty="0"/>
              <a:t>// SMTP </a:t>
            </a:r>
            <a:r>
              <a:rPr lang="ja-JP" altLang="en-US" sz="1000" dirty="0"/>
              <a:t>における認証や </a:t>
            </a:r>
            <a:r>
              <a:rPr lang="en-US" altLang="ja-JP" sz="1000" dirty="0"/>
              <a:t>SSL </a:t>
            </a:r>
            <a:r>
              <a:rPr lang="ja-JP" altLang="en-US" sz="1000" dirty="0" err="1"/>
              <a:t>には</a:t>
            </a:r>
            <a:r>
              <a:rPr lang="ja-JP" altLang="en-US" sz="1000" dirty="0"/>
              <a:t>対応しておりません。</a:t>
            </a:r>
            <a:endParaRPr lang="en-US" altLang="ja-JP" sz="1000" dirty="0"/>
          </a:p>
          <a:p>
            <a:r>
              <a:rPr lang="en-US" altLang="ja-JP" sz="1000" dirty="0"/>
              <a:t>// SMTP </a:t>
            </a:r>
            <a:r>
              <a:rPr lang="ja-JP" altLang="en-US" sz="1000" dirty="0"/>
              <a:t>サーバー側の設定を適用に実施し、</a:t>
            </a:r>
          </a:p>
          <a:p>
            <a:r>
              <a:rPr lang="en-US" altLang="ja-JP" sz="1000" dirty="0"/>
              <a:t>// </a:t>
            </a:r>
            <a:r>
              <a:rPr lang="ja-JP" altLang="en-US" sz="1000" dirty="0"/>
              <a:t>このホストからの </a:t>
            </a:r>
            <a:r>
              <a:rPr lang="en-US" altLang="ja-JP" sz="1000" dirty="0"/>
              <a:t>SMTP </a:t>
            </a:r>
            <a:r>
              <a:rPr lang="ja-JP" altLang="en-US" sz="1000" dirty="0"/>
              <a:t>接続に対して、ユーザー認証・</a:t>
            </a:r>
            <a:r>
              <a:rPr lang="en-US" altLang="ja-JP" sz="1000" dirty="0"/>
              <a:t>SSL </a:t>
            </a:r>
            <a:r>
              <a:rPr lang="ja-JP" altLang="en-US" sz="1000" dirty="0"/>
              <a:t>なしで送付できる設定としてください。</a:t>
            </a:r>
          </a:p>
          <a:p>
            <a:r>
              <a:rPr lang="en-US" altLang="ja-JP" sz="1000" dirty="0" err="1"/>
              <a:t>SmtpServerHostname</a:t>
            </a:r>
            <a:r>
              <a:rPr lang="en-US" altLang="ja-JP" sz="1000" dirty="0"/>
              <a:t>			192.168.3.50</a:t>
            </a:r>
          </a:p>
          <a:p>
            <a:r>
              <a:rPr lang="en-US" altLang="ja-JP" sz="1000" dirty="0" err="1"/>
              <a:t>SmtpServerPort</a:t>
            </a:r>
            <a:r>
              <a:rPr lang="en-US" altLang="ja-JP" sz="1000" dirty="0"/>
              <a:t>				25</a:t>
            </a:r>
          </a:p>
          <a:p>
            <a:r>
              <a:rPr lang="en-US" altLang="ja-JP" sz="1000" dirty="0" err="1"/>
              <a:t>SmtpOtpFrom</a:t>
            </a:r>
            <a:r>
              <a:rPr lang="en-US" altLang="ja-JP" sz="1000" dirty="0"/>
              <a:t>					telework@example.org</a:t>
            </a:r>
            <a:endParaRPr kumimoji="1" lang="ja-JP" altLang="en-US" sz="1000" dirty="0"/>
          </a:p>
        </p:txBody>
      </p:sp>
      <p:sp>
        <p:nvSpPr>
          <p:cNvPr id="6" name="正方形/長方形 5"/>
          <p:cNvSpPr/>
          <p:nvPr/>
        </p:nvSpPr>
        <p:spPr>
          <a:xfrm>
            <a:off x="728667" y="2181740"/>
            <a:ext cx="2274664" cy="20673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p:cNvSpPr/>
          <p:nvPr/>
        </p:nvSpPr>
        <p:spPr>
          <a:xfrm>
            <a:off x="736550" y="3710995"/>
            <a:ext cx="2274664" cy="20673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752315" y="4168195"/>
            <a:ext cx="2274664" cy="20673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760198" y="5707117"/>
            <a:ext cx="5932264" cy="109570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右矢印 9"/>
          <p:cNvSpPr/>
          <p:nvPr/>
        </p:nvSpPr>
        <p:spPr>
          <a:xfrm>
            <a:off x="3379488" y="2181740"/>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右矢印 10"/>
          <p:cNvSpPr/>
          <p:nvPr/>
        </p:nvSpPr>
        <p:spPr>
          <a:xfrm>
            <a:off x="3379487" y="3578771"/>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右矢印 11"/>
          <p:cNvSpPr/>
          <p:nvPr/>
        </p:nvSpPr>
        <p:spPr>
          <a:xfrm>
            <a:off x="3379486" y="4204363"/>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右矢印 12"/>
          <p:cNvSpPr/>
          <p:nvPr/>
        </p:nvSpPr>
        <p:spPr>
          <a:xfrm>
            <a:off x="6846176" y="5907235"/>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p:cNvSpPr txBox="1"/>
          <p:nvPr/>
        </p:nvSpPr>
        <p:spPr>
          <a:xfrm>
            <a:off x="4303985" y="2077198"/>
            <a:ext cx="6621829" cy="646331"/>
          </a:xfrm>
          <a:prstGeom prst="rect">
            <a:avLst/>
          </a:prstGeom>
          <a:solidFill>
            <a:srgbClr val="FFFFCC"/>
          </a:solidFill>
          <a:ln w="19050">
            <a:solidFill>
              <a:schemeClr val="tx1"/>
            </a:solidFill>
          </a:ln>
        </p:spPr>
        <p:txBody>
          <a:bodyPr wrap="square" rtlCol="0">
            <a:spAutoFit/>
          </a:bodyPr>
          <a:lstStyle/>
          <a:p>
            <a:r>
              <a:rPr kumimoji="1" lang="ja-JP" altLang="en-US" dirty="0"/>
              <a:t>中継ゲートウェイの待受け </a:t>
            </a:r>
            <a:r>
              <a:rPr kumimoji="1" lang="en-US" altLang="ja-JP" dirty="0"/>
              <a:t>TCP </a:t>
            </a:r>
            <a:r>
              <a:rPr kumimoji="1" lang="ja-JP" altLang="en-US" dirty="0"/>
              <a:t>ポート </a:t>
            </a:r>
            <a:r>
              <a:rPr kumimoji="1" lang="en-US" altLang="ja-JP" dirty="0"/>
              <a:t>(Listen </a:t>
            </a:r>
            <a:r>
              <a:rPr kumimoji="1" lang="ja-JP" altLang="en-US" dirty="0"/>
              <a:t>するポート</a:t>
            </a:r>
            <a:r>
              <a:rPr kumimoji="1" lang="en-US" altLang="ja-JP" dirty="0"/>
              <a:t>) </a:t>
            </a:r>
            <a:r>
              <a:rPr kumimoji="1" lang="ja-JP" altLang="en-US" dirty="0"/>
              <a:t>を変更することができる。</a:t>
            </a:r>
            <a:endParaRPr lang="ja-JP" altLang="en-US" dirty="0"/>
          </a:p>
        </p:txBody>
      </p:sp>
      <p:sp>
        <p:nvSpPr>
          <p:cNvPr id="15" name="テキスト ボックス 14"/>
          <p:cNvSpPr txBox="1"/>
          <p:nvPr/>
        </p:nvSpPr>
        <p:spPr>
          <a:xfrm>
            <a:off x="4303984" y="3387829"/>
            <a:ext cx="6621829" cy="646331"/>
          </a:xfrm>
          <a:prstGeom prst="rect">
            <a:avLst/>
          </a:prstGeom>
          <a:solidFill>
            <a:srgbClr val="FFFFCC"/>
          </a:solidFill>
          <a:ln w="19050">
            <a:solidFill>
              <a:schemeClr val="tx1"/>
            </a:solidFill>
          </a:ln>
        </p:spPr>
        <p:txBody>
          <a:bodyPr wrap="square" rtlCol="0">
            <a:spAutoFit/>
          </a:bodyPr>
          <a:lstStyle/>
          <a:p>
            <a:r>
              <a:rPr kumimoji="1" lang="en-US" altLang="ja-JP" dirty="0"/>
              <a:t>1 </a:t>
            </a:r>
            <a:r>
              <a:rPr kumimoji="1" lang="ja-JP" altLang="en-US" dirty="0"/>
              <a:t>にすると、</a:t>
            </a:r>
            <a:r>
              <a:rPr kumimoji="1" lang="en-US" altLang="ja-JP" dirty="0"/>
              <a:t>DNS </a:t>
            </a:r>
            <a:r>
              <a:rPr kumimoji="1" lang="ja-JP" altLang="en-US" dirty="0"/>
              <a:t>逆引きを無効化できる。接続を受付ける際のパフォーマンスが向上する。</a:t>
            </a:r>
            <a:endParaRPr lang="ja-JP" altLang="en-US" dirty="0"/>
          </a:p>
        </p:txBody>
      </p:sp>
      <p:sp>
        <p:nvSpPr>
          <p:cNvPr id="16" name="テキスト ボックス 15"/>
          <p:cNvSpPr txBox="1"/>
          <p:nvPr/>
        </p:nvSpPr>
        <p:spPr>
          <a:xfrm>
            <a:off x="4303984" y="4146949"/>
            <a:ext cx="6621829" cy="646331"/>
          </a:xfrm>
          <a:prstGeom prst="rect">
            <a:avLst/>
          </a:prstGeom>
          <a:solidFill>
            <a:srgbClr val="FFFFCC"/>
          </a:solidFill>
          <a:ln w="19050">
            <a:solidFill>
              <a:schemeClr val="tx1"/>
            </a:solidFill>
          </a:ln>
        </p:spPr>
        <p:txBody>
          <a:bodyPr wrap="square" rtlCol="0">
            <a:spAutoFit/>
          </a:bodyPr>
          <a:lstStyle/>
          <a:p>
            <a:r>
              <a:rPr kumimoji="1" lang="en-US" altLang="ja-JP" dirty="0"/>
              <a:t>1 </a:t>
            </a:r>
            <a:r>
              <a:rPr kumimoji="1" lang="ja-JP" altLang="en-US" dirty="0"/>
              <a:t>にすると、組み込みの </a:t>
            </a:r>
            <a:r>
              <a:rPr kumimoji="1" lang="en-US" altLang="ja-JP" dirty="0" err="1"/>
              <a:t>DoS</a:t>
            </a:r>
            <a:r>
              <a:rPr kumimoji="1" lang="en-US" altLang="ja-JP" dirty="0"/>
              <a:t> </a:t>
            </a:r>
            <a:r>
              <a:rPr kumimoji="1" lang="ja-JP" altLang="en-US" dirty="0"/>
              <a:t>攻撃対策機能 </a:t>
            </a:r>
            <a:r>
              <a:rPr kumimoji="1" lang="en-US" altLang="ja-JP" dirty="0"/>
              <a:t>(</a:t>
            </a:r>
            <a:r>
              <a:rPr kumimoji="1" lang="ja-JP" altLang="en-US" dirty="0"/>
              <a:t>同じ </a:t>
            </a:r>
            <a:r>
              <a:rPr kumimoji="1" lang="en-US" altLang="ja-JP" dirty="0"/>
              <a:t>IP </a:t>
            </a:r>
            <a:r>
              <a:rPr kumimoji="1" lang="ja-JP" altLang="en-US" dirty="0"/>
              <a:t>アドレスから大量の接続要求がきた場合に無視する</a:t>
            </a:r>
            <a:r>
              <a:rPr kumimoji="1" lang="en-US" altLang="ja-JP" dirty="0"/>
              <a:t>) </a:t>
            </a:r>
            <a:r>
              <a:rPr kumimoji="1" lang="ja-JP" altLang="en-US" dirty="0"/>
              <a:t>を </a:t>
            </a:r>
            <a:r>
              <a:rPr kumimoji="1" lang="en-US" altLang="ja-JP" dirty="0"/>
              <a:t>OFF </a:t>
            </a:r>
            <a:r>
              <a:rPr kumimoji="1" lang="ja-JP" altLang="en-US" dirty="0"/>
              <a:t>にすることができる。</a:t>
            </a:r>
            <a:endParaRPr lang="ja-JP" altLang="en-US" dirty="0"/>
          </a:p>
        </p:txBody>
      </p:sp>
      <p:sp>
        <p:nvSpPr>
          <p:cNvPr id="17" name="テキスト ボックス 16"/>
          <p:cNvSpPr txBox="1"/>
          <p:nvPr/>
        </p:nvSpPr>
        <p:spPr>
          <a:xfrm>
            <a:off x="7693573" y="5602012"/>
            <a:ext cx="3946119" cy="1077218"/>
          </a:xfrm>
          <a:prstGeom prst="rect">
            <a:avLst/>
          </a:prstGeom>
          <a:solidFill>
            <a:srgbClr val="FFFFCC"/>
          </a:solidFill>
          <a:ln w="19050">
            <a:solidFill>
              <a:schemeClr val="tx1"/>
            </a:solidFill>
          </a:ln>
        </p:spPr>
        <p:txBody>
          <a:bodyPr wrap="square" rtlCol="0">
            <a:spAutoFit/>
          </a:bodyPr>
          <a:lstStyle/>
          <a:p>
            <a:r>
              <a:rPr kumimoji="1" lang="en-US" altLang="ja-JP" sz="1600" dirty="0"/>
              <a:t>OTP (</a:t>
            </a:r>
            <a:r>
              <a:rPr kumimoji="1" lang="ja-JP" altLang="en-US" sz="1600" dirty="0"/>
              <a:t>ワンタイムパスワード</a:t>
            </a:r>
            <a:r>
              <a:rPr kumimoji="1" lang="en-US" altLang="ja-JP" sz="1600" dirty="0"/>
              <a:t>) </a:t>
            </a:r>
            <a:r>
              <a:rPr kumimoji="1" lang="ja-JP" altLang="en-US" sz="1600" dirty="0"/>
              <a:t>機能を利用する場合の、</a:t>
            </a:r>
            <a:r>
              <a:rPr kumimoji="1" lang="en-US" altLang="ja-JP" sz="1600" dirty="0"/>
              <a:t>OTP </a:t>
            </a:r>
            <a:r>
              <a:rPr kumimoji="1" lang="ja-JP" altLang="en-US" sz="1600" dirty="0"/>
              <a:t>をメール送信するために必要な </a:t>
            </a:r>
            <a:r>
              <a:rPr kumimoji="1" lang="en-US" altLang="ja-JP" sz="1600" dirty="0"/>
              <a:t>SMTP </a:t>
            </a:r>
            <a:r>
              <a:rPr kumimoji="1" lang="ja-JP" altLang="en-US" sz="1600" dirty="0"/>
              <a:t>サーバーの設定である。</a:t>
            </a:r>
            <a:r>
              <a:rPr lang="en-US" altLang="ja-JP" sz="1600" dirty="0"/>
              <a:t>OTP </a:t>
            </a:r>
            <a:r>
              <a:rPr lang="ja-JP" altLang="en-US" sz="1600" dirty="0"/>
              <a:t>を利用する場合は、</a:t>
            </a:r>
            <a:r>
              <a:rPr kumimoji="1" lang="ja-JP" altLang="en-US" sz="1600" dirty="0"/>
              <a:t>必ず設定をすること。</a:t>
            </a:r>
            <a:endParaRPr lang="ja-JP" altLang="en-US" sz="1600" dirty="0"/>
          </a:p>
        </p:txBody>
      </p:sp>
      <p:sp>
        <p:nvSpPr>
          <p:cNvPr id="18" name="正方形/長方形 17"/>
          <p:cNvSpPr/>
          <p:nvPr/>
        </p:nvSpPr>
        <p:spPr>
          <a:xfrm>
            <a:off x="744433" y="5399690"/>
            <a:ext cx="5932264" cy="28377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右矢印 18"/>
          <p:cNvSpPr/>
          <p:nvPr/>
        </p:nvSpPr>
        <p:spPr>
          <a:xfrm rot="20402310">
            <a:off x="6827752" y="5069654"/>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テキスト ボックス 19"/>
          <p:cNvSpPr txBox="1"/>
          <p:nvPr/>
        </p:nvSpPr>
        <p:spPr>
          <a:xfrm>
            <a:off x="7558456" y="4863188"/>
            <a:ext cx="4485136" cy="646331"/>
          </a:xfrm>
          <a:prstGeom prst="rect">
            <a:avLst/>
          </a:prstGeom>
          <a:solidFill>
            <a:srgbClr val="FFFFCC"/>
          </a:solidFill>
          <a:ln w="19050">
            <a:solidFill>
              <a:schemeClr val="tx1"/>
            </a:solidFill>
          </a:ln>
        </p:spPr>
        <p:txBody>
          <a:bodyPr wrap="square" rtlCol="0">
            <a:spAutoFit/>
          </a:bodyPr>
          <a:lstStyle/>
          <a:p>
            <a:r>
              <a:rPr kumimoji="1" lang="en-US" altLang="ja-JP" sz="1200" dirty="0"/>
              <a:t>1 </a:t>
            </a:r>
            <a:r>
              <a:rPr kumimoji="1" lang="ja-JP" altLang="en-US" sz="1200" dirty="0"/>
              <a:t>の場合、動作ログを </a:t>
            </a:r>
            <a:r>
              <a:rPr kumimoji="1" lang="en-US" altLang="ja-JP" sz="1200" dirty="0"/>
              <a:t>"</a:t>
            </a:r>
            <a:r>
              <a:rPr kumimoji="1" lang="en-US" altLang="ja-JP" sz="1200" dirty="0" err="1"/>
              <a:t>gate_log</a:t>
            </a:r>
            <a:r>
              <a:rPr kumimoji="1" lang="en-US" altLang="ja-JP" sz="1200" dirty="0"/>
              <a:t>" </a:t>
            </a:r>
            <a:r>
              <a:rPr kumimoji="1" lang="ja-JP" altLang="en-US" sz="1200" dirty="0"/>
              <a:t>というディレクトリ名で保存する。</a:t>
            </a:r>
            <a:r>
              <a:rPr kumimoji="1" lang="en-US" altLang="ja-JP" sz="1200" dirty="0"/>
              <a:t>0 </a:t>
            </a:r>
            <a:r>
              <a:rPr kumimoji="1" lang="ja-JP" altLang="en-US" sz="1200" dirty="0"/>
              <a:t>の場合、保存しない。保存する場合、ディスク容量が逼迫するリスクがあるので、注意すること。構築者の責任で、古いログを自動削除すること。</a:t>
            </a:r>
          </a:p>
        </p:txBody>
      </p:sp>
    </p:spTree>
    <p:extLst>
      <p:ext uri="{BB962C8B-B14F-4D97-AF65-F5344CB8AC3E}">
        <p14:creationId xmlns:p14="http://schemas.microsoft.com/office/powerpoint/2010/main" val="399793344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65</a:t>
            </a:fld>
            <a:endParaRPr kumimoji="1" lang="ja-JP" altLang="en-US" dirty="0"/>
          </a:p>
        </p:txBody>
      </p:sp>
      <p:sp>
        <p:nvSpPr>
          <p:cNvPr id="5" name="タイトル 4"/>
          <p:cNvSpPr>
            <a:spLocks noGrp="1"/>
          </p:cNvSpPr>
          <p:nvPr>
            <p:ph type="title"/>
          </p:nvPr>
        </p:nvSpPr>
        <p:spPr>
          <a:xfrm>
            <a:off x="332741" y="184309"/>
            <a:ext cx="10392086" cy="683490"/>
          </a:xfrm>
        </p:spPr>
        <p:txBody>
          <a:bodyPr>
            <a:normAutofit fontScale="90000"/>
          </a:bodyPr>
          <a:lstStyle/>
          <a:p>
            <a:r>
              <a:rPr lang="en-US" altLang="ja-JP" dirty="0"/>
              <a:t>5-6. </a:t>
            </a:r>
            <a:r>
              <a:rPr lang="ja-JP" altLang="en-US" dirty="0"/>
              <a:t>中継ゲートウェイのより詳細な設定 </a:t>
            </a:r>
            <a:r>
              <a:rPr lang="en-US" altLang="ja-JP" dirty="0"/>
              <a:t>(</a:t>
            </a:r>
            <a:r>
              <a:rPr lang="ja-JP" altLang="en-US" dirty="0"/>
              <a:t>続き</a:t>
            </a:r>
            <a:r>
              <a:rPr lang="en-US" altLang="ja-JP" dirty="0"/>
              <a:t>:</a:t>
            </a:r>
            <a:r>
              <a:rPr lang="ja-JP" altLang="en-US" dirty="0"/>
              <a:t> </a:t>
            </a:r>
            <a:r>
              <a:rPr lang="en-US" altLang="ja-JP" dirty="0"/>
              <a:t>2/3)</a:t>
            </a:r>
            <a:endParaRPr kumimoji="1" lang="ja-JP" altLang="en-US" dirty="0"/>
          </a:p>
        </p:txBody>
      </p:sp>
      <p:sp>
        <p:nvSpPr>
          <p:cNvPr id="7" name="テキスト ボックス 6"/>
          <p:cNvSpPr txBox="1"/>
          <p:nvPr/>
        </p:nvSpPr>
        <p:spPr>
          <a:xfrm>
            <a:off x="155510" y="1728365"/>
            <a:ext cx="3247367" cy="1169551"/>
          </a:xfrm>
          <a:prstGeom prst="rect">
            <a:avLst/>
          </a:prstGeom>
          <a:noFill/>
          <a:ln>
            <a:solidFill>
              <a:schemeClr val="tx1"/>
            </a:solidFill>
          </a:ln>
        </p:spPr>
        <p:txBody>
          <a:bodyPr wrap="square" rtlCol="0">
            <a:spAutoFit/>
          </a:bodyPr>
          <a:lstStyle/>
          <a:p>
            <a:r>
              <a:rPr lang="en-US" altLang="ja-JP" sz="1400" dirty="0" err="1"/>
              <a:t>SmtpUsername</a:t>
            </a:r>
            <a:r>
              <a:rPr lang="en-US" altLang="ja-JP" sz="1400" dirty="0"/>
              <a:t>         abc12345</a:t>
            </a:r>
          </a:p>
          <a:p>
            <a:r>
              <a:rPr lang="en-US" altLang="ja-JP" sz="1400" dirty="0" err="1"/>
              <a:t>SmtpPassword</a:t>
            </a:r>
            <a:r>
              <a:rPr lang="en-US" altLang="ja-JP" sz="1400" dirty="0"/>
              <a:t>         pass5678</a:t>
            </a:r>
          </a:p>
          <a:p>
            <a:r>
              <a:rPr lang="en-US" altLang="ja-JP" sz="1400" dirty="0" err="1"/>
              <a:t>SmtpAuthType</a:t>
            </a:r>
            <a:r>
              <a:rPr lang="en-US" altLang="ja-JP" sz="1400" dirty="0"/>
              <a:t>         1</a:t>
            </a:r>
          </a:p>
          <a:p>
            <a:r>
              <a:rPr lang="en-US" altLang="ja-JP" sz="1400" dirty="0" err="1"/>
              <a:t>SmtpSslType</a:t>
            </a:r>
            <a:r>
              <a:rPr lang="en-US" altLang="ja-JP" sz="1400" dirty="0"/>
              <a:t>            2</a:t>
            </a:r>
          </a:p>
          <a:p>
            <a:r>
              <a:rPr lang="en-US" altLang="ja-JP" sz="1400" dirty="0" err="1"/>
              <a:t>SmtpTimeout</a:t>
            </a:r>
            <a:r>
              <a:rPr lang="en-US" altLang="ja-JP" sz="1400" dirty="0"/>
              <a:t>          10000</a:t>
            </a:r>
          </a:p>
        </p:txBody>
      </p:sp>
      <p:sp>
        <p:nvSpPr>
          <p:cNvPr id="8" name="正方形/長方形 7"/>
          <p:cNvSpPr/>
          <p:nvPr/>
        </p:nvSpPr>
        <p:spPr>
          <a:xfrm>
            <a:off x="190817" y="1795482"/>
            <a:ext cx="2499139" cy="39821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右矢印 9"/>
          <p:cNvSpPr/>
          <p:nvPr/>
        </p:nvSpPr>
        <p:spPr>
          <a:xfrm rot="19082928">
            <a:off x="2731592" y="1200979"/>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3645932" y="749191"/>
            <a:ext cx="7244259" cy="1384995"/>
          </a:xfrm>
          <a:prstGeom prst="rect">
            <a:avLst/>
          </a:prstGeom>
          <a:solidFill>
            <a:srgbClr val="FFFFCC"/>
          </a:solidFill>
          <a:ln w="19050">
            <a:solidFill>
              <a:schemeClr val="tx1"/>
            </a:solidFill>
          </a:ln>
        </p:spPr>
        <p:txBody>
          <a:bodyPr wrap="square" rtlCol="0">
            <a:spAutoFit/>
          </a:bodyPr>
          <a:lstStyle/>
          <a:p>
            <a:r>
              <a:rPr lang="en-US" altLang="ja-JP" sz="1400" dirty="0"/>
              <a:t>【OTP </a:t>
            </a:r>
            <a:r>
              <a:rPr lang="ja-JP" altLang="en-US" sz="1400" dirty="0"/>
              <a:t>メール送信で使用される </a:t>
            </a:r>
            <a:r>
              <a:rPr lang="en-US" altLang="ja-JP" sz="1400" dirty="0"/>
              <a:t>SMTP </a:t>
            </a:r>
            <a:r>
              <a:rPr lang="ja-JP" altLang="en-US" sz="1400" dirty="0"/>
              <a:t>サーバーに接続するための </a:t>
            </a:r>
            <a:r>
              <a:rPr lang="en-US" altLang="ja-JP" sz="1400" dirty="0"/>
              <a:t>SMTP </a:t>
            </a:r>
            <a:r>
              <a:rPr lang="ja-JP" altLang="en-US" sz="1400" dirty="0"/>
              <a:t>認証の設定</a:t>
            </a:r>
            <a:r>
              <a:rPr lang="en-US" altLang="ja-JP" sz="1400" dirty="0"/>
              <a:t>】</a:t>
            </a:r>
          </a:p>
          <a:p>
            <a:r>
              <a:rPr lang="en-US" altLang="ja-JP" sz="1400" dirty="0"/>
              <a:t>SMTP </a:t>
            </a:r>
            <a:r>
              <a:rPr lang="ja-JP" altLang="en-US" sz="1400" dirty="0"/>
              <a:t>サーバーによって、送信時にユーザー認証を要求する場合は、以下の値を設定すること。</a:t>
            </a:r>
            <a:endParaRPr lang="en-US" altLang="ja-JP" sz="1400" dirty="0"/>
          </a:p>
          <a:p>
            <a:pPr marL="285750" indent="-285750">
              <a:buFont typeface="Arial" panose="020B0604020202020204" pitchFamily="34" charset="0"/>
              <a:buChar char="•"/>
            </a:pPr>
            <a:r>
              <a:rPr lang="en-US" altLang="ja-JP" sz="1400" dirty="0" err="1"/>
              <a:t>SmtpUsername</a:t>
            </a:r>
            <a:r>
              <a:rPr lang="en-US" altLang="ja-JP" sz="1400" dirty="0"/>
              <a:t> </a:t>
            </a:r>
            <a:r>
              <a:rPr lang="ja-JP" altLang="en-US" sz="1400" dirty="0"/>
              <a:t>は、</a:t>
            </a:r>
            <a:r>
              <a:rPr lang="en-US" altLang="ja-JP" sz="1400" dirty="0"/>
              <a:t>SMTP </a:t>
            </a:r>
            <a:r>
              <a:rPr lang="ja-JP" altLang="en-US" sz="1400" dirty="0"/>
              <a:t>認証が有効なメールサーバーにおける認証に必要なユーザー名文字列を指定する。空欄とした場合は、</a:t>
            </a:r>
            <a:r>
              <a:rPr lang="en-US" altLang="ja-JP" sz="1400" dirty="0"/>
              <a:t>SMTP </a:t>
            </a:r>
            <a:r>
              <a:rPr lang="ja-JP" altLang="en-US" sz="1400" dirty="0"/>
              <a:t>認証は実施しない。</a:t>
            </a:r>
          </a:p>
          <a:p>
            <a:pPr marL="285750" indent="-285750">
              <a:buFont typeface="Arial" panose="020B0604020202020204" pitchFamily="34" charset="0"/>
              <a:buChar char="•"/>
            </a:pPr>
            <a:r>
              <a:rPr lang="en-US" altLang="ja-JP" sz="1400" dirty="0" err="1"/>
              <a:t>SmtpPassword</a:t>
            </a:r>
            <a:r>
              <a:rPr lang="en-US" altLang="ja-JP" sz="1400" dirty="0"/>
              <a:t> </a:t>
            </a:r>
            <a:r>
              <a:rPr lang="ja-JP" altLang="en-US" sz="1400" dirty="0"/>
              <a:t>は、</a:t>
            </a:r>
            <a:r>
              <a:rPr lang="en-US" altLang="ja-JP" sz="1400" dirty="0"/>
              <a:t>SMTP </a:t>
            </a:r>
            <a:r>
              <a:rPr lang="ja-JP" altLang="en-US" sz="1400" dirty="0"/>
              <a:t>認証が有効なメールサーバーにおける認証に必要なパスワード文字列を指定する。空欄とした場合は、</a:t>
            </a:r>
            <a:r>
              <a:rPr lang="en-US" altLang="ja-JP" sz="1400" dirty="0"/>
              <a:t>SMTP </a:t>
            </a:r>
            <a:r>
              <a:rPr lang="ja-JP" altLang="en-US" sz="1400" dirty="0"/>
              <a:t>認証は実施しない。</a:t>
            </a:r>
          </a:p>
        </p:txBody>
      </p:sp>
      <p:sp>
        <p:nvSpPr>
          <p:cNvPr id="12" name="右矢印 11"/>
          <p:cNvSpPr/>
          <p:nvPr/>
        </p:nvSpPr>
        <p:spPr>
          <a:xfrm rot="1792328">
            <a:off x="3023449" y="2463019"/>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ボックス 12"/>
          <p:cNvSpPr txBox="1"/>
          <p:nvPr/>
        </p:nvSpPr>
        <p:spPr>
          <a:xfrm>
            <a:off x="3755463" y="2312786"/>
            <a:ext cx="8180466" cy="2462213"/>
          </a:xfrm>
          <a:prstGeom prst="rect">
            <a:avLst/>
          </a:prstGeom>
          <a:solidFill>
            <a:srgbClr val="FFFFCC"/>
          </a:solidFill>
          <a:ln w="19050">
            <a:solidFill>
              <a:schemeClr val="tx1"/>
            </a:solidFill>
          </a:ln>
        </p:spPr>
        <p:txBody>
          <a:bodyPr wrap="square" rtlCol="0">
            <a:spAutoFit/>
          </a:bodyPr>
          <a:lstStyle/>
          <a:p>
            <a:r>
              <a:rPr lang="en-US" altLang="ja-JP" sz="1100" dirty="0"/>
              <a:t>【 OTP </a:t>
            </a:r>
            <a:r>
              <a:rPr lang="ja-JP" altLang="en-US" sz="1100" dirty="0"/>
              <a:t>メール送信で使用される </a:t>
            </a:r>
            <a:r>
              <a:rPr lang="en-US" altLang="ja-JP" sz="1100" dirty="0"/>
              <a:t>SMTP </a:t>
            </a:r>
            <a:r>
              <a:rPr lang="ja-JP" altLang="en-US" sz="1100" dirty="0"/>
              <a:t>サーバーに接続するための </a:t>
            </a:r>
            <a:r>
              <a:rPr lang="en-US" altLang="ja-JP" sz="1100" dirty="0"/>
              <a:t>SSL/TLS</a:t>
            </a:r>
            <a:r>
              <a:rPr lang="ja-JP" altLang="en-US" sz="1100" dirty="0"/>
              <a:t> の利用の設定</a:t>
            </a:r>
            <a:r>
              <a:rPr lang="en-US" altLang="ja-JP" sz="1100" dirty="0"/>
              <a:t>】</a:t>
            </a:r>
          </a:p>
          <a:p>
            <a:pPr marL="285750" indent="-285750">
              <a:buFont typeface="Arial" panose="020B0604020202020204" pitchFamily="34" charset="0"/>
              <a:buChar char="•"/>
            </a:pPr>
            <a:r>
              <a:rPr lang="en-US" altLang="ja-JP" sz="1100" dirty="0" err="1"/>
              <a:t>SmtpAuthType</a:t>
            </a:r>
            <a:r>
              <a:rPr lang="en-US" altLang="ja-JP" sz="1100" dirty="0"/>
              <a:t> </a:t>
            </a:r>
            <a:r>
              <a:rPr lang="ja-JP" altLang="en-US" sz="1100" dirty="0"/>
              <a:t>は、</a:t>
            </a:r>
            <a:r>
              <a:rPr lang="en-US" altLang="ja-JP" sz="1100" dirty="0"/>
              <a:t>SMTP </a:t>
            </a:r>
            <a:r>
              <a:rPr lang="ja-JP" altLang="en-US" sz="1100" dirty="0"/>
              <a:t>認証の種類を </a:t>
            </a:r>
            <a:r>
              <a:rPr lang="en-US" altLang="ja-JP" sz="1100" dirty="0"/>
              <a:t>0 </a:t>
            </a:r>
            <a:r>
              <a:rPr lang="ja-JP" altLang="en-US" sz="1100" dirty="0"/>
              <a:t>または </a:t>
            </a:r>
            <a:r>
              <a:rPr lang="en-US" altLang="ja-JP" sz="1100" dirty="0"/>
              <a:t>1 </a:t>
            </a:r>
            <a:r>
              <a:rPr lang="ja-JP" altLang="en-US" sz="1100" dirty="0"/>
              <a:t>で指定する。</a:t>
            </a:r>
            <a:br>
              <a:rPr lang="en-US" altLang="ja-JP" sz="1100" dirty="0"/>
            </a:br>
            <a:r>
              <a:rPr lang="en-US" altLang="ja-JP" sz="1100" dirty="0"/>
              <a:t>0 </a:t>
            </a:r>
            <a:r>
              <a:rPr lang="ja-JP" altLang="en-US" sz="1100" dirty="0"/>
              <a:t>は </a:t>
            </a:r>
            <a:r>
              <a:rPr lang="en-US" altLang="ja-JP" sz="1100" dirty="0"/>
              <a:t>LOGIN </a:t>
            </a:r>
            <a:r>
              <a:rPr lang="ja-JP" altLang="en-US" sz="1100" dirty="0"/>
              <a:t>認証、</a:t>
            </a:r>
            <a:r>
              <a:rPr lang="en-US" altLang="ja-JP" sz="1100" dirty="0"/>
              <a:t>1 </a:t>
            </a:r>
            <a:r>
              <a:rPr lang="ja-JP" altLang="en-US" sz="1100" dirty="0"/>
              <a:t>は </a:t>
            </a:r>
            <a:r>
              <a:rPr lang="en-US" altLang="ja-JP" sz="1100" dirty="0"/>
              <a:t>PLAIN </a:t>
            </a:r>
            <a:r>
              <a:rPr lang="ja-JP" altLang="en-US" sz="1100" dirty="0"/>
              <a:t>認証を意味する。</a:t>
            </a:r>
            <a:endParaRPr lang="en-US" altLang="ja-JP" sz="1100" dirty="0"/>
          </a:p>
          <a:p>
            <a:pPr marL="285750" indent="-285750">
              <a:buFont typeface="Arial" panose="020B0604020202020204" pitchFamily="34" charset="0"/>
              <a:buChar char="•"/>
            </a:pPr>
            <a:r>
              <a:rPr lang="en-US" altLang="ja-JP" sz="1100" dirty="0" err="1"/>
              <a:t>SmtpSslType</a:t>
            </a:r>
            <a:r>
              <a:rPr lang="en-US" altLang="ja-JP" sz="1100" dirty="0"/>
              <a:t> </a:t>
            </a:r>
            <a:r>
              <a:rPr lang="ja-JP" altLang="en-US" sz="1100" dirty="0"/>
              <a:t>は、</a:t>
            </a:r>
            <a:r>
              <a:rPr lang="en-US" altLang="ja-JP" sz="1100" dirty="0"/>
              <a:t>SMTP </a:t>
            </a:r>
            <a:r>
              <a:rPr lang="ja-JP" altLang="en-US" sz="1100" dirty="0"/>
              <a:t>接続時の </a:t>
            </a:r>
            <a:r>
              <a:rPr lang="en-US" altLang="ja-JP" sz="1100" dirty="0"/>
              <a:t>SSL/TLS </a:t>
            </a:r>
            <a:r>
              <a:rPr lang="ja-JP" altLang="en-US" sz="1100" dirty="0"/>
              <a:t>暗号化の有無およびその種類を </a:t>
            </a:r>
            <a:r>
              <a:rPr lang="en-US" altLang="ja-JP" sz="1100" dirty="0"/>
              <a:t>0, 1 </a:t>
            </a:r>
            <a:r>
              <a:rPr lang="ja-JP" altLang="en-US" sz="1100" dirty="0"/>
              <a:t>または </a:t>
            </a:r>
            <a:r>
              <a:rPr lang="en-US" altLang="ja-JP" sz="1100" dirty="0"/>
              <a:t>2 </a:t>
            </a:r>
            <a:r>
              <a:rPr lang="ja-JP" altLang="en-US" sz="1100" dirty="0"/>
              <a:t>で指定する。</a:t>
            </a:r>
            <a:br>
              <a:rPr lang="en-US" altLang="ja-JP" sz="1100" dirty="0"/>
            </a:br>
            <a:r>
              <a:rPr lang="en-US" altLang="ja-JP" sz="1100" dirty="0"/>
              <a:t>0 </a:t>
            </a:r>
            <a:r>
              <a:rPr lang="ja-JP" altLang="en-US" sz="1100" dirty="0"/>
              <a:t>は </a:t>
            </a:r>
            <a:r>
              <a:rPr lang="en-US" altLang="ja-JP" sz="1100" dirty="0"/>
              <a:t>SSL/TLS </a:t>
            </a:r>
            <a:r>
              <a:rPr lang="ja-JP" altLang="en-US" sz="1100" dirty="0"/>
              <a:t>なし</a:t>
            </a:r>
            <a:br>
              <a:rPr lang="en-US" altLang="ja-JP" sz="1100" dirty="0"/>
            </a:br>
            <a:r>
              <a:rPr lang="en-US" altLang="ja-JP" sz="1100" dirty="0"/>
              <a:t>1 </a:t>
            </a:r>
            <a:r>
              <a:rPr lang="ja-JP" altLang="en-US" sz="1100" dirty="0"/>
              <a:t>は </a:t>
            </a:r>
            <a:r>
              <a:rPr lang="en-US" altLang="ja-JP" sz="1100" dirty="0"/>
              <a:t>SMTPS </a:t>
            </a:r>
            <a:r>
              <a:rPr lang="ja-JP" altLang="en-US" sz="1100" dirty="0"/>
              <a:t>暗号化 </a:t>
            </a:r>
            <a:r>
              <a:rPr lang="en-US" altLang="ja-JP" sz="1100" dirty="0"/>
              <a:t>(TCP </a:t>
            </a:r>
            <a:r>
              <a:rPr lang="ja-JP" altLang="en-US" sz="1100" dirty="0"/>
              <a:t>接続後、すぐに </a:t>
            </a:r>
            <a:r>
              <a:rPr lang="en-US" altLang="ja-JP" sz="1100" dirty="0"/>
              <a:t>SSL </a:t>
            </a:r>
            <a:r>
              <a:rPr lang="ja-JP" altLang="en-US" sz="1100" dirty="0"/>
              <a:t>ネゴシエーションを実施する</a:t>
            </a:r>
            <a:r>
              <a:rPr lang="en-US" altLang="ja-JP" sz="1100" dirty="0"/>
              <a:t>)</a:t>
            </a:r>
            <a:br>
              <a:rPr lang="en-US" altLang="ja-JP" sz="1100" dirty="0"/>
            </a:br>
            <a:r>
              <a:rPr lang="en-US" altLang="ja-JP" sz="1100" dirty="0"/>
              <a:t>2 </a:t>
            </a:r>
            <a:r>
              <a:rPr lang="ja-JP" altLang="en-US" sz="1100" dirty="0"/>
              <a:t>は </a:t>
            </a:r>
            <a:r>
              <a:rPr lang="en-US" altLang="ja-JP" sz="1100" dirty="0"/>
              <a:t>STARTTLS </a:t>
            </a:r>
            <a:r>
              <a:rPr lang="ja-JP" altLang="en-US" sz="1100" dirty="0"/>
              <a:t>方式の暗号化 </a:t>
            </a:r>
            <a:r>
              <a:rPr lang="en-US" altLang="ja-JP" sz="1100" dirty="0"/>
              <a:t>(TCP </a:t>
            </a:r>
            <a:r>
              <a:rPr lang="ja-JP" altLang="en-US" sz="1100" dirty="0"/>
              <a:t>接続後、</a:t>
            </a:r>
            <a:r>
              <a:rPr lang="en-US" altLang="ja-JP" sz="1100" dirty="0"/>
              <a:t>SMTP </a:t>
            </a:r>
            <a:r>
              <a:rPr lang="ja-JP" altLang="en-US" sz="1100" dirty="0"/>
              <a:t>プロトコル上で </a:t>
            </a:r>
            <a:r>
              <a:rPr lang="en-US" altLang="ja-JP" sz="1100" dirty="0"/>
              <a:t>STARTTLS </a:t>
            </a:r>
            <a:r>
              <a:rPr lang="ja-JP" altLang="en-US" sz="1100" dirty="0"/>
              <a:t>コマンドを実行して </a:t>
            </a:r>
            <a:r>
              <a:rPr lang="en-US" altLang="ja-JP" sz="1100" dirty="0"/>
              <a:t>SSL </a:t>
            </a:r>
            <a:r>
              <a:rPr lang="ja-JP" altLang="en-US" sz="1100" dirty="0"/>
              <a:t>ネゴシエーションを実施する</a:t>
            </a:r>
            <a:r>
              <a:rPr lang="en-US" altLang="ja-JP" sz="1100" dirty="0"/>
              <a:t>)</a:t>
            </a:r>
            <a:br>
              <a:rPr lang="en-US" altLang="ja-JP" sz="1100" dirty="0"/>
            </a:br>
            <a:r>
              <a:rPr lang="ja-JP" altLang="en-US" sz="1100" dirty="0"/>
              <a:t>を意味する。</a:t>
            </a:r>
            <a:endParaRPr lang="en-US" altLang="ja-JP" sz="1100" dirty="0"/>
          </a:p>
          <a:p>
            <a:endParaRPr lang="en-US" altLang="ja-JP" sz="1100" dirty="0"/>
          </a:p>
          <a:p>
            <a:r>
              <a:rPr lang="en-US" altLang="ja-JP" sz="1100" dirty="0"/>
              <a:t>※ SSL/TLS </a:t>
            </a:r>
            <a:r>
              <a:rPr lang="ja-JP" altLang="en-US" sz="1100" dirty="0"/>
              <a:t>に関する注意</a:t>
            </a:r>
            <a:r>
              <a:rPr lang="en-US" altLang="ja-JP" sz="1100" dirty="0"/>
              <a:t>: </a:t>
            </a:r>
            <a:r>
              <a:rPr lang="ja-JP" altLang="en-US" sz="1100" dirty="0"/>
              <a:t>一部の </a:t>
            </a:r>
            <a:r>
              <a:rPr lang="en-US" altLang="ja-JP" sz="1100" dirty="0"/>
              <a:t>SMTP </a:t>
            </a:r>
            <a:r>
              <a:rPr lang="ja-JP" altLang="en-US" sz="1100" dirty="0"/>
              <a:t>サーバーは、</a:t>
            </a:r>
            <a:r>
              <a:rPr lang="en-US" altLang="ja-JP" sz="1100" dirty="0"/>
              <a:t>SSL/TLS </a:t>
            </a:r>
            <a:r>
              <a:rPr lang="ja-JP" altLang="en-US" sz="1100" dirty="0"/>
              <a:t>なしの場合は、ユーザー認証を門前払いして拒否する設定になっている場合がある。そのような場合は </a:t>
            </a:r>
            <a:r>
              <a:rPr lang="en-US" altLang="ja-JP" sz="1100" dirty="0"/>
              <a:t>SSL/TLS </a:t>
            </a:r>
            <a:r>
              <a:rPr lang="ja-JP" altLang="en-US" sz="1100" dirty="0"/>
              <a:t>を有効にする必要がある。</a:t>
            </a:r>
          </a:p>
          <a:p>
            <a:r>
              <a:rPr lang="ja-JP" altLang="en-US" sz="1100" dirty="0"/>
              <a:t>多くの </a:t>
            </a:r>
            <a:r>
              <a:rPr lang="en-US" altLang="ja-JP" sz="1100" dirty="0"/>
              <a:t>SMTP </a:t>
            </a:r>
            <a:r>
              <a:rPr lang="ja-JP" altLang="en-US" sz="1100" dirty="0"/>
              <a:t>サーバーは </a:t>
            </a:r>
            <a:r>
              <a:rPr lang="en-US" altLang="ja-JP" sz="1100" dirty="0"/>
              <a:t>STARTTLS </a:t>
            </a:r>
            <a:r>
              <a:rPr lang="ja-JP" altLang="en-US" sz="1100" dirty="0"/>
              <a:t>方式の暗号化に対応しているが、</a:t>
            </a:r>
            <a:r>
              <a:rPr lang="en-US" altLang="ja-JP" sz="1100" dirty="0"/>
              <a:t>SMTPS </a:t>
            </a:r>
            <a:r>
              <a:rPr lang="ja-JP" altLang="en-US" sz="1100" dirty="0"/>
              <a:t>暗号化にしか対応していないケースも存在する。</a:t>
            </a:r>
            <a:endParaRPr lang="en-US" altLang="ja-JP" sz="1100" dirty="0"/>
          </a:p>
          <a:p>
            <a:r>
              <a:rPr lang="ja-JP" altLang="en-US" sz="1100" dirty="0"/>
              <a:t>本機能は、接続先メールサーバーの </a:t>
            </a:r>
            <a:r>
              <a:rPr lang="en-US" altLang="ja-JP" sz="1100" dirty="0"/>
              <a:t>SSL </a:t>
            </a:r>
            <a:r>
              <a:rPr lang="ja-JP" altLang="en-US" sz="1100" dirty="0"/>
              <a:t>証明書の検証 </a:t>
            </a:r>
            <a:r>
              <a:rPr lang="en-US" altLang="ja-JP" sz="1100" dirty="0"/>
              <a:t>(Common Name </a:t>
            </a:r>
            <a:r>
              <a:rPr lang="ja-JP" altLang="en-US" sz="1100" dirty="0"/>
              <a:t>の一致の検査等</a:t>
            </a:r>
            <a:r>
              <a:rPr lang="en-US" altLang="ja-JP" sz="1100" dirty="0"/>
              <a:t>) </a:t>
            </a:r>
            <a:r>
              <a:rPr lang="ja-JP" altLang="en-US" sz="1100" dirty="0"/>
              <a:t>は行なわない。なお、慣習上、一般的に、</a:t>
            </a:r>
            <a:r>
              <a:rPr lang="en-US" altLang="ja-JP" sz="1100" dirty="0"/>
              <a:t>SMTP </a:t>
            </a:r>
            <a:r>
              <a:rPr lang="ja-JP" altLang="en-US" sz="1100" dirty="0"/>
              <a:t>サーバー同士での </a:t>
            </a:r>
            <a:r>
              <a:rPr lang="en-US" altLang="ja-JP" sz="1100" dirty="0"/>
              <a:t>SMTP</a:t>
            </a:r>
            <a:r>
              <a:rPr lang="ja-JP" altLang="en-US" sz="1100" dirty="0"/>
              <a:t> メール送信通信においても、</a:t>
            </a:r>
            <a:r>
              <a:rPr lang="en-US" altLang="ja-JP" sz="1100" dirty="0"/>
              <a:t>SSL </a:t>
            </a:r>
            <a:r>
              <a:rPr lang="ja-JP" altLang="en-US" sz="1100" dirty="0"/>
              <a:t>暗号化は一応行なわれるものの、</a:t>
            </a:r>
            <a:r>
              <a:rPr lang="en-US" altLang="ja-JP" sz="1100" dirty="0"/>
              <a:t>Common Name </a:t>
            </a:r>
            <a:r>
              <a:rPr lang="ja-JP" altLang="en-US" sz="1100" dirty="0"/>
              <a:t>の一致の検査等は行なわれていない。</a:t>
            </a:r>
          </a:p>
        </p:txBody>
      </p:sp>
      <p:sp>
        <p:nvSpPr>
          <p:cNvPr id="15" name="正方形/長方形 14">
            <a:extLst>
              <a:ext uri="{FF2B5EF4-FFF2-40B4-BE49-F238E27FC236}">
                <a16:creationId xmlns:a16="http://schemas.microsoft.com/office/drawing/2014/main" id="{F353B7D5-3564-462B-B205-DE5D55FADB57}"/>
              </a:ext>
            </a:extLst>
          </p:cNvPr>
          <p:cNvSpPr/>
          <p:nvPr/>
        </p:nvSpPr>
        <p:spPr>
          <a:xfrm>
            <a:off x="198567" y="2193700"/>
            <a:ext cx="2499139" cy="44170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テキスト ボックス 1">
            <a:extLst>
              <a:ext uri="{FF2B5EF4-FFF2-40B4-BE49-F238E27FC236}">
                <a16:creationId xmlns:a16="http://schemas.microsoft.com/office/drawing/2014/main" id="{ECE60814-94B8-4003-B6DE-5E02015AB180}"/>
              </a:ext>
            </a:extLst>
          </p:cNvPr>
          <p:cNvSpPr txBox="1"/>
          <p:nvPr/>
        </p:nvSpPr>
        <p:spPr>
          <a:xfrm>
            <a:off x="3755463" y="5290092"/>
            <a:ext cx="7454685" cy="1477328"/>
          </a:xfrm>
          <a:prstGeom prst="rect">
            <a:avLst/>
          </a:prstGeom>
          <a:solidFill>
            <a:schemeClr val="accent4">
              <a:lumMod val="20000"/>
              <a:lumOff val="80000"/>
            </a:schemeClr>
          </a:solidFill>
          <a:ln>
            <a:solidFill>
              <a:schemeClr val="bg2">
                <a:lumMod val="25000"/>
              </a:schemeClr>
            </a:solidFill>
          </a:ln>
        </p:spPr>
        <p:txBody>
          <a:bodyPr wrap="square" rtlCol="0">
            <a:spAutoFit/>
          </a:bodyPr>
          <a:lstStyle/>
          <a:p>
            <a:r>
              <a:rPr kumimoji="1" lang="ja-JP" altLang="en-US" sz="900" dirty="0"/>
              <a:t>著名なクラウド型メールサービスにおける </a:t>
            </a:r>
            <a:r>
              <a:rPr kumimoji="1" lang="en-US" altLang="ja-JP" sz="900" dirty="0"/>
              <a:t>SMTP </a:t>
            </a:r>
            <a:r>
              <a:rPr kumimoji="1" lang="ja-JP" altLang="en-US" sz="900" dirty="0"/>
              <a:t>の設定値は、以下を参考にしてください。ただし、以下のクラウドサービス側の </a:t>
            </a:r>
            <a:r>
              <a:rPr kumimoji="1" lang="en-US" altLang="ja-JP" sz="900" dirty="0"/>
              <a:t>SMTP </a:t>
            </a:r>
            <a:r>
              <a:rPr kumimoji="1" lang="ja-JP" altLang="en-US" sz="900" dirty="0"/>
              <a:t>サーバーの実装が将来変更されたときにも、永続的に利用できることを保証するものではありません。クラウドサービスや </a:t>
            </a:r>
            <a:r>
              <a:rPr kumimoji="1" lang="en-US" altLang="ja-JP" sz="900" dirty="0"/>
              <a:t>ISP </a:t>
            </a:r>
            <a:r>
              <a:rPr kumimoji="1" lang="ja-JP" altLang="en-US" sz="900" dirty="0"/>
              <a:t>の </a:t>
            </a:r>
            <a:r>
              <a:rPr kumimoji="1" lang="en-US" altLang="ja-JP" sz="900" dirty="0"/>
              <a:t>SMTP </a:t>
            </a:r>
            <a:r>
              <a:rPr kumimoji="1" lang="ja-JP" altLang="en-US" sz="900" dirty="0"/>
              <a:t>サーバーであるとき突然に不具合が発生するようになった場合は、それらの </a:t>
            </a:r>
            <a:r>
              <a:rPr kumimoji="1" lang="en-US" altLang="ja-JP" sz="900" dirty="0"/>
              <a:t>SMTP </a:t>
            </a:r>
            <a:r>
              <a:rPr kumimoji="1" lang="ja-JP" altLang="en-US" sz="900" dirty="0"/>
              <a:t>サーバー管理者による設定や実装の変更が原因である可能性が高いため、</a:t>
            </a:r>
            <a:r>
              <a:rPr kumimoji="1" lang="en-US" altLang="ja-JP" sz="900" dirty="0"/>
              <a:t>SMTP </a:t>
            </a:r>
            <a:r>
              <a:rPr kumimoji="1" lang="ja-JP" altLang="en-US" sz="900" dirty="0"/>
              <a:t>サーバー管理者にお問い合わせください。</a:t>
            </a:r>
          </a:p>
          <a:p>
            <a:endParaRPr kumimoji="1" lang="ja-JP" altLang="en-US" sz="900" dirty="0"/>
          </a:p>
          <a:p>
            <a:r>
              <a:rPr kumimoji="1" lang="en-US" altLang="ja-JP" sz="900" dirty="0"/>
              <a:t>Google </a:t>
            </a:r>
            <a:r>
              <a:rPr kumimoji="1" lang="ja-JP" altLang="en-US" sz="900" dirty="0"/>
              <a:t>社の 「</a:t>
            </a:r>
            <a:r>
              <a:rPr kumimoji="1" lang="en-US" altLang="ja-JP" sz="900" dirty="0"/>
              <a:t>Gmail</a:t>
            </a:r>
            <a:r>
              <a:rPr kumimoji="1" lang="ja-JP" altLang="en-US" sz="900" dirty="0"/>
              <a:t>」 を使用する場合</a:t>
            </a:r>
            <a:r>
              <a:rPr kumimoji="1" lang="en-US" altLang="ja-JP" sz="900" dirty="0"/>
              <a:t>:</a:t>
            </a:r>
          </a:p>
          <a:p>
            <a:r>
              <a:rPr kumimoji="1" lang="en-US" altLang="ja-JP" sz="900" b="1" u="sng" dirty="0">
                <a:solidFill>
                  <a:srgbClr val="0000FF"/>
                </a:solidFill>
              </a:rPr>
              <a:t>https://support.google.com/mail/answer/7126229?hl=ja</a:t>
            </a:r>
          </a:p>
          <a:p>
            <a:endParaRPr kumimoji="1" lang="en-US" altLang="ja-JP" sz="900" dirty="0"/>
          </a:p>
          <a:p>
            <a:r>
              <a:rPr kumimoji="1" lang="en-US" altLang="ja-JP" sz="900" dirty="0"/>
              <a:t>Microsoft </a:t>
            </a:r>
            <a:r>
              <a:rPr kumimoji="1" lang="ja-JP" altLang="en-US" sz="900" dirty="0"/>
              <a:t>社の 「</a:t>
            </a:r>
            <a:r>
              <a:rPr kumimoji="1" lang="en-US" altLang="ja-JP" sz="900" dirty="0"/>
              <a:t>Office 365 (Hotmail, Outlook)</a:t>
            </a:r>
            <a:r>
              <a:rPr kumimoji="1" lang="ja-JP" altLang="en-US" sz="900" dirty="0"/>
              <a:t>」 を使用する場合</a:t>
            </a:r>
            <a:r>
              <a:rPr kumimoji="1" lang="en-US" altLang="ja-JP" sz="900" dirty="0"/>
              <a:t>:</a:t>
            </a:r>
          </a:p>
          <a:p>
            <a:r>
              <a:rPr kumimoji="1" lang="en-US" altLang="ja-JP" sz="900" b="1" u="sng" dirty="0">
                <a:solidFill>
                  <a:srgbClr val="0000FF"/>
                </a:solidFill>
              </a:rPr>
              <a:t>https://docs.microsoft.com/ja-jp/exchange/mail-flow-best-practices/how-to-set-up-a-multifunction-device-or-application-to-send-email-using-microsoft-365-or-office-365</a:t>
            </a:r>
          </a:p>
        </p:txBody>
      </p:sp>
      <p:sp>
        <p:nvSpPr>
          <p:cNvPr id="17" name="テキスト ボックス 16">
            <a:extLst>
              <a:ext uri="{FF2B5EF4-FFF2-40B4-BE49-F238E27FC236}">
                <a16:creationId xmlns:a16="http://schemas.microsoft.com/office/drawing/2014/main" id="{8D7E336E-9E98-446A-AD65-93FE8E61E462}"/>
              </a:ext>
            </a:extLst>
          </p:cNvPr>
          <p:cNvSpPr txBox="1"/>
          <p:nvPr/>
        </p:nvSpPr>
        <p:spPr>
          <a:xfrm>
            <a:off x="3755463" y="4865960"/>
            <a:ext cx="7454685" cy="369332"/>
          </a:xfrm>
          <a:prstGeom prst="rect">
            <a:avLst/>
          </a:prstGeom>
          <a:solidFill>
            <a:schemeClr val="accent6">
              <a:lumMod val="20000"/>
              <a:lumOff val="80000"/>
            </a:schemeClr>
          </a:solidFill>
          <a:ln>
            <a:solidFill>
              <a:schemeClr val="bg2">
                <a:lumMod val="25000"/>
              </a:schemeClr>
            </a:solidFill>
          </a:ln>
        </p:spPr>
        <p:txBody>
          <a:bodyPr wrap="square" rtlCol="0">
            <a:spAutoFit/>
          </a:bodyPr>
          <a:lstStyle/>
          <a:p>
            <a:r>
              <a:rPr kumimoji="1" lang="ja-JP" altLang="en-US" sz="900" dirty="0"/>
              <a:t>上記を、利用したい </a:t>
            </a:r>
            <a:r>
              <a:rPr kumimoji="1" lang="en-US" altLang="ja-JP" sz="900" dirty="0"/>
              <a:t>SMTP </a:t>
            </a:r>
            <a:r>
              <a:rPr kumimoji="1" lang="ja-JP" altLang="en-US" sz="900" dirty="0"/>
              <a:t>サーバーの実装や挙動に合せて変更して実際に </a:t>
            </a:r>
            <a:r>
              <a:rPr kumimoji="1" lang="en-US" altLang="ja-JP" sz="900" dirty="0"/>
              <a:t>OTP </a:t>
            </a:r>
            <a:r>
              <a:rPr kumimoji="1" lang="ja-JP" altLang="en-US" sz="900" dirty="0"/>
              <a:t>機能を用いてメール送信がされるかどうかテストしてみてください。</a:t>
            </a:r>
          </a:p>
          <a:p>
            <a:r>
              <a:rPr kumimoji="1" lang="en-US" altLang="ja-JP" sz="900" dirty="0"/>
              <a:t>SMTP </a:t>
            </a:r>
            <a:r>
              <a:rPr kumimoji="1" lang="ja-JP" altLang="en-US" sz="900" dirty="0"/>
              <a:t>プロトコルのレイヤで </a:t>
            </a:r>
            <a:r>
              <a:rPr kumimoji="1" lang="en-US" altLang="ja-JP" sz="900" dirty="0"/>
              <a:t>SMTP </a:t>
            </a:r>
            <a:r>
              <a:rPr kumimoji="1" lang="ja-JP" altLang="en-US" sz="900" dirty="0"/>
              <a:t>サーバーがエラーを返却した場合は、そのエラーに関する詳細がログファイルに保存されますので、参考になさってください。</a:t>
            </a:r>
            <a:endParaRPr kumimoji="1" lang="en-US" altLang="ja-JP" sz="900" b="1" u="sng" dirty="0">
              <a:solidFill>
                <a:srgbClr val="0000FF"/>
              </a:solidFill>
            </a:endParaRPr>
          </a:p>
        </p:txBody>
      </p:sp>
      <p:sp>
        <p:nvSpPr>
          <p:cNvPr id="18" name="右矢印 11">
            <a:extLst>
              <a:ext uri="{FF2B5EF4-FFF2-40B4-BE49-F238E27FC236}">
                <a16:creationId xmlns:a16="http://schemas.microsoft.com/office/drawing/2014/main" id="{14E88F0D-3A96-472C-8E25-333640087242}"/>
              </a:ext>
            </a:extLst>
          </p:cNvPr>
          <p:cNvSpPr/>
          <p:nvPr/>
        </p:nvSpPr>
        <p:spPr>
          <a:xfrm rot="5400000">
            <a:off x="1223473" y="3056876"/>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正方形/長方形 18">
            <a:extLst>
              <a:ext uri="{FF2B5EF4-FFF2-40B4-BE49-F238E27FC236}">
                <a16:creationId xmlns:a16="http://schemas.microsoft.com/office/drawing/2014/main" id="{0FA44EB3-B26E-4E3B-93D2-71452E9CBCAB}"/>
              </a:ext>
            </a:extLst>
          </p:cNvPr>
          <p:cNvSpPr/>
          <p:nvPr/>
        </p:nvSpPr>
        <p:spPr>
          <a:xfrm>
            <a:off x="208046" y="2632498"/>
            <a:ext cx="2499139" cy="20369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テキスト ボックス 19">
            <a:extLst>
              <a:ext uri="{FF2B5EF4-FFF2-40B4-BE49-F238E27FC236}">
                <a16:creationId xmlns:a16="http://schemas.microsoft.com/office/drawing/2014/main" id="{8ECD65EE-012E-4B12-8827-C2DD3454B315}"/>
              </a:ext>
            </a:extLst>
          </p:cNvPr>
          <p:cNvSpPr txBox="1"/>
          <p:nvPr/>
        </p:nvSpPr>
        <p:spPr>
          <a:xfrm>
            <a:off x="155510" y="3627997"/>
            <a:ext cx="3247367" cy="938719"/>
          </a:xfrm>
          <a:prstGeom prst="rect">
            <a:avLst/>
          </a:prstGeom>
          <a:solidFill>
            <a:srgbClr val="FFFFCC"/>
          </a:solidFill>
          <a:ln w="19050">
            <a:solidFill>
              <a:schemeClr val="tx1"/>
            </a:solidFill>
          </a:ln>
        </p:spPr>
        <p:txBody>
          <a:bodyPr wrap="square" rtlCol="0">
            <a:spAutoFit/>
          </a:bodyPr>
          <a:lstStyle/>
          <a:p>
            <a:r>
              <a:rPr lang="en-US" altLang="ja-JP" sz="1100" dirty="0"/>
              <a:t>【OTP </a:t>
            </a:r>
            <a:r>
              <a:rPr lang="ja-JP" altLang="en-US" sz="1100" dirty="0"/>
              <a:t>メール送信で使用される </a:t>
            </a:r>
            <a:r>
              <a:rPr lang="en-US" altLang="ja-JP" sz="1100" dirty="0"/>
              <a:t>SMTP </a:t>
            </a:r>
            <a:r>
              <a:rPr lang="ja-JP" altLang="en-US" sz="1100" dirty="0"/>
              <a:t>サーバーとの通信で適用されるタイムアウト値設定</a:t>
            </a:r>
            <a:r>
              <a:rPr lang="en-US" altLang="ja-JP" sz="1100" dirty="0"/>
              <a:t>】</a:t>
            </a:r>
          </a:p>
          <a:p>
            <a:r>
              <a:rPr lang="en-US" altLang="ja-JP" sz="1100" dirty="0" err="1"/>
              <a:t>SmtpTimeout</a:t>
            </a:r>
            <a:r>
              <a:rPr lang="en-US" altLang="ja-JP" sz="1100" dirty="0"/>
              <a:t> </a:t>
            </a:r>
            <a:r>
              <a:rPr lang="ja-JP" altLang="en-US" sz="1100" dirty="0"/>
              <a:t>は、</a:t>
            </a:r>
            <a:r>
              <a:rPr lang="en-US" altLang="ja-JP" sz="1100" dirty="0"/>
              <a:t>SMTP </a:t>
            </a:r>
            <a:r>
              <a:rPr lang="ja-JP" altLang="en-US" sz="1100" dirty="0"/>
              <a:t>通信におけるタイムアウトをミリ秒単位で指定する。たとえば、</a:t>
            </a:r>
            <a:r>
              <a:rPr lang="en-US" altLang="ja-JP" sz="1100" dirty="0"/>
              <a:t>10000 </a:t>
            </a:r>
            <a:r>
              <a:rPr lang="ja-JP" altLang="en-US" sz="1100" dirty="0"/>
              <a:t>と指定すると、</a:t>
            </a:r>
            <a:r>
              <a:rPr lang="en-US" altLang="ja-JP" sz="1100" dirty="0"/>
              <a:t>10 </a:t>
            </a:r>
            <a:r>
              <a:rPr lang="ja-JP" altLang="en-US" sz="1100" dirty="0"/>
              <a:t>秒という意味になる。</a:t>
            </a:r>
          </a:p>
        </p:txBody>
      </p:sp>
    </p:spTree>
    <p:extLst>
      <p:ext uri="{BB962C8B-B14F-4D97-AF65-F5344CB8AC3E}">
        <p14:creationId xmlns:p14="http://schemas.microsoft.com/office/powerpoint/2010/main" val="9893889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66</a:t>
            </a:fld>
            <a:endParaRPr kumimoji="1" lang="ja-JP" altLang="en-US" dirty="0"/>
          </a:p>
        </p:txBody>
      </p:sp>
      <p:sp>
        <p:nvSpPr>
          <p:cNvPr id="5" name="タイトル 4"/>
          <p:cNvSpPr>
            <a:spLocks noGrp="1"/>
          </p:cNvSpPr>
          <p:nvPr>
            <p:ph type="title"/>
          </p:nvPr>
        </p:nvSpPr>
        <p:spPr>
          <a:xfrm>
            <a:off x="332741" y="184309"/>
            <a:ext cx="10392086" cy="683490"/>
          </a:xfrm>
        </p:spPr>
        <p:txBody>
          <a:bodyPr>
            <a:normAutofit fontScale="90000"/>
          </a:bodyPr>
          <a:lstStyle/>
          <a:p>
            <a:r>
              <a:rPr lang="en-US" altLang="ja-JP" dirty="0"/>
              <a:t>5-6. </a:t>
            </a:r>
            <a:r>
              <a:rPr lang="ja-JP" altLang="en-US" dirty="0"/>
              <a:t>中継ゲートウェイのより詳細な設定 </a:t>
            </a:r>
            <a:r>
              <a:rPr lang="en-US" altLang="ja-JP" dirty="0"/>
              <a:t>(</a:t>
            </a:r>
            <a:r>
              <a:rPr lang="ja-JP" altLang="en-US" dirty="0"/>
              <a:t>続き</a:t>
            </a:r>
            <a:r>
              <a:rPr lang="en-US" altLang="ja-JP" dirty="0"/>
              <a:t>:</a:t>
            </a:r>
            <a:r>
              <a:rPr lang="ja-JP" altLang="en-US" dirty="0"/>
              <a:t> </a:t>
            </a:r>
            <a:r>
              <a:rPr lang="en-US" altLang="ja-JP" dirty="0"/>
              <a:t>3/3)</a:t>
            </a:r>
            <a:endParaRPr kumimoji="1" lang="ja-JP" altLang="en-US" dirty="0"/>
          </a:p>
        </p:txBody>
      </p:sp>
      <p:sp>
        <p:nvSpPr>
          <p:cNvPr id="7" name="テキスト ボックス 6"/>
          <p:cNvSpPr txBox="1"/>
          <p:nvPr/>
        </p:nvSpPr>
        <p:spPr>
          <a:xfrm>
            <a:off x="733096" y="3699968"/>
            <a:ext cx="6976241" cy="1323439"/>
          </a:xfrm>
          <a:prstGeom prst="rect">
            <a:avLst/>
          </a:prstGeom>
          <a:noFill/>
          <a:ln>
            <a:solidFill>
              <a:schemeClr val="tx1"/>
            </a:solidFill>
          </a:ln>
        </p:spPr>
        <p:txBody>
          <a:bodyPr wrap="square" rtlCol="0">
            <a:spAutoFit/>
          </a:bodyPr>
          <a:lstStyle/>
          <a:p>
            <a:r>
              <a:rPr lang="en-US" altLang="ja-JP" sz="1000" dirty="0"/>
              <a:t>// HTML5 </a:t>
            </a:r>
            <a:r>
              <a:rPr lang="ja-JP" altLang="en-US" sz="1000" dirty="0"/>
              <a:t>版 </a:t>
            </a:r>
            <a:r>
              <a:rPr lang="en-US" altLang="ja-JP" sz="1000" dirty="0"/>
              <a:t>Web </a:t>
            </a:r>
            <a:r>
              <a:rPr lang="ja-JP" altLang="en-US" sz="1000" dirty="0"/>
              <a:t>クライアント用 </a:t>
            </a:r>
            <a:r>
              <a:rPr lang="en-US" altLang="ja-JP" sz="1000" dirty="0"/>
              <a:t>Web </a:t>
            </a:r>
            <a:r>
              <a:rPr lang="ja-JP" altLang="en-US" sz="1000" dirty="0"/>
              <a:t>サーバー対応設定</a:t>
            </a:r>
          </a:p>
          <a:p>
            <a:r>
              <a:rPr lang="en-US" altLang="ja-JP" sz="1000" dirty="0" err="1"/>
              <a:t>ControllerGateSecretKey</a:t>
            </a:r>
            <a:r>
              <a:rPr lang="en-US" altLang="ja-JP" sz="1000" dirty="0"/>
              <a:t>     JuP4611KJd1dFTqenNpVPU6r</a:t>
            </a:r>
          </a:p>
          <a:p>
            <a:endParaRPr lang="en-US" altLang="ja-JP" sz="1000" dirty="0"/>
          </a:p>
          <a:p>
            <a:r>
              <a:rPr lang="en-US" altLang="ja-JP" sz="1000" dirty="0" err="1"/>
              <a:t>WebAppProxyBaseUrl</a:t>
            </a:r>
            <a:r>
              <a:rPr lang="en-US" altLang="ja-JP" sz="1000" dirty="0"/>
              <a:t>     https://127.0.0.1:7002/</a:t>
            </a:r>
          </a:p>
          <a:p>
            <a:r>
              <a:rPr lang="en-US" altLang="ja-JP" sz="1000" dirty="0" err="1"/>
              <a:t>WebAppCertListSrcUrl</a:t>
            </a:r>
            <a:r>
              <a:rPr lang="en-US" altLang="ja-JP" sz="1000" dirty="0"/>
              <a:t>   https://ssl-cert-server.websocket.jp/wildcard_cert_files/websocket.jp/latest/cert.cer</a:t>
            </a:r>
          </a:p>
          <a:p>
            <a:r>
              <a:rPr lang="en-US" altLang="ja-JP" sz="1000" dirty="0" err="1"/>
              <a:t>WebAppCertKeySrcUrl</a:t>
            </a:r>
            <a:r>
              <a:rPr lang="en-US" altLang="ja-JP" sz="1000" dirty="0"/>
              <a:t>    https://ssl-cert-server.websocket.jp/wildcard_cert_files/websocket.jp/latest/cert.key</a:t>
            </a:r>
          </a:p>
          <a:p>
            <a:r>
              <a:rPr lang="en-US" altLang="ja-JP" sz="1000" dirty="0" err="1"/>
              <a:t>WebAppCertBasicAuthUsername</a:t>
            </a:r>
            <a:r>
              <a:rPr lang="en-US" altLang="ja-JP" sz="1000" dirty="0"/>
              <a:t> user123</a:t>
            </a:r>
          </a:p>
          <a:p>
            <a:r>
              <a:rPr lang="en-US" altLang="ja-JP" sz="1000" dirty="0" err="1"/>
              <a:t>WebAppCertBasicAuthPassword</a:t>
            </a:r>
            <a:r>
              <a:rPr lang="en-US" altLang="ja-JP" sz="1000" dirty="0"/>
              <a:t> pass123</a:t>
            </a:r>
          </a:p>
        </p:txBody>
      </p:sp>
      <p:sp>
        <p:nvSpPr>
          <p:cNvPr id="8" name="正方形/長方形 7"/>
          <p:cNvSpPr/>
          <p:nvPr/>
        </p:nvSpPr>
        <p:spPr>
          <a:xfrm>
            <a:off x="733095" y="3862930"/>
            <a:ext cx="3176751" cy="20673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733095" y="4374930"/>
            <a:ext cx="5904187" cy="61701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右矢印 9"/>
          <p:cNvSpPr/>
          <p:nvPr/>
        </p:nvSpPr>
        <p:spPr>
          <a:xfrm rot="19082928">
            <a:off x="4028086" y="3400073"/>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4981900" y="1322783"/>
            <a:ext cx="6621829" cy="2246769"/>
          </a:xfrm>
          <a:prstGeom prst="rect">
            <a:avLst/>
          </a:prstGeom>
          <a:solidFill>
            <a:srgbClr val="FFFFCC"/>
          </a:solidFill>
          <a:ln w="19050">
            <a:solidFill>
              <a:schemeClr val="tx1"/>
            </a:solidFill>
          </a:ln>
        </p:spPr>
        <p:txBody>
          <a:bodyPr wrap="square" rtlCol="0">
            <a:spAutoFit/>
          </a:bodyPr>
          <a:lstStyle/>
          <a:p>
            <a:r>
              <a:rPr lang="en-US" altLang="ja-JP" sz="1400" dirty="0" err="1"/>
              <a:t>ControllerGateSecretKey</a:t>
            </a:r>
            <a:r>
              <a:rPr lang="en-US" altLang="ja-JP" sz="1400" dirty="0"/>
              <a:t> </a:t>
            </a:r>
            <a:r>
              <a:rPr lang="ja-JP" altLang="en-US" sz="1400" dirty="0"/>
              <a:t>の値</a:t>
            </a:r>
            <a:r>
              <a:rPr kumimoji="1" lang="ja-JP" altLang="en-US" sz="1400" dirty="0"/>
              <a:t>は、</a:t>
            </a:r>
            <a:r>
              <a:rPr lang="ja-JP" altLang="en-US" sz="1400" dirty="0"/>
              <a:t>中継ゲートウェイと </a:t>
            </a:r>
            <a:r>
              <a:rPr lang="en-US" altLang="ja-JP" sz="1400" dirty="0"/>
              <a:t>HTML5 </a:t>
            </a:r>
            <a:r>
              <a:rPr lang="ja-JP" altLang="en-US" sz="1400" dirty="0"/>
              <a:t>版 </a:t>
            </a:r>
            <a:r>
              <a:rPr lang="en-US" altLang="ja-JP" sz="1400" dirty="0"/>
              <a:t>Web </a:t>
            </a:r>
            <a:r>
              <a:rPr lang="ja-JP" altLang="en-US" sz="1400" dirty="0"/>
              <a:t>クライアント用 </a:t>
            </a:r>
            <a:r>
              <a:rPr lang="en-US" altLang="ja-JP" sz="1400" dirty="0"/>
              <a:t>Web </a:t>
            </a:r>
            <a:r>
              <a:rPr lang="ja-JP" altLang="en-US" sz="1400" dirty="0"/>
              <a:t>サーバーとの間で内部的に共有される秘密鍵である。「</a:t>
            </a:r>
            <a:r>
              <a:rPr lang="en-US" altLang="ja-JP" sz="1400" dirty="0"/>
              <a:t>HTML5 </a:t>
            </a:r>
            <a:r>
              <a:rPr lang="ja-JP" altLang="en-US" sz="1400" dirty="0"/>
              <a:t>版 </a:t>
            </a:r>
            <a:r>
              <a:rPr lang="en-US" altLang="ja-JP" sz="1400" dirty="0"/>
              <a:t>Web </a:t>
            </a:r>
            <a:r>
              <a:rPr lang="ja-JP" altLang="en-US" sz="1400" dirty="0"/>
              <a:t>クライアント用 </a:t>
            </a:r>
            <a:r>
              <a:rPr lang="en-US" altLang="ja-JP" sz="1400" dirty="0"/>
              <a:t>Web </a:t>
            </a:r>
            <a:r>
              <a:rPr lang="ja-JP" altLang="en-US" sz="1400" dirty="0"/>
              <a:t>サーバー」を運用している場合は、中継ゲートウェイからみて、内部的に接続してきた「</a:t>
            </a:r>
            <a:r>
              <a:rPr lang="en-US" altLang="ja-JP" sz="1400" dirty="0"/>
              <a:t>HTML5 </a:t>
            </a:r>
            <a:r>
              <a:rPr lang="ja-JP" altLang="en-US" sz="1400" dirty="0"/>
              <a:t>版 </a:t>
            </a:r>
            <a:r>
              <a:rPr lang="en-US" altLang="ja-JP" sz="1400" dirty="0"/>
              <a:t>Web </a:t>
            </a:r>
            <a:r>
              <a:rPr lang="ja-JP" altLang="en-US" sz="1400" dirty="0"/>
              <a:t>クライアント用 </a:t>
            </a:r>
            <a:r>
              <a:rPr lang="en-US" altLang="ja-JP" sz="1400" dirty="0"/>
              <a:t>Web </a:t>
            </a:r>
            <a:r>
              <a:rPr lang="ja-JP" altLang="en-US" sz="1400" dirty="0"/>
              <a:t>サーバー」が正規なものであるかどうかの検証にも使用される。これを変更することにより、不正な第三者が、勝手に、あるコントローラに接続するための「</a:t>
            </a:r>
            <a:r>
              <a:rPr lang="en-US" altLang="ja-JP" sz="1400" dirty="0"/>
              <a:t>HTML5 </a:t>
            </a:r>
            <a:r>
              <a:rPr lang="ja-JP" altLang="en-US" sz="1400" dirty="0"/>
              <a:t>版 </a:t>
            </a:r>
            <a:r>
              <a:rPr lang="en-US" altLang="ja-JP" sz="1400" dirty="0"/>
              <a:t>Web </a:t>
            </a:r>
            <a:r>
              <a:rPr lang="ja-JP" altLang="en-US" sz="1400" dirty="0"/>
              <a:t>クライアント用 </a:t>
            </a:r>
            <a:r>
              <a:rPr lang="en-US" altLang="ja-JP" sz="1400" dirty="0"/>
              <a:t>Web </a:t>
            </a:r>
            <a:r>
              <a:rPr lang="ja-JP" altLang="en-US" sz="1400" dirty="0"/>
              <a:t>サーバー」を構築することを避けることができる。</a:t>
            </a:r>
            <a:endParaRPr lang="en-US" altLang="ja-JP" sz="1400" dirty="0"/>
          </a:p>
          <a:p>
            <a:r>
              <a:rPr lang="ja-JP" altLang="en-US" sz="1400" dirty="0"/>
              <a:t>この値を変更する場合、 「</a:t>
            </a:r>
            <a:r>
              <a:rPr lang="en-US" altLang="ja-JP" sz="1400" dirty="0"/>
              <a:t>HTML5 </a:t>
            </a:r>
            <a:r>
              <a:rPr lang="ja-JP" altLang="en-US" sz="1400" dirty="0"/>
              <a:t>版 </a:t>
            </a:r>
            <a:r>
              <a:rPr lang="en-US" altLang="ja-JP" sz="1400" dirty="0"/>
              <a:t>Web </a:t>
            </a:r>
            <a:r>
              <a:rPr lang="ja-JP" altLang="en-US" sz="1400" dirty="0"/>
              <a:t>クライアント用 </a:t>
            </a:r>
            <a:r>
              <a:rPr lang="en-US" altLang="ja-JP" sz="1400" dirty="0"/>
              <a:t>Web </a:t>
            </a:r>
            <a:r>
              <a:rPr lang="ja-JP" altLang="en-US" sz="1400" dirty="0"/>
              <a:t>サーバー」側の設定ファイルの同一の名称の変数も変更すること。詳しくは</a:t>
            </a:r>
            <a:r>
              <a:rPr lang="en-US" altLang="ja-JP" sz="1400" dirty="0"/>
              <a:t>『3B-3』</a:t>
            </a:r>
            <a:r>
              <a:rPr lang="ja-JP" altLang="en-US" sz="1400" dirty="0"/>
              <a:t>の「</a:t>
            </a:r>
            <a:r>
              <a:rPr lang="en-US" altLang="ja-JP" sz="1400" dirty="0"/>
              <a:t>IPA-DN-</a:t>
            </a:r>
            <a:r>
              <a:rPr lang="en-US" altLang="ja-JP" sz="1400" dirty="0" err="1"/>
              <a:t>ThinController</a:t>
            </a:r>
            <a:r>
              <a:rPr lang="en-US" altLang="ja-JP" sz="1400" dirty="0"/>
              <a:t>-Private/</a:t>
            </a:r>
            <a:r>
              <a:rPr lang="en-US" altLang="ja-JP" sz="1400" dirty="0" err="1"/>
              <a:t>ThinWebClientApp</a:t>
            </a:r>
            <a:r>
              <a:rPr lang="en-US" altLang="ja-JP" sz="1400" dirty="0"/>
              <a:t>/Local/</a:t>
            </a:r>
            <a:r>
              <a:rPr lang="en-US" altLang="ja-JP" sz="1400" dirty="0" err="1"/>
              <a:t>App_IPA.App.ThinWebClientApp</a:t>
            </a:r>
            <a:r>
              <a:rPr lang="en-US" altLang="ja-JP" sz="1400" dirty="0"/>
              <a:t>/</a:t>
            </a:r>
            <a:r>
              <a:rPr lang="en-US" altLang="ja-JP" sz="1400" dirty="0" err="1"/>
              <a:t>Config</a:t>
            </a:r>
            <a:r>
              <a:rPr lang="en-US" altLang="ja-JP" sz="1400" dirty="0"/>
              <a:t>/</a:t>
            </a:r>
            <a:r>
              <a:rPr lang="en-US" altLang="ja-JP" sz="1400" dirty="0" err="1"/>
              <a:t>ThinWebClient.json</a:t>
            </a:r>
            <a:r>
              <a:rPr lang="ja-JP" altLang="en-US" sz="1400" dirty="0"/>
              <a:t>」ファイルの変更手順を参照すること。</a:t>
            </a:r>
          </a:p>
        </p:txBody>
      </p:sp>
      <p:sp>
        <p:nvSpPr>
          <p:cNvPr id="12" name="右矢印 11"/>
          <p:cNvSpPr/>
          <p:nvPr/>
        </p:nvSpPr>
        <p:spPr>
          <a:xfrm rot="1792328">
            <a:off x="4042010" y="5081420"/>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ボックス 12"/>
          <p:cNvSpPr txBox="1"/>
          <p:nvPr/>
        </p:nvSpPr>
        <p:spPr>
          <a:xfrm>
            <a:off x="4746176" y="5324502"/>
            <a:ext cx="7244259" cy="1169551"/>
          </a:xfrm>
          <a:prstGeom prst="rect">
            <a:avLst/>
          </a:prstGeom>
          <a:solidFill>
            <a:srgbClr val="FFFFCC"/>
          </a:solidFill>
          <a:ln w="19050">
            <a:solidFill>
              <a:schemeClr val="tx1"/>
            </a:solidFill>
          </a:ln>
        </p:spPr>
        <p:txBody>
          <a:bodyPr wrap="square" rtlCol="0">
            <a:spAutoFit/>
          </a:bodyPr>
          <a:lstStyle/>
          <a:p>
            <a:r>
              <a:rPr lang="ja-JP" altLang="en-US" sz="1400" dirty="0"/>
              <a:t>ユーザーが </a:t>
            </a:r>
            <a:r>
              <a:rPr lang="en-US" altLang="ja-JP" sz="1400" dirty="0"/>
              <a:t>Web </a:t>
            </a:r>
            <a:r>
              <a:rPr lang="ja-JP" altLang="en-US" sz="1400" dirty="0"/>
              <a:t>ブラウザに「</a:t>
            </a:r>
            <a:r>
              <a:rPr lang="en-US" altLang="ja-JP" sz="1400" dirty="0"/>
              <a:t>HTML5 </a:t>
            </a:r>
            <a:r>
              <a:rPr lang="ja-JP" altLang="en-US" sz="1400" dirty="0"/>
              <a:t>版 </a:t>
            </a:r>
            <a:r>
              <a:rPr lang="en-US" altLang="ja-JP" sz="1400" dirty="0"/>
              <a:t>Web </a:t>
            </a:r>
            <a:r>
              <a:rPr lang="ja-JP" altLang="en-US" sz="1400" dirty="0"/>
              <a:t>クライアント用 </a:t>
            </a:r>
            <a:r>
              <a:rPr lang="en-US" altLang="ja-JP" sz="1400" dirty="0"/>
              <a:t>Web </a:t>
            </a:r>
            <a:r>
              <a:rPr lang="ja-JP" altLang="en-US" sz="1400" dirty="0"/>
              <a:t>サーバー」でアクセスしてきた際にサーバー側が提示する </a:t>
            </a:r>
            <a:r>
              <a:rPr lang="en-US" altLang="ja-JP" sz="1400" dirty="0"/>
              <a:t>HTTPS SSL </a:t>
            </a:r>
            <a:r>
              <a:rPr lang="ja-JP" altLang="en-US" sz="1400" dirty="0"/>
              <a:t>サーバー証明書を指定することができる。</a:t>
            </a:r>
          </a:p>
          <a:p>
            <a:r>
              <a:rPr lang="ja-JP" altLang="en-US" sz="1400" dirty="0"/>
              <a:t>デフォルト設定のままでは、</a:t>
            </a:r>
            <a:r>
              <a:rPr lang="en-US" altLang="ja-JP" sz="1400" dirty="0"/>
              <a:t>SSL </a:t>
            </a:r>
            <a:r>
              <a:rPr lang="ja-JP" altLang="en-US" sz="1400" dirty="0"/>
              <a:t>証明書検証エラーが表示されるが、正しく設定することにより、</a:t>
            </a:r>
            <a:r>
              <a:rPr lang="en-US" altLang="ja-JP" sz="1400" dirty="0"/>
              <a:t>SSL </a:t>
            </a:r>
            <a:r>
              <a:rPr lang="ja-JP" altLang="en-US" sz="1400" dirty="0"/>
              <a:t>証明書検証エラーは表示されなくなる。</a:t>
            </a:r>
            <a:endParaRPr lang="en-US" altLang="ja-JP" sz="1400" dirty="0"/>
          </a:p>
          <a:p>
            <a:r>
              <a:rPr lang="ja-JP" altLang="en-US" sz="1400" dirty="0"/>
              <a:t>詳しくは、「</a:t>
            </a:r>
            <a:r>
              <a:rPr lang="en-US" altLang="ja-JP" sz="1400" dirty="0"/>
              <a:t>5-13</a:t>
            </a:r>
            <a:r>
              <a:rPr lang="ja-JP" altLang="en-US" sz="1400" dirty="0"/>
              <a:t>」節を参照すること。</a:t>
            </a:r>
          </a:p>
        </p:txBody>
      </p:sp>
    </p:spTree>
    <p:extLst>
      <p:ext uri="{BB962C8B-B14F-4D97-AF65-F5344CB8AC3E}">
        <p14:creationId xmlns:p14="http://schemas.microsoft.com/office/powerpoint/2010/main" val="96101021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938203"/>
          </a:xfrm>
        </p:spPr>
        <p:txBody>
          <a:bodyPr>
            <a:normAutofit lnSpcReduction="10000"/>
          </a:bodyPr>
          <a:lstStyle/>
          <a:p>
            <a:r>
              <a:rPr kumimoji="1" lang="ja-JP" altLang="en-US" sz="2000" dirty="0"/>
              <a:t>シン・テレワークシステムでは、クライアントとサーバーは、接続先の中継ゲートウェイが真正であるかどうかを、</a:t>
            </a:r>
            <a:r>
              <a:rPr kumimoji="1" lang="en-US" altLang="ja-JP" sz="2000" dirty="0"/>
              <a:t>X.509 </a:t>
            </a:r>
            <a:r>
              <a:rPr kumimoji="1" lang="ja-JP" altLang="en-US" sz="2000" dirty="0"/>
              <a:t>デジタル証明書 </a:t>
            </a:r>
            <a:r>
              <a:rPr kumimoji="1" lang="en-US" altLang="ja-JP" sz="2000" dirty="0"/>
              <a:t>(RSA </a:t>
            </a:r>
            <a:r>
              <a:rPr kumimoji="1" lang="ja-JP" altLang="en-US" sz="2000" dirty="0"/>
              <a:t>形式</a:t>
            </a:r>
            <a:r>
              <a:rPr kumimoji="1" lang="en-US" altLang="ja-JP" sz="2000" dirty="0"/>
              <a:t>) </a:t>
            </a:r>
            <a:r>
              <a:rPr kumimoji="1" lang="ja-JP" altLang="en-US" sz="2000" dirty="0"/>
              <a:t>により検証する。</a:t>
            </a:r>
            <a:endParaRPr kumimoji="1" lang="en-US" altLang="ja-JP" sz="2000" dirty="0"/>
          </a:p>
          <a:p>
            <a:r>
              <a:rPr kumimoji="1" lang="ja-JP" altLang="en-US" sz="2000" dirty="0"/>
              <a:t>シン・テレワークシステムのソースコードには、デフォルトで、サンプル証明書が組み込まれている。</a:t>
            </a:r>
            <a:endParaRPr kumimoji="1" lang="en-US" altLang="ja-JP" sz="2000" dirty="0"/>
          </a:p>
          <a:p>
            <a:r>
              <a:rPr kumimoji="1" lang="ja-JP" altLang="en-US" sz="2000" dirty="0"/>
              <a:t>デフォルトのサンプル証明書でも動作するが、信頼できない回線でパケットが書換えられ、中継ゲートウェイの偽物が立てられる可能性を排除するため、独自の </a:t>
            </a:r>
            <a:r>
              <a:rPr kumimoji="1" lang="en-US" altLang="ja-JP" sz="2000" dirty="0"/>
              <a:t>CA </a:t>
            </a:r>
            <a:r>
              <a:rPr kumimoji="1" lang="ja-JP" altLang="en-US" sz="2000" dirty="0"/>
              <a:t>および </a:t>
            </a:r>
            <a:r>
              <a:rPr kumimoji="1" lang="en-US" altLang="ja-JP" sz="2000" dirty="0"/>
              <a:t>CA </a:t>
            </a:r>
            <a:r>
              <a:rPr kumimoji="1" lang="ja-JP" altLang="en-US" sz="2000" dirty="0"/>
              <a:t>で発行される証明書による検証を行なうことが推奨される。</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67</a:t>
            </a:fld>
            <a:endParaRPr kumimoji="1" lang="ja-JP" altLang="en-US" dirty="0"/>
          </a:p>
        </p:txBody>
      </p:sp>
      <p:sp>
        <p:nvSpPr>
          <p:cNvPr id="4" name="タイトル 3"/>
          <p:cNvSpPr>
            <a:spLocks noGrp="1"/>
          </p:cNvSpPr>
          <p:nvPr>
            <p:ph type="title"/>
          </p:nvPr>
        </p:nvSpPr>
        <p:spPr/>
        <p:txBody>
          <a:bodyPr>
            <a:noAutofit/>
          </a:bodyPr>
          <a:lstStyle/>
          <a:p>
            <a:r>
              <a:rPr kumimoji="1" lang="en-US" altLang="ja-JP" sz="3200" dirty="0"/>
              <a:t>5-7. </a:t>
            </a:r>
            <a:r>
              <a:rPr kumimoji="1" lang="ja-JP" altLang="en-US" sz="3200" dirty="0"/>
              <a:t>独自のプライベート </a:t>
            </a:r>
            <a:r>
              <a:rPr kumimoji="1" lang="en-US" altLang="ja-JP" sz="3200" dirty="0"/>
              <a:t>CA (</a:t>
            </a:r>
            <a:r>
              <a:rPr kumimoji="1" lang="ja-JP" altLang="en-US" sz="3200" dirty="0"/>
              <a:t>認証局</a:t>
            </a:r>
            <a:r>
              <a:rPr kumimoji="1" lang="en-US" altLang="ja-JP" sz="3200" dirty="0"/>
              <a:t>) </a:t>
            </a:r>
            <a:r>
              <a:rPr kumimoji="1" lang="ja-JP" altLang="en-US" sz="3200" dirty="0"/>
              <a:t>の証明書の利用</a:t>
            </a:r>
          </a:p>
        </p:txBody>
      </p:sp>
      <p:sp>
        <p:nvSpPr>
          <p:cNvPr id="5" name="テキスト ボックス 4"/>
          <p:cNvSpPr txBox="1"/>
          <p:nvPr/>
        </p:nvSpPr>
        <p:spPr>
          <a:xfrm>
            <a:off x="5297213" y="2949544"/>
            <a:ext cx="3137338" cy="1754326"/>
          </a:xfrm>
          <a:prstGeom prst="rect">
            <a:avLst/>
          </a:prstGeom>
          <a:solidFill>
            <a:srgbClr val="FFFFCC"/>
          </a:solidFill>
          <a:ln w="19050">
            <a:solidFill>
              <a:schemeClr val="tx1"/>
            </a:solidFill>
          </a:ln>
        </p:spPr>
        <p:txBody>
          <a:bodyPr wrap="square" rtlCol="0">
            <a:spAutoFit/>
          </a:bodyPr>
          <a:lstStyle/>
          <a:p>
            <a:r>
              <a:rPr kumimoji="1" lang="ja-JP" altLang="en-US" sz="1200" dirty="0"/>
              <a:t>ゲートウェイ側</a:t>
            </a:r>
            <a:endParaRPr kumimoji="1" lang="en-US" altLang="ja-JP" sz="1200" dirty="0"/>
          </a:p>
          <a:p>
            <a:pPr marL="285750" indent="-285750">
              <a:buFont typeface="Arial" panose="020B0604020202020204" pitchFamily="34" charset="0"/>
              <a:buChar char="•"/>
            </a:pPr>
            <a:r>
              <a:rPr lang="en-US" altLang="ja-JP" sz="1200" dirty="0" err="1"/>
              <a:t>src</a:t>
            </a:r>
            <a:r>
              <a:rPr lang="en-US" altLang="ja-JP" sz="1200" dirty="0"/>
              <a:t>/bin/ThinGate.cer</a:t>
            </a:r>
            <a:br>
              <a:rPr lang="en-US" altLang="ja-JP" sz="1200" dirty="0"/>
            </a:br>
            <a:r>
              <a:rPr lang="ja-JP" altLang="en-US" sz="1200" dirty="0"/>
              <a:t>に、ゲートウェイ用の </a:t>
            </a:r>
            <a:r>
              <a:rPr lang="en-US" altLang="ja-JP" sz="1200" dirty="0"/>
              <a:t>X.509 </a:t>
            </a:r>
            <a:r>
              <a:rPr lang="ja-JP" altLang="en-US" sz="1200" dirty="0"/>
              <a:t>証明書 </a:t>
            </a:r>
            <a:r>
              <a:rPr lang="en-US" altLang="ja-JP" sz="1200" dirty="0"/>
              <a:t>(</a:t>
            </a:r>
            <a:r>
              <a:rPr lang="ja-JP" altLang="en-US" sz="1200" dirty="0"/>
              <a:t>つまり、公開鍵</a:t>
            </a:r>
            <a:r>
              <a:rPr lang="en-US" altLang="ja-JP" sz="1200" dirty="0"/>
              <a:t>) </a:t>
            </a:r>
            <a:r>
              <a:rPr lang="ja-JP" altLang="en-US" sz="1200" dirty="0"/>
              <a:t>を置くこと。</a:t>
            </a:r>
            <a:endParaRPr lang="en-US" altLang="ja-JP" sz="1200" dirty="0"/>
          </a:p>
          <a:p>
            <a:pPr marL="285750" indent="-285750">
              <a:buFont typeface="Arial" panose="020B0604020202020204" pitchFamily="34" charset="0"/>
              <a:buChar char="•"/>
            </a:pPr>
            <a:r>
              <a:rPr lang="en-US" altLang="ja-JP" sz="1200" dirty="0" err="1"/>
              <a:t>src</a:t>
            </a:r>
            <a:r>
              <a:rPr lang="en-US" altLang="ja-JP" sz="1200" dirty="0"/>
              <a:t>/bin/</a:t>
            </a:r>
            <a:r>
              <a:rPr lang="en-US" altLang="ja-JP" sz="1200" dirty="0" err="1"/>
              <a:t>ThinGate.key</a:t>
            </a:r>
            <a:br>
              <a:rPr lang="en-US" altLang="ja-JP" sz="1200" dirty="0"/>
            </a:br>
            <a:r>
              <a:rPr lang="ja-JP" altLang="en-US" sz="1200" dirty="0"/>
              <a:t>に、ゲートウェイ用の </a:t>
            </a:r>
            <a:r>
              <a:rPr lang="en-US" altLang="ja-JP" sz="1200" dirty="0"/>
              <a:t>X.509 </a:t>
            </a:r>
            <a:r>
              <a:rPr lang="ja-JP" altLang="en-US" sz="1200" dirty="0"/>
              <a:t>証明書に対応する秘密鍵を置くこと。</a:t>
            </a:r>
            <a:endParaRPr lang="en-US" altLang="ja-JP" sz="1200" dirty="0"/>
          </a:p>
          <a:p>
            <a:r>
              <a:rPr lang="ja-JP" altLang="en-US" sz="1200" dirty="0"/>
              <a:t>上記を実施した後、「</a:t>
            </a:r>
            <a:r>
              <a:rPr lang="en-US" altLang="ja-JP" sz="1200" dirty="0"/>
              <a:t>3-4</a:t>
            </a:r>
            <a:r>
              <a:rPr lang="ja-JP" altLang="en-US" sz="1200" dirty="0"/>
              <a:t>」に従い、中継ゲートウェイのデーモンを再起動すること。</a:t>
            </a:r>
          </a:p>
        </p:txBody>
      </p:sp>
      <p:sp>
        <p:nvSpPr>
          <p:cNvPr id="6" name="テキスト ボックス 5"/>
          <p:cNvSpPr txBox="1"/>
          <p:nvPr/>
        </p:nvSpPr>
        <p:spPr>
          <a:xfrm>
            <a:off x="8610600" y="2949544"/>
            <a:ext cx="3326524" cy="1200329"/>
          </a:xfrm>
          <a:prstGeom prst="rect">
            <a:avLst/>
          </a:prstGeom>
          <a:solidFill>
            <a:srgbClr val="99FFCC"/>
          </a:solidFill>
          <a:ln w="19050">
            <a:solidFill>
              <a:schemeClr val="tx1"/>
            </a:solidFill>
          </a:ln>
        </p:spPr>
        <p:txBody>
          <a:bodyPr wrap="square" rtlCol="0">
            <a:spAutoFit/>
          </a:bodyPr>
          <a:lstStyle/>
          <a:p>
            <a:r>
              <a:rPr kumimoji="1" lang="ja-JP" altLang="en-US" sz="1200" dirty="0"/>
              <a:t>アプリケーション側</a:t>
            </a:r>
            <a:endParaRPr kumimoji="1" lang="en-US" altLang="ja-JP" sz="1200" dirty="0"/>
          </a:p>
          <a:p>
            <a:pPr marL="285750" indent="-285750">
              <a:buFont typeface="Arial" panose="020B0604020202020204" pitchFamily="34" charset="0"/>
              <a:buChar char="•"/>
            </a:pPr>
            <a:r>
              <a:rPr lang="en-US" altLang="ja-JP" sz="1200" dirty="0" err="1"/>
              <a:t>src</a:t>
            </a:r>
            <a:r>
              <a:rPr lang="en-US" altLang="ja-JP" sz="1200" dirty="0"/>
              <a:t>/bin/EntryPoint.dat </a:t>
            </a:r>
            <a:r>
              <a:rPr lang="ja-JP" altLang="en-US" sz="1200" dirty="0"/>
              <a:t>の先頭部分の</a:t>
            </a:r>
            <a:br>
              <a:rPr lang="en-US" altLang="ja-JP" sz="1200" dirty="0"/>
            </a:br>
            <a:r>
              <a:rPr lang="en-US" altLang="ja-JP" sz="1200" dirty="0"/>
              <a:t>-----BEGIN CERTIFICATE-----</a:t>
            </a:r>
            <a:br>
              <a:rPr lang="en-US" altLang="ja-JP" sz="1200" dirty="0"/>
            </a:br>
            <a:r>
              <a:rPr lang="en-US" altLang="ja-JP" sz="1200" dirty="0"/>
              <a:t>-----END CERTIFICATE-----</a:t>
            </a:r>
            <a:br>
              <a:rPr lang="ja-JP" altLang="en-US" sz="1200" dirty="0"/>
            </a:br>
            <a:r>
              <a:rPr lang="ja-JP" altLang="en-US" sz="1200" dirty="0"/>
              <a:t>で囲まれている部分を、</a:t>
            </a:r>
            <a:r>
              <a:rPr lang="en-US" altLang="ja-JP" sz="1200" dirty="0"/>
              <a:t>CA </a:t>
            </a:r>
            <a:r>
              <a:rPr lang="ja-JP" altLang="en-US" sz="1200" dirty="0"/>
              <a:t>の </a:t>
            </a:r>
            <a:r>
              <a:rPr lang="en-US" altLang="ja-JP" sz="1200" dirty="0"/>
              <a:t>X.509 </a:t>
            </a:r>
            <a:r>
              <a:rPr lang="ja-JP" altLang="en-US" sz="1200" dirty="0"/>
              <a:t>ルート証明書  </a:t>
            </a:r>
            <a:r>
              <a:rPr lang="en-US" altLang="ja-JP" sz="1200" dirty="0"/>
              <a:t>(</a:t>
            </a:r>
            <a:r>
              <a:rPr lang="ja-JP" altLang="en-US" sz="1200" dirty="0"/>
              <a:t>つまり、公開鍵</a:t>
            </a:r>
            <a:r>
              <a:rPr lang="en-US" altLang="ja-JP" sz="1200" dirty="0"/>
              <a:t>)</a:t>
            </a:r>
            <a:r>
              <a:rPr lang="ja-JP" altLang="en-US" sz="1200" dirty="0"/>
              <a:t> に置換すること。</a:t>
            </a:r>
            <a:endParaRPr kumimoji="1" lang="ja-JP" altLang="en-US" sz="1200" dirty="0"/>
          </a:p>
        </p:txBody>
      </p:sp>
      <p:sp>
        <p:nvSpPr>
          <p:cNvPr id="7" name="テキスト ボックス 6"/>
          <p:cNvSpPr txBox="1"/>
          <p:nvPr/>
        </p:nvSpPr>
        <p:spPr>
          <a:xfrm>
            <a:off x="2238702" y="4967149"/>
            <a:ext cx="8868103" cy="1754326"/>
          </a:xfrm>
          <a:prstGeom prst="rect">
            <a:avLst/>
          </a:prstGeom>
          <a:solidFill>
            <a:schemeClr val="accent2">
              <a:lumMod val="20000"/>
              <a:lumOff val="80000"/>
            </a:schemeClr>
          </a:solidFill>
          <a:ln w="19050">
            <a:solidFill>
              <a:schemeClr val="tx1"/>
            </a:solidFill>
          </a:ln>
        </p:spPr>
        <p:txBody>
          <a:bodyPr wrap="square" rtlCol="0">
            <a:spAutoFit/>
          </a:bodyPr>
          <a:lstStyle/>
          <a:p>
            <a:r>
              <a:rPr lang="ja-JP" altLang="en-US" sz="1200" dirty="0"/>
              <a:t>使用できる証明書の形式等</a:t>
            </a:r>
            <a:endParaRPr lang="en-US" altLang="ja-JP" sz="1200" dirty="0"/>
          </a:p>
          <a:p>
            <a:pPr marL="285750" indent="-285750">
              <a:buFont typeface="Arial" panose="020B0604020202020204" pitchFamily="34" charset="0"/>
              <a:buChar char="•"/>
            </a:pPr>
            <a:r>
              <a:rPr lang="en-US" altLang="ja-JP" sz="1200" dirty="0"/>
              <a:t>X.509 v3 </a:t>
            </a:r>
            <a:r>
              <a:rPr lang="ja-JP" altLang="en-US" sz="1200" dirty="0"/>
              <a:t>証明書であること。</a:t>
            </a:r>
            <a:endParaRPr lang="en-US" altLang="ja-JP" sz="1200" dirty="0"/>
          </a:p>
          <a:p>
            <a:pPr marL="285750" indent="-285750">
              <a:buFont typeface="Arial" panose="020B0604020202020204" pitchFamily="34" charset="0"/>
              <a:buChar char="•"/>
            </a:pPr>
            <a:r>
              <a:rPr lang="en-US" altLang="ja-JP" sz="1200" dirty="0"/>
              <a:t>RSA 2048 </a:t>
            </a:r>
            <a:r>
              <a:rPr lang="ja-JP" altLang="en-US" sz="1200" dirty="0"/>
              <a:t>～ </a:t>
            </a:r>
            <a:r>
              <a:rPr lang="en-US" altLang="ja-JP" sz="1200" dirty="0"/>
              <a:t>4096 bit </a:t>
            </a:r>
            <a:r>
              <a:rPr lang="ja-JP" altLang="en-US" sz="1200" dirty="0"/>
              <a:t>が利用されており、ダイジェスト形式が </a:t>
            </a:r>
            <a:r>
              <a:rPr lang="en-US" altLang="ja-JP" sz="1200" dirty="0"/>
              <a:t>SHA-256 </a:t>
            </a:r>
            <a:r>
              <a:rPr lang="ja-JP" altLang="en-US" sz="1200" dirty="0"/>
              <a:t>または </a:t>
            </a:r>
            <a:r>
              <a:rPr lang="en-US" altLang="ja-JP" sz="1200" dirty="0"/>
              <a:t>SHA-512 </a:t>
            </a:r>
            <a:r>
              <a:rPr lang="ja-JP" altLang="en-US" sz="1200" dirty="0"/>
              <a:t>形式であること。</a:t>
            </a:r>
            <a:endParaRPr lang="en-US" altLang="ja-JP" sz="1200" dirty="0"/>
          </a:p>
          <a:p>
            <a:pPr marL="285750" indent="-285750">
              <a:buFont typeface="Arial" panose="020B0604020202020204" pitchFamily="34" charset="0"/>
              <a:buChar char="•"/>
            </a:pPr>
            <a:r>
              <a:rPr lang="ja-JP" altLang="en-US" sz="1200" dirty="0"/>
              <a:t>証明書の用途については、制限はない。</a:t>
            </a:r>
            <a:r>
              <a:rPr lang="en-US" altLang="ja-JP" sz="1200" dirty="0"/>
              <a:t>Common Name </a:t>
            </a:r>
            <a:r>
              <a:rPr lang="ja-JP" altLang="en-US" sz="1200" dirty="0"/>
              <a:t>および </a:t>
            </a:r>
            <a:r>
              <a:rPr lang="en-US" altLang="ja-JP" sz="1200" dirty="0"/>
              <a:t>Alternative Subject Name </a:t>
            </a:r>
            <a:r>
              <a:rPr lang="ja-JP" altLang="en-US" sz="1200" dirty="0"/>
              <a:t>の値は、チェックされない。</a:t>
            </a:r>
            <a:endParaRPr lang="en-US" altLang="ja-JP" sz="1200" dirty="0"/>
          </a:p>
          <a:p>
            <a:pPr marL="285750" indent="-285750">
              <a:buFont typeface="Arial" panose="020B0604020202020204" pitchFamily="34" charset="0"/>
              <a:buChar char="•"/>
            </a:pPr>
            <a:r>
              <a:rPr lang="ja-JP" altLang="en-US" sz="1200" dirty="0"/>
              <a:t>ゲートウェイ用の証明書の有効期限は、チェックされる。</a:t>
            </a:r>
            <a:r>
              <a:rPr lang="en-US" altLang="ja-JP" sz="1200" dirty="0"/>
              <a:t>CA </a:t>
            </a:r>
            <a:r>
              <a:rPr lang="ja-JP" altLang="en-US" sz="1200" dirty="0"/>
              <a:t>の証明書の有効期限は検証されない。</a:t>
            </a:r>
            <a:endParaRPr lang="en-US" altLang="ja-JP" sz="1200" dirty="0"/>
          </a:p>
          <a:p>
            <a:pPr marL="285750" indent="-285750">
              <a:buFont typeface="Arial" panose="020B0604020202020204" pitchFamily="34" charset="0"/>
              <a:buChar char="•"/>
            </a:pPr>
            <a:r>
              <a:rPr lang="en-US" altLang="ja-JP" sz="1200" dirty="0"/>
              <a:t>CRL, OCSP </a:t>
            </a:r>
            <a:r>
              <a:rPr lang="ja-JP" altLang="en-US" sz="1200" dirty="0"/>
              <a:t>機能は利用できない。中継ゲートウェイ側の機密性の管理体制が信頼できない場合 </a:t>
            </a:r>
            <a:r>
              <a:rPr lang="en-US" altLang="ja-JP" sz="1200" dirty="0"/>
              <a:t>(</a:t>
            </a:r>
            <a:r>
              <a:rPr lang="ja-JP" altLang="en-US" sz="1200" dirty="0"/>
              <a:t>ホスト証明書の秘密鍵が漏えいする可能性がある場合</a:t>
            </a:r>
            <a:r>
              <a:rPr lang="en-US" altLang="ja-JP" sz="1200" dirty="0"/>
              <a:t>) </a:t>
            </a:r>
            <a:r>
              <a:rPr lang="ja-JP" altLang="en-US" sz="1200" dirty="0"/>
              <a:t>で、リスクを最小にしたい場合は、ホスト証明書の有効期限は短くしておき、定期的に交換するという手法が利用できる。ただし、有効期限の更新を忘れていたときにエラーが発生するというリスクが発生する。</a:t>
            </a:r>
            <a:endParaRPr lang="en-US" altLang="ja-JP" sz="1200" dirty="0"/>
          </a:p>
          <a:p>
            <a:pPr marL="285750" indent="-285750">
              <a:buFont typeface="Arial" panose="020B0604020202020204" pitchFamily="34" charset="0"/>
              <a:buChar char="•"/>
            </a:pPr>
            <a:r>
              <a:rPr lang="ja-JP" altLang="en-US" sz="1200" dirty="0"/>
              <a:t>中間証明書は機能しない。</a:t>
            </a:r>
            <a:r>
              <a:rPr lang="en-US" altLang="ja-JP" sz="1200" dirty="0"/>
              <a:t>CA </a:t>
            </a:r>
            <a:r>
              <a:rPr lang="ja-JP" altLang="en-US" sz="1200" dirty="0"/>
              <a:t>のルート証明書によって署名されている証明書のみが、ホスト用の証明書として利用できる。</a:t>
            </a:r>
            <a:endParaRPr lang="en-US" altLang="ja-JP" sz="1200" dirty="0"/>
          </a:p>
        </p:txBody>
      </p:sp>
      <p:sp>
        <p:nvSpPr>
          <p:cNvPr id="8" name="テキスト ボックス 7"/>
          <p:cNvSpPr txBox="1"/>
          <p:nvPr/>
        </p:nvSpPr>
        <p:spPr>
          <a:xfrm>
            <a:off x="437964" y="2930608"/>
            <a:ext cx="4416843" cy="1938992"/>
          </a:xfrm>
          <a:prstGeom prst="rect">
            <a:avLst/>
          </a:prstGeom>
          <a:solidFill>
            <a:schemeClr val="accent3">
              <a:lumMod val="20000"/>
              <a:lumOff val="80000"/>
            </a:schemeClr>
          </a:solidFill>
          <a:ln w="19050">
            <a:solidFill>
              <a:schemeClr val="tx1"/>
            </a:solidFill>
          </a:ln>
        </p:spPr>
        <p:txBody>
          <a:bodyPr wrap="square" rtlCol="0">
            <a:spAutoFit/>
          </a:bodyPr>
          <a:lstStyle/>
          <a:p>
            <a:r>
              <a:rPr lang="en-US" altLang="ja-JP" sz="1200" b="1" dirty="0"/>
              <a:t>HTML5 </a:t>
            </a:r>
            <a:r>
              <a:rPr lang="ja-JP" altLang="en-US" sz="1200" b="1" dirty="0"/>
              <a:t>版 </a:t>
            </a:r>
            <a:r>
              <a:rPr lang="en-US" altLang="ja-JP" sz="1200" b="1" dirty="0"/>
              <a:t>Web </a:t>
            </a:r>
            <a:r>
              <a:rPr lang="ja-JP" altLang="en-US" sz="1200" b="1" dirty="0"/>
              <a:t>クライアント用 </a:t>
            </a:r>
            <a:r>
              <a:rPr lang="en-US" altLang="ja-JP" sz="1200" b="1" dirty="0"/>
              <a:t>Web </a:t>
            </a:r>
            <a:r>
              <a:rPr lang="ja-JP" altLang="en-US" sz="1200" b="1" dirty="0"/>
              <a:t>サーバー側</a:t>
            </a:r>
            <a:endParaRPr kumimoji="1" lang="en-US" altLang="ja-JP" sz="1200" b="1" dirty="0"/>
          </a:p>
          <a:p>
            <a:r>
              <a:rPr lang="ja-JP" altLang="en-US" sz="1200" dirty="0"/>
              <a:t>「</a:t>
            </a:r>
            <a:r>
              <a:rPr lang="en-US" altLang="ja-JP" sz="1200" dirty="0"/>
              <a:t> IPA-DN-</a:t>
            </a:r>
            <a:r>
              <a:rPr lang="en-US" altLang="ja-JP" sz="1200" dirty="0" err="1"/>
              <a:t>ThinController</a:t>
            </a:r>
            <a:r>
              <a:rPr lang="en-US" altLang="ja-JP" sz="1200" dirty="0"/>
              <a:t>-Private/</a:t>
            </a:r>
            <a:r>
              <a:rPr lang="en-US" altLang="ja-JP" sz="1200" dirty="0" err="1"/>
              <a:t>Vars</a:t>
            </a:r>
            <a:r>
              <a:rPr lang="en-US" altLang="ja-JP" sz="1200" dirty="0"/>
              <a:t>/</a:t>
            </a:r>
            <a:r>
              <a:rPr lang="en-US" altLang="ja-JP" sz="1200" dirty="0" err="1"/>
              <a:t>VarResources</a:t>
            </a:r>
            <a:r>
              <a:rPr lang="en-US" altLang="ja-JP" sz="1200" dirty="0"/>
              <a:t>/</a:t>
            </a:r>
            <a:r>
              <a:rPr lang="en-US" altLang="ja-JP" sz="1200" dirty="0" err="1"/>
              <a:t>VarResources</a:t>
            </a:r>
            <a:r>
              <a:rPr lang="en-US" altLang="ja-JP" sz="1200" dirty="0"/>
              <a:t>/</a:t>
            </a:r>
            <a:r>
              <a:rPr lang="en-US" altLang="ja-JP" sz="1200" dirty="0" err="1"/>
              <a:t>ThinControllerCerts</a:t>
            </a:r>
            <a:r>
              <a:rPr lang="en-US" altLang="ja-JP" sz="1200" dirty="0"/>
              <a:t>/</a:t>
            </a:r>
            <a:r>
              <a:rPr lang="ja-JP" altLang="en-US" sz="1200" dirty="0"/>
              <a:t>」 にある</a:t>
            </a:r>
            <a:endParaRPr lang="en-US" altLang="ja-JP" sz="1200" dirty="0"/>
          </a:p>
          <a:p>
            <a:pPr marL="285750" indent="-285750">
              <a:buFont typeface="Arial" panose="020B0604020202020204" pitchFamily="34" charset="0"/>
              <a:buChar char="•"/>
            </a:pPr>
            <a:r>
              <a:rPr lang="en-US" altLang="ja-JP" sz="1200" dirty="0"/>
              <a:t>00_Master.cer </a:t>
            </a:r>
            <a:r>
              <a:rPr lang="ja-JP" altLang="en-US" sz="1200" dirty="0"/>
              <a:t>を、</a:t>
            </a:r>
            <a:r>
              <a:rPr lang="en-US" altLang="ja-JP" sz="1200" dirty="0"/>
              <a:t>CA </a:t>
            </a:r>
            <a:r>
              <a:rPr lang="ja-JP" altLang="en-US" sz="1200" dirty="0"/>
              <a:t>の </a:t>
            </a:r>
            <a:r>
              <a:rPr lang="en-US" altLang="ja-JP" sz="1200" dirty="0"/>
              <a:t>X.509 </a:t>
            </a:r>
            <a:r>
              <a:rPr lang="ja-JP" altLang="en-US" sz="1200" dirty="0"/>
              <a:t>ルート証明書  </a:t>
            </a:r>
            <a:r>
              <a:rPr lang="en-US" altLang="ja-JP" sz="1200" dirty="0"/>
              <a:t>(</a:t>
            </a:r>
            <a:r>
              <a:rPr lang="ja-JP" altLang="en-US" sz="1200" dirty="0"/>
              <a:t>つまり、公開鍵</a:t>
            </a:r>
            <a:r>
              <a:rPr lang="en-US" altLang="ja-JP" sz="1200" dirty="0"/>
              <a:t>)</a:t>
            </a:r>
            <a:r>
              <a:rPr lang="ja-JP" altLang="en-US" sz="1200" dirty="0"/>
              <a:t> に置換すること。 </a:t>
            </a:r>
            <a:r>
              <a:rPr lang="en-US" altLang="ja-JP" sz="1200" dirty="0"/>
              <a:t>(BASE64 </a:t>
            </a:r>
            <a:r>
              <a:rPr lang="ja-JP" altLang="en-US" sz="1200" dirty="0"/>
              <a:t>エンコード</a:t>
            </a:r>
            <a:r>
              <a:rPr lang="en-US" altLang="ja-JP" sz="1200" dirty="0"/>
              <a:t>)</a:t>
            </a:r>
            <a:endParaRPr lang="ja-JP" altLang="en-US" sz="1200" dirty="0"/>
          </a:p>
          <a:p>
            <a:pPr marL="285750" indent="-285750">
              <a:buFont typeface="Arial" panose="020B0604020202020204" pitchFamily="34" charset="0"/>
              <a:buChar char="•"/>
            </a:pPr>
            <a:r>
              <a:rPr lang="en-US" altLang="ja-JP" sz="1200" dirty="0"/>
              <a:t>02_Controller.pfx </a:t>
            </a:r>
            <a:r>
              <a:rPr lang="ja-JP" altLang="en-US" sz="1200" dirty="0"/>
              <a:t>ファイルは、</a:t>
            </a:r>
            <a:r>
              <a:rPr lang="en-US" altLang="ja-JP" sz="1200" dirty="0"/>
              <a:t>HTML5 </a:t>
            </a:r>
            <a:r>
              <a:rPr lang="ja-JP" altLang="en-US" sz="1200" dirty="0"/>
              <a:t>版 </a:t>
            </a:r>
            <a:r>
              <a:rPr lang="en-US" altLang="ja-JP" sz="1200" dirty="0"/>
              <a:t>Web </a:t>
            </a:r>
            <a:r>
              <a:rPr lang="ja-JP" altLang="en-US" sz="1200" dirty="0"/>
              <a:t>クライアント用 </a:t>
            </a:r>
            <a:r>
              <a:rPr lang="en-US" altLang="ja-JP" sz="1200" dirty="0"/>
              <a:t>Web </a:t>
            </a:r>
            <a:r>
              <a:rPr lang="ja-JP" altLang="en-US" sz="1200" dirty="0"/>
              <a:t>サーバーでは未使用なので、変更しなくてよい。</a:t>
            </a:r>
            <a:endParaRPr lang="en-US" altLang="ja-JP" sz="1200" dirty="0"/>
          </a:p>
          <a:p>
            <a:r>
              <a:rPr lang="ja-JP" altLang="en-US" sz="1200" dirty="0"/>
              <a:t>上記の鍵ファイルを更新した後、「</a:t>
            </a:r>
            <a:r>
              <a:rPr lang="en-US" altLang="ja-JP" sz="1200" dirty="0"/>
              <a:t>3B-6</a:t>
            </a:r>
            <a:r>
              <a:rPr lang="ja-JP" altLang="en-US" sz="1200" dirty="0"/>
              <a:t>」の手順によりデーモンを停止し、再コンパイルを行ない、デーモンを再開すること。</a:t>
            </a:r>
          </a:p>
        </p:txBody>
      </p:sp>
    </p:spTree>
    <p:extLst>
      <p:ext uri="{BB962C8B-B14F-4D97-AF65-F5344CB8AC3E}">
        <p14:creationId xmlns:p14="http://schemas.microsoft.com/office/powerpoint/2010/main" val="158353362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2647652"/>
          </a:xfrm>
        </p:spPr>
        <p:txBody>
          <a:bodyPr>
            <a:normAutofit fontScale="92500" lnSpcReduction="10000"/>
          </a:bodyPr>
          <a:lstStyle/>
          <a:p>
            <a:r>
              <a:rPr lang="ja-JP" altLang="en-US" sz="2000" dirty="0"/>
              <a:t>アプリケーション側では、</a:t>
            </a:r>
            <a:r>
              <a:rPr kumimoji="1" lang="ja-JP" altLang="en-US" sz="2000" dirty="0"/>
              <a:t>「</a:t>
            </a:r>
            <a:r>
              <a:rPr lang="en-US" altLang="ja-JP" sz="2000" dirty="0"/>
              <a:t>4-4. </a:t>
            </a:r>
            <a:r>
              <a:rPr lang="ja-JP" altLang="en-US" sz="2000" dirty="0"/>
              <a:t>中継ゲートウェイの </a:t>
            </a:r>
            <a:r>
              <a:rPr lang="en-US" altLang="ja-JP" sz="2000" dirty="0"/>
              <a:t>IP </a:t>
            </a:r>
            <a:r>
              <a:rPr lang="ja-JP" altLang="en-US" sz="2000" dirty="0"/>
              <a:t>アドレス等の指定」で </a:t>
            </a:r>
            <a:r>
              <a:rPr lang="en-US" altLang="ja-JP" sz="2000" dirty="0"/>
              <a:t>EntryPoint.dat </a:t>
            </a:r>
            <a:r>
              <a:rPr lang="ja-JP" altLang="en-US" sz="2000" dirty="0"/>
              <a:t>に中継ゲートウェイの </a:t>
            </a:r>
            <a:r>
              <a:rPr lang="en-US" altLang="ja-JP" sz="2000" dirty="0"/>
              <a:t>IP </a:t>
            </a:r>
            <a:r>
              <a:rPr lang="ja-JP" altLang="en-US" sz="2000" dirty="0"/>
              <a:t>アドレスを指定したが、</a:t>
            </a:r>
            <a:r>
              <a:rPr lang="en-US" altLang="ja-JP" sz="2000" dirty="0"/>
              <a:t>DNS </a:t>
            </a:r>
            <a:r>
              <a:rPr lang="ja-JP" altLang="en-US" sz="2000" dirty="0"/>
              <a:t>ホスト名 </a:t>
            </a:r>
            <a:r>
              <a:rPr lang="en-US" altLang="ja-JP" sz="2000" dirty="0"/>
              <a:t>(FQDN) </a:t>
            </a:r>
            <a:r>
              <a:rPr lang="ja-JP" altLang="en-US" sz="2000" dirty="0"/>
              <a:t>が利用可能であれば、</a:t>
            </a:r>
            <a:r>
              <a:rPr lang="en-US" altLang="ja-JP" sz="2000" dirty="0"/>
              <a:t>DNS </a:t>
            </a:r>
            <a:r>
              <a:rPr lang="ja-JP" altLang="en-US" sz="2000" dirty="0"/>
              <a:t>名を指定することも可能である。</a:t>
            </a:r>
            <a:br>
              <a:rPr lang="en-US" altLang="ja-JP" sz="2000" dirty="0"/>
            </a:br>
            <a:r>
              <a:rPr lang="ja-JP" altLang="en-US" sz="2000" dirty="0"/>
              <a:t>例</a:t>
            </a:r>
            <a:r>
              <a:rPr lang="en-US" altLang="ja-JP" sz="2000" dirty="0"/>
              <a:t>: </a:t>
            </a:r>
            <a:r>
              <a:rPr lang="en-US" altLang="ja-JP" sz="2000" b="1" dirty="0">
                <a:solidFill>
                  <a:schemeClr val="accent6">
                    <a:lumMod val="75000"/>
                  </a:schemeClr>
                </a:solidFill>
              </a:rPr>
              <a:t>https://</a:t>
            </a:r>
            <a:r>
              <a:rPr lang="en-US" altLang="ja-JP" sz="2000" b="1" dirty="0">
                <a:solidFill>
                  <a:srgbClr val="FF0000"/>
                </a:solidFill>
              </a:rPr>
              <a:t>abc.example.org</a:t>
            </a:r>
            <a:r>
              <a:rPr lang="en-US" altLang="ja-JP" sz="2000" b="1" dirty="0">
                <a:solidFill>
                  <a:schemeClr val="accent6">
                    <a:lumMod val="75000"/>
                  </a:schemeClr>
                </a:solidFill>
              </a:rPr>
              <a:t>/thingate/</a:t>
            </a:r>
          </a:p>
          <a:p>
            <a:pPr lvl="1"/>
            <a:r>
              <a:rPr lang="ja-JP" altLang="en-US" sz="1800" dirty="0"/>
              <a:t>これにより、中継ゲートウェイが可変 </a:t>
            </a:r>
            <a:r>
              <a:rPr lang="en-US" altLang="ja-JP" sz="1800" dirty="0"/>
              <a:t>IP </a:t>
            </a:r>
            <a:r>
              <a:rPr lang="ja-JP" altLang="en-US" sz="1800" dirty="0"/>
              <a:t>アドレスであっても、</a:t>
            </a:r>
            <a:r>
              <a:rPr lang="en-US" altLang="ja-JP" sz="1800" dirty="0"/>
              <a:t>Dynamic DNS </a:t>
            </a:r>
            <a:r>
              <a:rPr lang="ja-JP" altLang="en-US" sz="1800" dirty="0"/>
              <a:t>による運用が可能となる。</a:t>
            </a:r>
            <a:endParaRPr lang="en-US" altLang="ja-JP" sz="1800" dirty="0"/>
          </a:p>
          <a:p>
            <a:pPr lvl="1"/>
            <a:r>
              <a:rPr lang="ja-JP" altLang="en-US" sz="1800" dirty="0"/>
              <a:t>長期的に利用される可能性があるサービスを構築するときは、</a:t>
            </a:r>
            <a:r>
              <a:rPr lang="en-US" altLang="ja-JP" sz="1800" dirty="0"/>
              <a:t>IP </a:t>
            </a:r>
            <a:r>
              <a:rPr lang="ja-JP" altLang="en-US" sz="1800" dirty="0"/>
              <a:t>アドレス直打ちではなく、</a:t>
            </a:r>
            <a:r>
              <a:rPr lang="en-US" altLang="ja-JP" sz="1800" dirty="0"/>
              <a:t>DNS </a:t>
            </a:r>
            <a:r>
              <a:rPr lang="ja-JP" altLang="en-US" sz="1800" dirty="0"/>
              <a:t>名による運用を推奨する。</a:t>
            </a:r>
            <a:endParaRPr lang="en-US" altLang="ja-JP" sz="1800" dirty="0"/>
          </a:p>
          <a:p>
            <a:r>
              <a:rPr kumimoji="1" lang="ja-JP" altLang="en-US" sz="2000" dirty="0"/>
              <a:t>中継ゲートウェイを </a:t>
            </a:r>
            <a:r>
              <a:rPr kumimoji="1" lang="en-US" altLang="ja-JP" sz="2000" dirty="0"/>
              <a:t>443 (https) </a:t>
            </a:r>
            <a:r>
              <a:rPr kumimoji="1" lang="ja-JP" altLang="en-US" sz="2000" dirty="0"/>
              <a:t>以外のポートで動作させる設定 </a:t>
            </a:r>
            <a:r>
              <a:rPr kumimoji="1" lang="en-US" altLang="ja-JP" sz="2000" dirty="0"/>
              <a:t>(5-6)</a:t>
            </a:r>
            <a:r>
              <a:rPr kumimoji="1" lang="ja-JP" altLang="en-US" sz="2000" dirty="0"/>
              <a:t> などを行なっている場合、アプリケーション側では、以下のような </a:t>
            </a:r>
            <a:r>
              <a:rPr kumimoji="1" lang="en-US" altLang="ja-JP" sz="2000" dirty="0"/>
              <a:t>URL </a:t>
            </a:r>
            <a:r>
              <a:rPr kumimoji="1" lang="ja-JP" altLang="en-US" sz="2000" dirty="0"/>
              <a:t>でポート番号を指定することが可能である。</a:t>
            </a:r>
            <a:br>
              <a:rPr kumimoji="1" lang="en-US" altLang="ja-JP" sz="2000" dirty="0"/>
            </a:br>
            <a:r>
              <a:rPr kumimoji="1" lang="ja-JP" altLang="en-US" sz="2000" dirty="0"/>
              <a:t>例</a:t>
            </a:r>
            <a:r>
              <a:rPr kumimoji="1" lang="en-US" altLang="ja-JP" sz="2000" dirty="0"/>
              <a:t>: </a:t>
            </a:r>
            <a:r>
              <a:rPr kumimoji="1" lang="en-US" altLang="ja-JP" sz="2000" b="1" dirty="0">
                <a:solidFill>
                  <a:schemeClr val="accent6">
                    <a:lumMod val="75000"/>
                  </a:schemeClr>
                </a:solidFill>
              </a:rPr>
              <a:t>https://</a:t>
            </a:r>
            <a:r>
              <a:rPr kumimoji="1" lang="en-US" altLang="ja-JP" sz="2000" b="1" dirty="0">
                <a:solidFill>
                  <a:srgbClr val="FF0000"/>
                </a:solidFill>
              </a:rPr>
              <a:t>abc.example.org</a:t>
            </a:r>
            <a:r>
              <a:rPr kumimoji="1" lang="en-US" altLang="ja-JP" sz="2000" b="1" dirty="0">
                <a:solidFill>
                  <a:srgbClr val="0000FF"/>
                </a:solidFill>
              </a:rPr>
              <a:t>:1234</a:t>
            </a:r>
            <a:r>
              <a:rPr kumimoji="1" lang="en-US" altLang="ja-JP" sz="2000" b="1" dirty="0">
                <a:solidFill>
                  <a:schemeClr val="accent6">
                    <a:lumMod val="75000"/>
                  </a:schemeClr>
                </a:solidFill>
              </a:rPr>
              <a:t>/thingate/</a:t>
            </a:r>
            <a:br>
              <a:rPr kumimoji="1" lang="en-US" altLang="ja-JP" sz="2000" dirty="0"/>
            </a:br>
            <a:r>
              <a:rPr kumimoji="1" lang="ja-JP" altLang="en-US" sz="2000" dirty="0"/>
              <a:t>ただし、サーバーまたはクライアントの利用環境で </a:t>
            </a:r>
            <a:r>
              <a:rPr kumimoji="1" lang="en-US" altLang="ja-JP" sz="2000" dirty="0"/>
              <a:t>HTTP, HTTPS </a:t>
            </a:r>
            <a:r>
              <a:rPr kumimoji="1" lang="ja-JP" altLang="en-US" sz="2000" dirty="0"/>
              <a:t>しか疎通しないようなファイアウォールやプロキシサーバーが想定されるので、中継ゲートウェイは、できる限り </a:t>
            </a:r>
            <a:r>
              <a:rPr kumimoji="1" lang="en-US" altLang="ja-JP" sz="2000" dirty="0"/>
              <a:t>HTTPS (443) </a:t>
            </a:r>
            <a:r>
              <a:rPr kumimoji="1" lang="ja-JP" altLang="en-US" sz="2000" dirty="0"/>
              <a:t>ポートで運用することを推奨する。</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68</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sz="3200" dirty="0"/>
              <a:t>5-8. </a:t>
            </a:r>
            <a:r>
              <a:rPr lang="en-US" altLang="ja-JP" sz="3200" dirty="0"/>
              <a:t>EntryPoint.dat </a:t>
            </a:r>
            <a:r>
              <a:rPr lang="ja-JP" altLang="en-US" sz="3200" dirty="0"/>
              <a:t>ファイルにおいて </a:t>
            </a:r>
            <a:r>
              <a:rPr kumimoji="1" lang="en-US" altLang="ja-JP" sz="3200" dirty="0"/>
              <a:t>IP </a:t>
            </a:r>
            <a:r>
              <a:rPr kumimoji="1" lang="ja-JP" altLang="en-US" sz="3200" dirty="0"/>
              <a:t>アドレスの代わりに </a:t>
            </a:r>
            <a:r>
              <a:rPr lang="en-US" altLang="ja-JP" sz="3200" dirty="0"/>
              <a:t>DNS FQDN </a:t>
            </a:r>
            <a:r>
              <a:rPr lang="ja-JP" altLang="en-US" sz="3200" dirty="0"/>
              <a:t>を指定する方法 等</a:t>
            </a:r>
            <a:endParaRPr kumimoji="1" lang="ja-JP" altLang="en-US" sz="3200" dirty="0"/>
          </a:p>
        </p:txBody>
      </p:sp>
      <p:sp>
        <p:nvSpPr>
          <p:cNvPr id="5" name="テキスト ボックス 4"/>
          <p:cNvSpPr txBox="1"/>
          <p:nvPr/>
        </p:nvSpPr>
        <p:spPr>
          <a:xfrm>
            <a:off x="835571" y="3859153"/>
            <a:ext cx="10452539" cy="2862322"/>
          </a:xfrm>
          <a:prstGeom prst="rect">
            <a:avLst/>
          </a:prstGeom>
          <a:solidFill>
            <a:srgbClr val="FFFFCC"/>
          </a:solidFill>
          <a:ln>
            <a:solidFill>
              <a:schemeClr val="tx1"/>
            </a:solidFill>
          </a:ln>
        </p:spPr>
        <p:txBody>
          <a:bodyPr wrap="square" rtlCol="0">
            <a:spAutoFit/>
          </a:bodyPr>
          <a:lstStyle/>
          <a:p>
            <a:r>
              <a:rPr kumimoji="1" lang="ja-JP" altLang="en-US" sz="1200" b="1" dirty="0"/>
              <a:t>注意事項 </a:t>
            </a:r>
            <a:r>
              <a:rPr kumimoji="1" lang="en-US" altLang="ja-JP" sz="1200" b="1" dirty="0"/>
              <a:t>- EntryPoint.dat </a:t>
            </a:r>
            <a:r>
              <a:rPr kumimoji="1" lang="ja-JP" altLang="en-US" sz="1200" b="1" dirty="0"/>
              <a:t>に記載する </a:t>
            </a:r>
            <a:r>
              <a:rPr kumimoji="1" lang="en-US" altLang="ja-JP" sz="1200" b="1" dirty="0"/>
              <a:t>URL </a:t>
            </a:r>
            <a:r>
              <a:rPr kumimoji="1" lang="ja-JP" altLang="en-US" sz="1200" b="1" dirty="0"/>
              <a:t>に含まれる </a:t>
            </a:r>
            <a:r>
              <a:rPr kumimoji="1" lang="en-US" altLang="ja-JP" sz="1200" b="1" dirty="0"/>
              <a:t>DNS FQDN </a:t>
            </a:r>
            <a:r>
              <a:rPr kumimoji="1" lang="ja-JP" altLang="en-US" sz="1200" b="1" dirty="0"/>
              <a:t>名では、一部、使用できない文字列がある。</a:t>
            </a:r>
            <a:endParaRPr kumimoji="1" lang="en-US" altLang="ja-JP" sz="1200" b="1" dirty="0"/>
          </a:p>
          <a:p>
            <a:r>
              <a:rPr lang="ja-JP" altLang="en-US" sz="1200" dirty="0"/>
              <a:t>上記の </a:t>
            </a:r>
            <a:r>
              <a:rPr lang="en-US" altLang="ja-JP" sz="1200" b="1" dirty="0">
                <a:solidFill>
                  <a:srgbClr val="FF0000"/>
                </a:solidFill>
              </a:rPr>
              <a:t>abc.example.org</a:t>
            </a:r>
            <a:r>
              <a:rPr lang="en-US" altLang="ja-JP" sz="1200" dirty="0"/>
              <a:t> </a:t>
            </a:r>
            <a:r>
              <a:rPr lang="ja-JP" altLang="en-US" sz="1200" dirty="0"/>
              <a:t>に相当するホスト名 </a:t>
            </a:r>
            <a:r>
              <a:rPr lang="en-US" altLang="ja-JP" sz="1200" dirty="0"/>
              <a:t>(DNS FQDN) </a:t>
            </a:r>
            <a:r>
              <a:rPr lang="ja-JP" altLang="en-US" sz="1200" dirty="0"/>
              <a:t>部分は、利用可能な任意のものを使用できる。しかしながら、スタンドアロン版においては、中継ゲートウェイが </a:t>
            </a:r>
            <a:r>
              <a:rPr lang="en-US" altLang="ja-JP" sz="1200" dirty="0"/>
              <a:t>HTML5 </a:t>
            </a:r>
            <a:r>
              <a:rPr lang="ja-JP" altLang="en-US" sz="1200" dirty="0"/>
              <a:t>版 </a:t>
            </a:r>
            <a:r>
              <a:rPr lang="en-US" altLang="ja-JP" sz="1200" dirty="0"/>
              <a:t>Web </a:t>
            </a:r>
            <a:r>
              <a:rPr lang="ja-JP" altLang="en-US" sz="1200" dirty="0"/>
              <a:t>クライアント用 </a:t>
            </a:r>
            <a:r>
              <a:rPr lang="en-US" altLang="ja-JP" sz="1200" dirty="0"/>
              <a:t>Web </a:t>
            </a:r>
            <a:r>
              <a:rPr lang="ja-JP" altLang="en-US" sz="1200" dirty="0"/>
              <a:t>サーバーに対するリバースプロキシも兼ねているため、</a:t>
            </a:r>
            <a:r>
              <a:rPr lang="en-US" altLang="ja-JP" sz="1200" dirty="0"/>
              <a:t>EntryPoint.dat </a:t>
            </a:r>
            <a:r>
              <a:rPr lang="ja-JP" altLang="en-US" sz="1200" dirty="0"/>
              <a:t>において指定する </a:t>
            </a:r>
            <a:r>
              <a:rPr lang="en-US" altLang="ja-JP" sz="1200" dirty="0"/>
              <a:t>URL </a:t>
            </a:r>
            <a:r>
              <a:rPr lang="ja-JP" altLang="en-US" sz="1200" dirty="0"/>
              <a:t>としては、</a:t>
            </a:r>
            <a:r>
              <a:rPr lang="en-US" altLang="ja-JP" sz="1200" dirty="0"/>
              <a:t>HTML5 </a:t>
            </a:r>
            <a:r>
              <a:rPr lang="ja-JP" altLang="en-US" sz="1200" dirty="0"/>
              <a:t>版 </a:t>
            </a:r>
            <a:r>
              <a:rPr lang="en-US" altLang="ja-JP" sz="1200" dirty="0"/>
              <a:t>Web </a:t>
            </a:r>
            <a:r>
              <a:rPr lang="ja-JP" altLang="en-US" sz="1200" dirty="0"/>
              <a:t>クライアント用 </a:t>
            </a:r>
            <a:r>
              <a:rPr lang="en-US" altLang="ja-JP" sz="1200" dirty="0"/>
              <a:t>Web </a:t>
            </a:r>
            <a:r>
              <a:rPr lang="ja-JP" altLang="en-US" sz="1200" dirty="0"/>
              <a:t>サーバーに対するアクセスであると認識される </a:t>
            </a:r>
            <a:r>
              <a:rPr lang="en-US" altLang="ja-JP" sz="1200" dirty="0"/>
              <a:t>DNS FQDN </a:t>
            </a:r>
            <a:r>
              <a:rPr lang="ja-JP" altLang="en-US" sz="1200" dirty="0"/>
              <a:t>名は使用することができない。具体的には、ドット </a:t>
            </a:r>
            <a:r>
              <a:rPr lang="en-US" altLang="ja-JP" sz="1200" dirty="0"/>
              <a:t>(.) </a:t>
            </a:r>
            <a:r>
              <a:rPr lang="ja-JP" altLang="en-US" sz="1200" dirty="0"/>
              <a:t>で区切られた </a:t>
            </a:r>
            <a:r>
              <a:rPr lang="en-US" altLang="ja-JP" sz="1200" dirty="0"/>
              <a:t>1 </a:t>
            </a:r>
            <a:r>
              <a:rPr lang="ja-JP" altLang="en-US" sz="1200" dirty="0"/>
              <a:t>個目 </a:t>
            </a:r>
            <a:r>
              <a:rPr lang="en-US" altLang="ja-JP" sz="1200" dirty="0"/>
              <a:t>(</a:t>
            </a:r>
            <a:r>
              <a:rPr lang="ja-JP" altLang="en-US" sz="1200" dirty="0"/>
              <a:t>先頭</a:t>
            </a:r>
            <a:r>
              <a:rPr lang="en-US" altLang="ja-JP" sz="1200" dirty="0"/>
              <a:t>) </a:t>
            </a:r>
            <a:r>
              <a:rPr lang="ja-JP" altLang="en-US" sz="1200" dirty="0"/>
              <a:t>のラベル文字列が</a:t>
            </a:r>
          </a:p>
          <a:p>
            <a:pPr marL="285750" indent="-285750">
              <a:buFont typeface="Arial" panose="020B0604020202020204" pitchFamily="34" charset="0"/>
              <a:buChar char="•"/>
            </a:pPr>
            <a:r>
              <a:rPr lang="en-US" altLang="ja-JP" sz="1200" dirty="0">
                <a:solidFill>
                  <a:schemeClr val="accent2">
                    <a:lumMod val="50000"/>
                  </a:schemeClr>
                </a:solidFill>
              </a:rPr>
              <a:t>"</a:t>
            </a:r>
            <a:r>
              <a:rPr lang="en-US" altLang="ja-JP" sz="1200" dirty="0" err="1">
                <a:solidFill>
                  <a:schemeClr val="accent2">
                    <a:lumMod val="50000"/>
                  </a:schemeClr>
                </a:solidFill>
              </a:rPr>
              <a:t>webapp</a:t>
            </a:r>
            <a:r>
              <a:rPr lang="en-US" altLang="ja-JP" sz="1200" dirty="0">
                <a:solidFill>
                  <a:schemeClr val="accent2">
                    <a:lumMod val="50000"/>
                  </a:schemeClr>
                </a:solidFill>
              </a:rPr>
              <a:t>-", "app-", "web-", "login-", "telework-", "www" </a:t>
            </a:r>
            <a:r>
              <a:rPr lang="ja-JP" altLang="en-US" sz="1200" dirty="0">
                <a:solidFill>
                  <a:schemeClr val="accent2">
                    <a:lumMod val="50000"/>
                  </a:schemeClr>
                </a:solidFill>
              </a:rPr>
              <a:t>のいずれかの文字列で始まる</a:t>
            </a:r>
            <a:endParaRPr lang="en-US" altLang="ja-JP" sz="1200" dirty="0">
              <a:solidFill>
                <a:schemeClr val="accent2">
                  <a:lumMod val="50000"/>
                </a:schemeClr>
              </a:solidFill>
            </a:endParaRPr>
          </a:p>
          <a:p>
            <a:pPr marL="285750" indent="-285750">
              <a:buFont typeface="Arial" panose="020B0604020202020204" pitchFamily="34" charset="0"/>
              <a:buChar char="•"/>
            </a:pPr>
            <a:r>
              <a:rPr kumimoji="1" lang="en-US" altLang="ja-JP" sz="1200" dirty="0">
                <a:solidFill>
                  <a:schemeClr val="accent2">
                    <a:lumMod val="50000"/>
                  </a:schemeClr>
                </a:solidFill>
              </a:rPr>
              <a:t>"-</a:t>
            </a:r>
            <a:r>
              <a:rPr kumimoji="1" lang="en-US" altLang="ja-JP" sz="1200" dirty="0" err="1">
                <a:solidFill>
                  <a:schemeClr val="accent2">
                    <a:lumMod val="50000"/>
                  </a:schemeClr>
                </a:solidFill>
              </a:rPr>
              <a:t>webapp</a:t>
            </a:r>
            <a:r>
              <a:rPr kumimoji="1" lang="en-US" altLang="ja-JP" sz="1200" dirty="0">
                <a:solidFill>
                  <a:schemeClr val="accent2">
                    <a:lumMod val="50000"/>
                  </a:schemeClr>
                </a:solidFill>
              </a:rPr>
              <a:t>", "-app", "-web", "-login", "-telework" </a:t>
            </a:r>
            <a:r>
              <a:rPr kumimoji="1" lang="ja-JP" altLang="en-US" sz="1200" dirty="0">
                <a:solidFill>
                  <a:schemeClr val="accent2">
                    <a:lumMod val="50000"/>
                  </a:schemeClr>
                </a:solidFill>
              </a:rPr>
              <a:t>のいずれかの文字列で終わる</a:t>
            </a:r>
            <a:endParaRPr kumimoji="1" lang="en-US" altLang="ja-JP" sz="1200" dirty="0">
              <a:solidFill>
                <a:schemeClr val="accent2">
                  <a:lumMod val="50000"/>
                </a:schemeClr>
              </a:solidFill>
            </a:endParaRPr>
          </a:p>
          <a:p>
            <a:r>
              <a:rPr kumimoji="1" lang="ja-JP" altLang="en-US" sz="1200" dirty="0"/>
              <a:t>のいずれかの条件に一致する </a:t>
            </a:r>
            <a:r>
              <a:rPr kumimoji="1" lang="en-US" altLang="ja-JP" sz="1200" dirty="0"/>
              <a:t>DNS FQDN</a:t>
            </a:r>
            <a:r>
              <a:rPr kumimoji="1" lang="ja-JP" altLang="en-US" sz="1200" dirty="0"/>
              <a:t> 名は使用することができない。</a:t>
            </a:r>
            <a:endParaRPr kumimoji="1" lang="en-US" altLang="ja-JP" sz="1200" dirty="0"/>
          </a:p>
          <a:p>
            <a:r>
              <a:rPr kumimoji="1" lang="en-US" altLang="ja-JP" sz="1200" dirty="0"/>
              <a:t>(</a:t>
            </a:r>
            <a:r>
              <a:rPr kumimoji="1" lang="ja-JP" altLang="en-US" sz="1200" dirty="0"/>
              <a:t>例</a:t>
            </a:r>
            <a:r>
              <a:rPr kumimoji="1" lang="en-US" altLang="ja-JP" sz="1200" dirty="0"/>
              <a:t>: https://</a:t>
            </a:r>
            <a:r>
              <a:rPr kumimoji="1" lang="en-US" altLang="ja-JP" sz="1200" b="1" dirty="0">
                <a:solidFill>
                  <a:srgbClr val="FF0000"/>
                </a:solidFill>
              </a:rPr>
              <a:t>webapp-neko</a:t>
            </a:r>
            <a:r>
              <a:rPr kumimoji="1" lang="en-US" altLang="ja-JP" sz="1200" dirty="0"/>
              <a:t>.example.org/ </a:t>
            </a:r>
            <a:r>
              <a:rPr kumimoji="1" lang="ja-JP" altLang="en-US" sz="1200" dirty="0"/>
              <a:t>は、第一ラベルが </a:t>
            </a:r>
            <a:r>
              <a:rPr kumimoji="1" lang="en-US" altLang="ja-JP" sz="1200" dirty="0"/>
              <a:t>"</a:t>
            </a:r>
            <a:r>
              <a:rPr kumimoji="1" lang="en-US" altLang="ja-JP" sz="1200" dirty="0" err="1"/>
              <a:t>webapp</a:t>
            </a:r>
            <a:r>
              <a:rPr kumimoji="1" lang="en-US" altLang="ja-JP" sz="1200" dirty="0"/>
              <a:t>-" </a:t>
            </a:r>
            <a:r>
              <a:rPr kumimoji="1" lang="ja-JP" altLang="en-US" sz="1200" dirty="0"/>
              <a:t>で始まるため、</a:t>
            </a:r>
            <a:r>
              <a:rPr lang="en-US" altLang="ja-JP" sz="1200" dirty="0"/>
              <a:t> </a:t>
            </a:r>
            <a:r>
              <a:rPr lang="ja-JP" altLang="en-US" sz="1200" dirty="0"/>
              <a:t>上記条件に一致する。そのため、</a:t>
            </a:r>
            <a:r>
              <a:rPr lang="en-US" altLang="ja-JP" sz="1200" dirty="0"/>
              <a:t>HTML5 </a:t>
            </a:r>
            <a:r>
              <a:rPr lang="ja-JP" altLang="en-US" sz="1200" dirty="0"/>
              <a:t>版 </a:t>
            </a:r>
            <a:r>
              <a:rPr lang="en-US" altLang="ja-JP" sz="1200" dirty="0"/>
              <a:t>Web </a:t>
            </a:r>
            <a:r>
              <a:rPr lang="ja-JP" altLang="en-US" sz="1200" dirty="0"/>
              <a:t>クライアント用 </a:t>
            </a:r>
            <a:r>
              <a:rPr lang="en-US" altLang="ja-JP" sz="1200" dirty="0"/>
              <a:t>Web </a:t>
            </a:r>
            <a:r>
              <a:rPr lang="ja-JP" altLang="en-US" sz="1200" dirty="0"/>
              <a:t>サーバーに対するアクセスであると認識されてしまい、使用できない。</a:t>
            </a:r>
            <a:r>
              <a:rPr lang="en-US" altLang="ja-JP" sz="1200" dirty="0"/>
              <a:t>)</a:t>
            </a:r>
          </a:p>
          <a:p>
            <a:r>
              <a:rPr kumimoji="1" lang="ja-JP" altLang="en-US" sz="1200" dirty="0"/>
              <a:t>したがって、</a:t>
            </a:r>
            <a:r>
              <a:rPr lang="en-US" altLang="ja-JP" sz="1200" dirty="0"/>
              <a:t> EntryPoint.dat </a:t>
            </a:r>
            <a:r>
              <a:rPr lang="ja-JP" altLang="en-US" sz="1200" dirty="0"/>
              <a:t>において指定する </a:t>
            </a:r>
            <a:r>
              <a:rPr lang="en-US" altLang="ja-JP" sz="1200" dirty="0"/>
              <a:t>URL </a:t>
            </a:r>
            <a:r>
              <a:rPr lang="ja-JP" altLang="en-US" sz="1200" dirty="0"/>
              <a:t>における </a:t>
            </a:r>
            <a:r>
              <a:rPr lang="en-US" altLang="ja-JP" sz="1200" dirty="0"/>
              <a:t>DNS FQDN </a:t>
            </a:r>
            <a:r>
              <a:rPr lang="ja-JP" altLang="en-US" sz="1200" dirty="0"/>
              <a:t>名としては、上記条件に一致しないものを使用すること。</a:t>
            </a:r>
            <a:br>
              <a:rPr lang="ja-JP" altLang="en-US" sz="1200" dirty="0"/>
            </a:br>
            <a:endParaRPr lang="en-US" altLang="ja-JP" sz="1200" dirty="0"/>
          </a:p>
          <a:p>
            <a:r>
              <a:rPr kumimoji="1" lang="ja-JP" altLang="en-US" sz="1200" dirty="0"/>
              <a:t>なお、上記の </a:t>
            </a:r>
            <a:r>
              <a:rPr kumimoji="1" lang="en-US" altLang="ja-JP" sz="1200" dirty="0"/>
              <a:t>FQDN </a:t>
            </a:r>
            <a:r>
              <a:rPr kumimoji="1" lang="ja-JP" altLang="en-US" sz="1200" dirty="0"/>
              <a:t>名の規則は、デフォルトの規則であり、中継ゲートウェイのビルド前において、ソースコード中の以下に該当するテキストを編集することにより、構築者によって自由にカスタマイズすることも可能である。</a:t>
            </a:r>
            <a:endParaRPr kumimoji="1" lang="en-US" altLang="ja-JP" sz="1200" dirty="0"/>
          </a:p>
          <a:p>
            <a:pPr marL="171450" indent="-171450">
              <a:buFont typeface="Arial" panose="020B0604020202020204" pitchFamily="34" charset="0"/>
              <a:buChar char="•"/>
            </a:pPr>
            <a:r>
              <a:rPr lang="en-US" altLang="ja-JP" sz="1200" u="sng" dirty="0">
                <a:solidFill>
                  <a:srgbClr val="0000FF"/>
                </a:solidFill>
              </a:rPr>
              <a:t>https://github.com/IPA-CyberLab/IPA-DN-Ultra/blob/e45c645d8d9b53c52b2f611fb835ce2e2f18a7d6/src/Cedar/WtGate.c#L3173</a:t>
            </a:r>
          </a:p>
          <a:p>
            <a:pPr marL="171450" indent="-171450">
              <a:buFont typeface="Arial" panose="020B0604020202020204" pitchFamily="34" charset="0"/>
              <a:buChar char="•"/>
            </a:pPr>
            <a:r>
              <a:rPr lang="en-US" altLang="ja-JP" sz="1200" u="sng" dirty="0">
                <a:solidFill>
                  <a:srgbClr val="0000FF"/>
                </a:solidFill>
              </a:rPr>
              <a:t>https://github.com/IPA-CyberLab/IPA-DN-Ultra/blob/e45c645d8d9b53c52b2f611fb835ce2e2f18a7d6/src/Cedar/Wide.h#L98</a:t>
            </a:r>
          </a:p>
        </p:txBody>
      </p:sp>
    </p:spTree>
    <p:extLst>
      <p:ext uri="{BB962C8B-B14F-4D97-AF65-F5344CB8AC3E}">
        <p14:creationId xmlns:p14="http://schemas.microsoft.com/office/powerpoint/2010/main" val="8061712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197069" y="1136074"/>
            <a:ext cx="11895083" cy="2182568"/>
          </a:xfrm>
        </p:spPr>
        <p:txBody>
          <a:bodyPr>
            <a:normAutofit/>
          </a:bodyPr>
          <a:lstStyle/>
          <a:p>
            <a:r>
              <a:rPr kumimoji="1" lang="ja-JP" altLang="en-US" sz="1600" dirty="0"/>
              <a:t>「</a:t>
            </a:r>
            <a:r>
              <a:rPr lang="en-US" altLang="ja-JP" sz="1600" dirty="0"/>
              <a:t>3-4. </a:t>
            </a:r>
            <a:r>
              <a:rPr lang="ja-JP" altLang="en-US" sz="1600" dirty="0"/>
              <a:t>中継ゲートウェイプログラムの起動と終了」で説明した </a:t>
            </a:r>
            <a:r>
              <a:rPr lang="en-US" altLang="ja-JP" sz="1600" dirty="0" err="1"/>
              <a:t>thingate</a:t>
            </a:r>
            <a:r>
              <a:rPr lang="en-US" altLang="ja-JP" sz="1600" dirty="0"/>
              <a:t> </a:t>
            </a:r>
            <a:r>
              <a:rPr lang="ja-JP" altLang="en-US" sz="1600" dirty="0"/>
              <a:t>プロセスは、一度起動すると、終了するまで継続して稼働する。</a:t>
            </a:r>
            <a:r>
              <a:rPr kumimoji="1" lang="ja-JP" altLang="en-US" sz="1600" dirty="0"/>
              <a:t>しかしながら、</a:t>
            </a:r>
            <a:r>
              <a:rPr lang="en-US" altLang="ja-JP" sz="1600" dirty="0"/>
              <a:t>Linux </a:t>
            </a:r>
            <a:r>
              <a:rPr kumimoji="1" lang="ja-JP" altLang="en-US" sz="1600" dirty="0"/>
              <a:t>を一度シャットダウンした場合、何らかの方法で、次回起動時に自動起動するようにしておく必要がある。</a:t>
            </a:r>
            <a:endParaRPr kumimoji="1" lang="en-US" altLang="ja-JP" sz="1600" dirty="0"/>
          </a:p>
          <a:p>
            <a:r>
              <a:rPr lang="en-US" altLang="ja-JP" sz="1600" dirty="0"/>
              <a:t>Linux </a:t>
            </a:r>
            <a:r>
              <a:rPr lang="ja-JP" altLang="en-US" sz="1600" dirty="0"/>
              <a:t>の起動時に自動的に </a:t>
            </a:r>
            <a:r>
              <a:rPr lang="en-US" altLang="ja-JP" sz="1600" dirty="0" err="1"/>
              <a:t>thingate</a:t>
            </a:r>
            <a:r>
              <a:rPr lang="en-US" altLang="ja-JP" sz="1600" dirty="0"/>
              <a:t> </a:t>
            </a:r>
            <a:r>
              <a:rPr lang="ja-JP" altLang="en-US" sz="1600" dirty="0"/>
              <a:t>プロセスを起動する方法は、</a:t>
            </a:r>
            <a:r>
              <a:rPr lang="en-US" altLang="ja-JP" sz="1600" dirty="0"/>
              <a:t>OS </a:t>
            </a:r>
            <a:r>
              <a:rPr lang="ja-JP" altLang="en-US" sz="1600" dirty="0"/>
              <a:t>のディストリビューションによって様々であるが、一般には以下の方法が利用される。</a:t>
            </a:r>
            <a:endParaRPr lang="en-US" altLang="ja-JP" sz="1600" dirty="0"/>
          </a:p>
          <a:p>
            <a:pPr marL="800100" lvl="1" indent="-342900">
              <a:buFont typeface="+mj-lt"/>
              <a:buAutoNum type="arabicPeriod"/>
            </a:pPr>
            <a:r>
              <a:rPr kumimoji="1" lang="ja-JP" altLang="en-US" sz="1200" dirty="0"/>
              <a:t>簡易</a:t>
            </a:r>
            <a:r>
              <a:rPr kumimoji="1" lang="en-US" altLang="ja-JP" sz="1200" dirty="0"/>
              <a:t>: /</a:t>
            </a:r>
            <a:r>
              <a:rPr kumimoji="1" lang="en-US" altLang="ja-JP" sz="1200" dirty="0" err="1"/>
              <a:t>etc</a:t>
            </a:r>
            <a:r>
              <a:rPr kumimoji="1" lang="en-US" altLang="ja-JP" sz="1200" dirty="0"/>
              <a:t>/</a:t>
            </a:r>
            <a:r>
              <a:rPr kumimoji="1" lang="en-US" altLang="ja-JP" sz="1200" dirty="0" err="1"/>
              <a:t>rc.local</a:t>
            </a:r>
            <a:r>
              <a:rPr kumimoji="1" lang="en-US" altLang="ja-JP" sz="1200" dirty="0"/>
              <a:t> </a:t>
            </a:r>
            <a:r>
              <a:rPr kumimoji="1" lang="ja-JP" altLang="en-US" sz="1200" dirty="0"/>
              <a:t>ファイル </a:t>
            </a:r>
            <a:r>
              <a:rPr kumimoji="1" lang="en-US" altLang="ja-JP" sz="1200" dirty="0"/>
              <a:t>(</a:t>
            </a:r>
            <a:r>
              <a:rPr kumimoji="1" lang="ja-JP" altLang="en-US" sz="1200" dirty="0"/>
              <a:t>シェルスクリプト</a:t>
            </a:r>
            <a:r>
              <a:rPr kumimoji="1" lang="en-US" altLang="ja-JP" sz="1200" dirty="0"/>
              <a:t>)</a:t>
            </a:r>
            <a:r>
              <a:rPr kumimoji="1" lang="ja-JP" altLang="en-US" sz="1200" dirty="0"/>
              <a:t> を作成し、これに記載しておく方法。</a:t>
            </a:r>
            <a:endParaRPr kumimoji="1" lang="en-US" altLang="ja-JP" sz="1200" dirty="0"/>
          </a:p>
          <a:p>
            <a:pPr marL="800100" lvl="1" indent="-342900">
              <a:buFont typeface="+mj-lt"/>
              <a:buAutoNum type="arabicPeriod"/>
            </a:pPr>
            <a:r>
              <a:rPr kumimoji="1" lang="ja-JP" altLang="en-US" sz="1200" dirty="0"/>
              <a:t>本格</a:t>
            </a:r>
            <a:r>
              <a:rPr kumimoji="1" lang="en-US" altLang="ja-JP" sz="1200" dirty="0"/>
              <a:t>: UNIX </a:t>
            </a:r>
            <a:r>
              <a:rPr kumimoji="1" lang="ja-JP" altLang="en-US" sz="1200" dirty="0"/>
              <a:t>用デーモンスクリプトを記述し、</a:t>
            </a:r>
            <a:r>
              <a:rPr kumimoji="1" lang="en-US" altLang="ja-JP" sz="1200" dirty="0"/>
              <a:t>”/</a:t>
            </a:r>
            <a:r>
              <a:rPr kumimoji="1" lang="en-US" altLang="ja-JP" sz="1200" dirty="0" err="1"/>
              <a:t>etc</a:t>
            </a:r>
            <a:r>
              <a:rPr kumimoji="1" lang="en-US" altLang="ja-JP" sz="1200" dirty="0"/>
              <a:t>/</a:t>
            </a:r>
            <a:r>
              <a:rPr kumimoji="1" lang="en-US" altLang="ja-JP" sz="1200" dirty="0" err="1"/>
              <a:t>init.d</a:t>
            </a:r>
            <a:r>
              <a:rPr kumimoji="1" lang="en-US" altLang="ja-JP" sz="1200" dirty="0"/>
              <a:t>/</a:t>
            </a:r>
            <a:r>
              <a:rPr kumimoji="1" lang="ja-JP" altLang="en-US" sz="1200" dirty="0"/>
              <a:t>デーモン名 </a:t>
            </a:r>
            <a:r>
              <a:rPr kumimoji="1" lang="en-US" altLang="ja-JP" sz="1200" dirty="0"/>
              <a:t>start” </a:t>
            </a:r>
            <a:r>
              <a:rPr kumimoji="1" lang="ja-JP" altLang="en-US" sz="1200" dirty="0"/>
              <a:t>や </a:t>
            </a:r>
            <a:r>
              <a:rPr kumimoji="1" lang="en-US" altLang="ja-JP" sz="1200" dirty="0"/>
              <a:t>“</a:t>
            </a:r>
            <a:r>
              <a:rPr kumimoji="1" lang="en-US" altLang="ja-JP" sz="1200" dirty="0" err="1"/>
              <a:t>chkconfig</a:t>
            </a:r>
            <a:r>
              <a:rPr kumimoji="1" lang="en-US" altLang="ja-JP" sz="1200" dirty="0"/>
              <a:t> </a:t>
            </a:r>
            <a:r>
              <a:rPr kumimoji="1" lang="ja-JP" altLang="en-US" sz="1200" dirty="0"/>
              <a:t>デーモン名 </a:t>
            </a:r>
            <a:r>
              <a:rPr kumimoji="1" lang="en-US" altLang="ja-JP" sz="1200" dirty="0"/>
              <a:t>start</a:t>
            </a:r>
            <a:r>
              <a:rPr lang="en-US" altLang="ja-JP" sz="1200" dirty="0"/>
              <a:t>” </a:t>
            </a:r>
            <a:r>
              <a:rPr lang="ja-JP" altLang="en-US" sz="1200" dirty="0"/>
              <a:t>等で起動するようにして、</a:t>
            </a:r>
            <a:br>
              <a:rPr lang="ja-JP" altLang="en-US" sz="1200" dirty="0"/>
            </a:br>
            <a:r>
              <a:rPr lang="ja-JP" altLang="en-US" sz="1200" dirty="0"/>
              <a:t>デーモンを </a:t>
            </a:r>
            <a:r>
              <a:rPr lang="en-US" altLang="ja-JP" sz="1200" dirty="0"/>
              <a:t>OS </a:t>
            </a:r>
            <a:r>
              <a:rPr lang="ja-JP" altLang="en-US" sz="1200" dirty="0"/>
              <a:t>起動時に自動起動するように設定する方法。</a:t>
            </a:r>
            <a:endParaRPr lang="en-US" altLang="ja-JP" sz="1200" dirty="0"/>
          </a:p>
          <a:p>
            <a:r>
              <a:rPr kumimoji="1" lang="ja-JP" altLang="en-US" sz="1600" dirty="0"/>
              <a:t>上記 </a:t>
            </a:r>
            <a:r>
              <a:rPr lang="en-US" altLang="ja-JP" sz="1600" dirty="0"/>
              <a:t>2. </a:t>
            </a:r>
            <a:r>
              <a:rPr lang="ja-JP" altLang="en-US" sz="1600" dirty="0"/>
              <a:t>は </a:t>
            </a:r>
            <a:r>
              <a:rPr lang="en-US" altLang="ja-JP" sz="1600" dirty="0"/>
              <a:t>OS </a:t>
            </a:r>
            <a:r>
              <a:rPr lang="ja-JP" altLang="en-US" sz="1600" dirty="0"/>
              <a:t>によって異なるため、以下では、</a:t>
            </a:r>
            <a:r>
              <a:rPr lang="en-US" altLang="ja-JP" sz="1600" dirty="0"/>
              <a:t>1 </a:t>
            </a:r>
            <a:r>
              <a:rPr lang="ja-JP" altLang="en-US" sz="1600" dirty="0"/>
              <a:t>の方法を解説する。</a:t>
            </a:r>
            <a:endParaRPr kumimoji="1" lang="ja-JP" altLang="en-US" sz="16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69</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a:t>5-9. </a:t>
            </a:r>
            <a:r>
              <a:rPr kumimoji="1" lang="ja-JP" altLang="en-US" dirty="0"/>
              <a:t>中継ゲートウェイのプロセスの自動起動方法</a:t>
            </a:r>
          </a:p>
        </p:txBody>
      </p:sp>
      <p:sp>
        <p:nvSpPr>
          <p:cNvPr id="5" name="テキスト ボックス 4"/>
          <p:cNvSpPr txBox="1"/>
          <p:nvPr/>
        </p:nvSpPr>
        <p:spPr>
          <a:xfrm>
            <a:off x="197069" y="3318642"/>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a:t>1. </a:t>
            </a:r>
            <a:r>
              <a:rPr kumimoji="1" lang="ja-JP" altLang="en-US" dirty="0"/>
              <a:t>テキストエディタで </a:t>
            </a:r>
            <a:r>
              <a:rPr kumimoji="1" lang="en-US" altLang="ja-JP" dirty="0"/>
              <a:t>/</a:t>
            </a:r>
            <a:r>
              <a:rPr kumimoji="1" lang="en-US" altLang="ja-JP" dirty="0" err="1"/>
              <a:t>etc</a:t>
            </a:r>
            <a:r>
              <a:rPr kumimoji="1" lang="en-US" altLang="ja-JP" dirty="0"/>
              <a:t>/</a:t>
            </a:r>
            <a:r>
              <a:rPr kumimoji="1" lang="en-US" altLang="ja-JP" dirty="0" err="1"/>
              <a:t>rc.local</a:t>
            </a:r>
            <a:r>
              <a:rPr kumimoji="1" lang="en-US" altLang="ja-JP" dirty="0"/>
              <a:t> </a:t>
            </a:r>
            <a:r>
              <a:rPr kumimoji="1" lang="ja-JP" altLang="en-US" dirty="0"/>
              <a:t>を開く </a:t>
            </a:r>
            <a:r>
              <a:rPr kumimoji="1" lang="en-US" altLang="ja-JP" dirty="0"/>
              <a:t>(</a:t>
            </a:r>
            <a:r>
              <a:rPr kumimoji="1" lang="ja-JP" altLang="en-US" dirty="0"/>
              <a:t>まだなければ作成する</a:t>
            </a:r>
            <a:r>
              <a:rPr kumimoji="1" lang="en-US" altLang="ja-JP" dirty="0"/>
              <a:t>)</a:t>
            </a:r>
            <a:endParaRPr lang="ja-JP" altLang="en-US" dirty="0"/>
          </a:p>
        </p:txBody>
      </p:sp>
      <p:sp>
        <p:nvSpPr>
          <p:cNvPr id="6" name="テキスト ボックス 5"/>
          <p:cNvSpPr txBox="1"/>
          <p:nvPr/>
        </p:nvSpPr>
        <p:spPr>
          <a:xfrm>
            <a:off x="287701" y="3801012"/>
            <a:ext cx="11353780"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a:t>
            </a:r>
            <a:r>
              <a:rPr lang="en-US" altLang="ja-JP" dirty="0" err="1">
                <a:solidFill>
                  <a:schemeClr val="bg1"/>
                </a:solidFill>
                <a:latin typeface="Consolas" panose="020B0609020204030204" pitchFamily="49" charset="0"/>
              </a:rPr>
              <a:t>nano</a:t>
            </a:r>
            <a:r>
              <a:rPr lang="en-US" altLang="ja-JP" dirty="0">
                <a:solidFill>
                  <a:schemeClr val="bg1"/>
                </a:solidFill>
                <a:latin typeface="Consolas" panose="020B0609020204030204" pitchFamily="49" charset="0"/>
              </a:rPr>
              <a:t> /</a:t>
            </a:r>
            <a:r>
              <a:rPr lang="en-US" altLang="ja-JP" dirty="0" err="1">
                <a:solidFill>
                  <a:schemeClr val="bg1"/>
                </a:solidFill>
                <a:latin typeface="Consolas" panose="020B0609020204030204" pitchFamily="49" charset="0"/>
              </a:rPr>
              <a:t>etc</a:t>
            </a:r>
            <a:r>
              <a:rPr lang="en-US" altLang="ja-JP" dirty="0">
                <a:solidFill>
                  <a:schemeClr val="bg1"/>
                </a:solidFill>
                <a:latin typeface="Consolas" panose="020B0609020204030204" pitchFamily="49" charset="0"/>
              </a:rPr>
              <a:t>/</a:t>
            </a:r>
            <a:r>
              <a:rPr lang="en-US" altLang="ja-JP" dirty="0" err="1">
                <a:solidFill>
                  <a:schemeClr val="bg1"/>
                </a:solidFill>
                <a:latin typeface="Consolas" panose="020B0609020204030204" pitchFamily="49" charset="0"/>
              </a:rPr>
              <a:t>rc.local</a:t>
            </a:r>
            <a:endParaRPr kumimoji="1" lang="ja-JP" altLang="en-US" dirty="0">
              <a:solidFill>
                <a:schemeClr val="bg1"/>
              </a:solidFill>
              <a:latin typeface="Consolas" panose="020B0609020204030204" pitchFamily="49" charset="0"/>
            </a:endParaRPr>
          </a:p>
        </p:txBody>
      </p:sp>
      <p:sp>
        <p:nvSpPr>
          <p:cNvPr id="7" name="テキスト ボックス 6"/>
          <p:cNvSpPr txBox="1"/>
          <p:nvPr/>
        </p:nvSpPr>
        <p:spPr>
          <a:xfrm>
            <a:off x="287701" y="4696297"/>
            <a:ext cx="11353780" cy="646331"/>
          </a:xfrm>
          <a:prstGeom prst="rect">
            <a:avLst/>
          </a:prstGeom>
          <a:solidFill>
            <a:schemeClr val="tx1"/>
          </a:solidFill>
        </p:spPr>
        <p:txBody>
          <a:bodyPr wrap="square" rtlCol="0">
            <a:spAutoFit/>
          </a:bodyPr>
          <a:lstStyle/>
          <a:p>
            <a:r>
              <a:rPr lang="en-US" altLang="ja-JP" dirty="0">
                <a:solidFill>
                  <a:schemeClr val="bg1"/>
                </a:solidFill>
                <a:latin typeface="Consolas" panose="020B0609020204030204" pitchFamily="49" charset="0"/>
              </a:rPr>
              <a:t>#!/bin/bash</a:t>
            </a:r>
          </a:p>
          <a:p>
            <a:r>
              <a:rPr lang="en-US" altLang="ja-JP" dirty="0">
                <a:solidFill>
                  <a:schemeClr val="bg1"/>
                </a:solidFill>
                <a:latin typeface="Consolas" panose="020B0609020204030204" pitchFamily="49" charset="0"/>
              </a:rPr>
              <a:t>/home/</a:t>
            </a:r>
            <a:r>
              <a:rPr lang="en-US" altLang="ja-JP" dirty="0" err="1">
                <a:solidFill>
                  <a:schemeClr val="bg1"/>
                </a:solidFill>
                <a:latin typeface="Consolas" panose="020B0609020204030204" pitchFamily="49" charset="0"/>
              </a:rPr>
              <a:t>ubuntu</a:t>
            </a:r>
            <a:r>
              <a:rPr lang="en-US" altLang="ja-JP" dirty="0">
                <a:solidFill>
                  <a:schemeClr val="bg1"/>
                </a:solidFill>
                <a:latin typeface="Consolas" panose="020B0609020204030204" pitchFamily="49" charset="0"/>
              </a:rPr>
              <a:t>/IPA-DN-</a:t>
            </a:r>
            <a:r>
              <a:rPr lang="en-US" altLang="ja-JP" dirty="0" err="1">
                <a:solidFill>
                  <a:schemeClr val="bg1"/>
                </a:solidFill>
                <a:latin typeface="Consolas" panose="020B0609020204030204" pitchFamily="49" charset="0"/>
              </a:rPr>
              <a:t>ThinApps</a:t>
            </a:r>
            <a:r>
              <a:rPr lang="en-US" altLang="ja-JP" dirty="0">
                <a:solidFill>
                  <a:schemeClr val="bg1"/>
                </a:solidFill>
                <a:latin typeface="Consolas" panose="020B0609020204030204" pitchFamily="49" charset="0"/>
              </a:rPr>
              <a:t>-Private/</a:t>
            </a:r>
            <a:r>
              <a:rPr lang="en-US" altLang="ja-JP" dirty="0" err="1">
                <a:solidFill>
                  <a:schemeClr val="bg1"/>
                </a:solidFill>
                <a:latin typeface="Consolas" panose="020B0609020204030204" pitchFamily="49" charset="0"/>
              </a:rPr>
              <a:t>src</a:t>
            </a:r>
            <a:r>
              <a:rPr lang="en-US" altLang="ja-JP" dirty="0">
                <a:solidFill>
                  <a:schemeClr val="bg1"/>
                </a:solidFill>
                <a:latin typeface="Consolas" panose="020B0609020204030204" pitchFamily="49" charset="0"/>
              </a:rPr>
              <a:t>/bin/</a:t>
            </a:r>
            <a:r>
              <a:rPr lang="en-US" altLang="ja-JP" dirty="0" err="1">
                <a:solidFill>
                  <a:schemeClr val="bg1"/>
                </a:solidFill>
                <a:latin typeface="Consolas" panose="020B0609020204030204" pitchFamily="49" charset="0"/>
              </a:rPr>
              <a:t>thingate</a:t>
            </a:r>
            <a:r>
              <a:rPr lang="en-US" altLang="ja-JP" dirty="0">
                <a:solidFill>
                  <a:schemeClr val="bg1"/>
                </a:solidFill>
                <a:latin typeface="Consolas" panose="020B0609020204030204" pitchFamily="49" charset="0"/>
              </a:rPr>
              <a:t> start</a:t>
            </a:r>
          </a:p>
        </p:txBody>
      </p:sp>
      <p:sp>
        <p:nvSpPr>
          <p:cNvPr id="8" name="テキスト ボックス 7"/>
          <p:cNvSpPr txBox="1"/>
          <p:nvPr/>
        </p:nvSpPr>
        <p:spPr>
          <a:xfrm>
            <a:off x="197069" y="4248654"/>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a:t>2. </a:t>
            </a:r>
            <a:r>
              <a:rPr kumimoji="1" lang="ja-JP" altLang="en-US" dirty="0"/>
              <a:t>以下のような内容を記入 </a:t>
            </a:r>
            <a:r>
              <a:rPr kumimoji="1" lang="en-US" altLang="ja-JP" dirty="0"/>
              <a:t>(</a:t>
            </a:r>
            <a:r>
              <a:rPr kumimoji="1" lang="ja-JP" altLang="en-US" dirty="0"/>
              <a:t>必要に応じて追記</a:t>
            </a:r>
            <a:r>
              <a:rPr kumimoji="1" lang="en-US" altLang="ja-JP" dirty="0"/>
              <a:t>)</a:t>
            </a:r>
            <a:r>
              <a:rPr kumimoji="1" lang="ja-JP" altLang="en-US" dirty="0"/>
              <a:t> し、保存する。</a:t>
            </a:r>
            <a:endParaRPr lang="ja-JP" altLang="en-US" dirty="0"/>
          </a:p>
        </p:txBody>
      </p:sp>
      <p:sp>
        <p:nvSpPr>
          <p:cNvPr id="9" name="テキスト ボックス 8"/>
          <p:cNvSpPr txBox="1"/>
          <p:nvPr/>
        </p:nvSpPr>
        <p:spPr>
          <a:xfrm>
            <a:off x="197069" y="5420939"/>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a:t>3. </a:t>
            </a:r>
            <a:r>
              <a:rPr kumimoji="1" lang="ja-JP" altLang="en-US" dirty="0"/>
              <a:t>実行権限を付与する。</a:t>
            </a:r>
            <a:endParaRPr lang="ja-JP" altLang="en-US" dirty="0"/>
          </a:p>
        </p:txBody>
      </p:sp>
      <p:sp>
        <p:nvSpPr>
          <p:cNvPr id="10" name="テキスト ボックス 9"/>
          <p:cNvSpPr txBox="1"/>
          <p:nvPr/>
        </p:nvSpPr>
        <p:spPr>
          <a:xfrm>
            <a:off x="332741" y="5869951"/>
            <a:ext cx="11353780"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a:t>
            </a:r>
            <a:r>
              <a:rPr lang="en-US" altLang="ja-JP" dirty="0" err="1">
                <a:solidFill>
                  <a:schemeClr val="bg1"/>
                </a:solidFill>
                <a:latin typeface="Consolas" panose="020B0609020204030204" pitchFamily="49" charset="0"/>
              </a:rPr>
              <a:t>chmod</a:t>
            </a:r>
            <a:r>
              <a:rPr lang="en-US" altLang="ja-JP" dirty="0">
                <a:solidFill>
                  <a:schemeClr val="bg1"/>
                </a:solidFill>
                <a:latin typeface="Consolas" panose="020B0609020204030204" pitchFamily="49" charset="0"/>
              </a:rPr>
              <a:t> 755 /</a:t>
            </a:r>
            <a:r>
              <a:rPr lang="en-US" altLang="ja-JP" dirty="0" err="1">
                <a:solidFill>
                  <a:schemeClr val="bg1"/>
                </a:solidFill>
                <a:latin typeface="Consolas" panose="020B0609020204030204" pitchFamily="49" charset="0"/>
              </a:rPr>
              <a:t>etc</a:t>
            </a:r>
            <a:r>
              <a:rPr lang="en-US" altLang="ja-JP" dirty="0">
                <a:solidFill>
                  <a:schemeClr val="bg1"/>
                </a:solidFill>
                <a:latin typeface="Consolas" panose="020B0609020204030204" pitchFamily="49" charset="0"/>
              </a:rPr>
              <a:t>/</a:t>
            </a:r>
            <a:r>
              <a:rPr lang="en-US" altLang="ja-JP" dirty="0" err="1">
                <a:solidFill>
                  <a:schemeClr val="bg1"/>
                </a:solidFill>
                <a:latin typeface="Consolas" panose="020B0609020204030204" pitchFamily="49" charset="0"/>
              </a:rPr>
              <a:t>rc.local</a:t>
            </a:r>
            <a:endParaRPr lang="en-US" altLang="ja-JP" dirty="0">
              <a:solidFill>
                <a:schemeClr val="bg1"/>
              </a:solidFill>
              <a:latin typeface="Consolas" panose="020B0609020204030204" pitchFamily="49" charset="0"/>
            </a:endParaRPr>
          </a:p>
        </p:txBody>
      </p:sp>
      <p:sp>
        <p:nvSpPr>
          <p:cNvPr id="11" name="テキスト ボックス 10"/>
          <p:cNvSpPr txBox="1"/>
          <p:nvPr/>
        </p:nvSpPr>
        <p:spPr>
          <a:xfrm>
            <a:off x="197069" y="6317593"/>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a:t>4. </a:t>
            </a:r>
            <a:r>
              <a:rPr kumimoji="1" lang="en-US" altLang="ja-JP" b="1" dirty="0" err="1"/>
              <a:t>sudo</a:t>
            </a:r>
            <a:r>
              <a:rPr kumimoji="1" lang="en-US" altLang="ja-JP" b="1" dirty="0"/>
              <a:t> reboot</a:t>
            </a:r>
            <a:r>
              <a:rPr kumimoji="1" lang="en-US" altLang="ja-JP" dirty="0"/>
              <a:t> </a:t>
            </a:r>
            <a:r>
              <a:rPr kumimoji="1" lang="ja-JP" altLang="en-US" dirty="0"/>
              <a:t>コマンドで </a:t>
            </a:r>
            <a:r>
              <a:rPr kumimoji="1" lang="en-US" altLang="ja-JP" dirty="0"/>
              <a:t>Linux </a:t>
            </a:r>
            <a:r>
              <a:rPr kumimoji="1" lang="ja-JP" altLang="en-US" dirty="0"/>
              <a:t>を再起動し、再起動後、自動的にデーモンが起動するかどうかテストする。</a:t>
            </a:r>
            <a:endParaRPr lang="ja-JP" altLang="en-US" dirty="0"/>
          </a:p>
        </p:txBody>
      </p:sp>
    </p:spTree>
    <p:extLst>
      <p:ext uri="{BB962C8B-B14F-4D97-AF65-F5344CB8AC3E}">
        <p14:creationId xmlns:p14="http://schemas.microsoft.com/office/powerpoint/2010/main" val="37487143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5" name="図 414"/>
          <p:cNvPicPr>
            <a:picLocks noChangeAspect="1"/>
          </p:cNvPicPr>
          <p:nvPr/>
        </p:nvPicPr>
        <p:blipFill>
          <a:blip r:embed="rId2"/>
          <a:stretch>
            <a:fillRect/>
          </a:stretch>
        </p:blipFill>
        <p:spPr>
          <a:xfrm>
            <a:off x="2105931" y="3798231"/>
            <a:ext cx="926077" cy="617670"/>
          </a:xfrm>
          <a:prstGeom prst="rect">
            <a:avLst/>
          </a:prstGeom>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a:t>1-1. </a:t>
            </a:r>
            <a:r>
              <a:rPr kumimoji="1" lang="ja-JP" altLang="en-US" dirty="0"/>
              <a:t>「シン・テレワークシステム プライベート版」とは</a:t>
            </a:r>
          </a:p>
        </p:txBody>
      </p:sp>
      <p:pic>
        <p:nvPicPr>
          <p:cNvPr id="6"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434127" y="1968351"/>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434127" y="2614737"/>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434127" y="3454509"/>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434127" y="4100895"/>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 name="Picture 4"/>
          <p:cNvPicPr>
            <a:picLocks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3953463" y="2114540"/>
            <a:ext cx="1191224" cy="907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 name="Picture 4"/>
          <p:cNvPicPr>
            <a:picLocks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3944964" y="3673781"/>
            <a:ext cx="1191224" cy="907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図 9"/>
          <p:cNvPicPr>
            <a:picLocks noChangeAspect="1"/>
          </p:cNvPicPr>
          <p:nvPr/>
        </p:nvPicPr>
        <p:blipFill>
          <a:blip r:embed="rId2"/>
          <a:stretch>
            <a:fillRect/>
          </a:stretch>
        </p:blipFill>
        <p:spPr>
          <a:xfrm>
            <a:off x="2104404" y="3475191"/>
            <a:ext cx="926077" cy="617670"/>
          </a:xfrm>
          <a:prstGeom prst="rect">
            <a:avLst/>
          </a:prstGeom>
        </p:spPr>
      </p:pic>
      <p:pic>
        <p:nvPicPr>
          <p:cNvPr id="15" name="図 14"/>
          <p:cNvPicPr>
            <a:picLocks noChangeAspect="1"/>
          </p:cNvPicPr>
          <p:nvPr/>
        </p:nvPicPr>
        <p:blipFill>
          <a:blip r:embed="rId2"/>
          <a:stretch>
            <a:fillRect/>
          </a:stretch>
        </p:blipFill>
        <p:spPr>
          <a:xfrm>
            <a:off x="2104403" y="3145674"/>
            <a:ext cx="926077" cy="617670"/>
          </a:xfrm>
          <a:prstGeom prst="rect">
            <a:avLst/>
          </a:prstGeom>
        </p:spPr>
      </p:pic>
      <p:pic>
        <p:nvPicPr>
          <p:cNvPr id="16" name="図 15"/>
          <p:cNvPicPr>
            <a:picLocks noChangeAspect="1"/>
          </p:cNvPicPr>
          <p:nvPr/>
        </p:nvPicPr>
        <p:blipFill>
          <a:blip r:embed="rId2"/>
          <a:stretch>
            <a:fillRect/>
          </a:stretch>
        </p:blipFill>
        <p:spPr>
          <a:xfrm>
            <a:off x="2104403" y="2762928"/>
            <a:ext cx="926077" cy="617670"/>
          </a:xfrm>
          <a:prstGeom prst="rect">
            <a:avLst/>
          </a:prstGeom>
        </p:spPr>
      </p:pic>
      <p:pic>
        <p:nvPicPr>
          <p:cNvPr id="37" name="図 36"/>
          <p:cNvPicPr>
            <a:picLocks noChangeAspect="1"/>
          </p:cNvPicPr>
          <p:nvPr/>
        </p:nvPicPr>
        <p:blipFill>
          <a:blip r:embed="rId2"/>
          <a:stretch>
            <a:fillRect/>
          </a:stretch>
        </p:blipFill>
        <p:spPr>
          <a:xfrm>
            <a:off x="2115994" y="2430933"/>
            <a:ext cx="926077" cy="617670"/>
          </a:xfrm>
          <a:prstGeom prst="rect">
            <a:avLst/>
          </a:prstGeom>
        </p:spPr>
      </p:pic>
      <p:cxnSp>
        <p:nvCxnSpPr>
          <p:cNvPr id="39" name="直線コネクタ 38"/>
          <p:cNvCxnSpPr>
            <a:stCxn id="18" idx="1"/>
            <a:endCxn id="10" idx="1"/>
          </p:cNvCxnSpPr>
          <p:nvPr/>
        </p:nvCxnSpPr>
        <p:spPr>
          <a:xfrm flipV="1">
            <a:off x="1418898" y="3784026"/>
            <a:ext cx="685506" cy="596618"/>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40" name="直線コネクタ 39"/>
          <p:cNvCxnSpPr>
            <a:endCxn id="15" idx="1"/>
          </p:cNvCxnSpPr>
          <p:nvPr/>
        </p:nvCxnSpPr>
        <p:spPr>
          <a:xfrm flipV="1">
            <a:off x="1407306" y="3454509"/>
            <a:ext cx="697097" cy="287783"/>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42" name="直線コネクタ 41"/>
          <p:cNvCxnSpPr/>
          <p:nvPr/>
        </p:nvCxnSpPr>
        <p:spPr>
          <a:xfrm>
            <a:off x="1381711" y="2877354"/>
            <a:ext cx="708688" cy="16351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44" name="直線コネクタ 43"/>
          <p:cNvCxnSpPr>
            <a:endCxn id="37" idx="1"/>
          </p:cNvCxnSpPr>
          <p:nvPr/>
        </p:nvCxnSpPr>
        <p:spPr>
          <a:xfrm>
            <a:off x="1407306" y="2252104"/>
            <a:ext cx="708688" cy="487664"/>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46" name="直線コネクタ 45"/>
          <p:cNvCxnSpPr/>
          <p:nvPr/>
        </p:nvCxnSpPr>
        <p:spPr>
          <a:xfrm flipV="1">
            <a:off x="3027386" y="2363517"/>
            <a:ext cx="688599" cy="409829"/>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48" name="直線コネクタ 47"/>
          <p:cNvCxnSpPr/>
          <p:nvPr/>
        </p:nvCxnSpPr>
        <p:spPr>
          <a:xfrm flipV="1">
            <a:off x="3027386" y="2759805"/>
            <a:ext cx="711781" cy="240978"/>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50" name="直線コネクタ 49"/>
          <p:cNvCxnSpPr/>
          <p:nvPr/>
        </p:nvCxnSpPr>
        <p:spPr>
          <a:xfrm>
            <a:off x="3018888" y="3489625"/>
            <a:ext cx="715529" cy="427684"/>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52" name="直線コネクタ 51"/>
          <p:cNvCxnSpPr/>
          <p:nvPr/>
        </p:nvCxnSpPr>
        <p:spPr>
          <a:xfrm>
            <a:off x="3027386" y="3782713"/>
            <a:ext cx="712592" cy="658233"/>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grpSp>
        <p:nvGrpSpPr>
          <p:cNvPr id="54" name="Group 3337"/>
          <p:cNvGrpSpPr>
            <a:grpSpLocks/>
          </p:cNvGrpSpPr>
          <p:nvPr/>
        </p:nvGrpSpPr>
        <p:grpSpPr bwMode="auto">
          <a:xfrm>
            <a:off x="3715985" y="1989938"/>
            <a:ext cx="794015" cy="562049"/>
            <a:chOff x="258" y="972"/>
            <a:chExt cx="780" cy="685"/>
          </a:xfrm>
        </p:grpSpPr>
        <p:sp>
          <p:nvSpPr>
            <p:cNvPr id="55"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56"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7"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58"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9"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0"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1"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2"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3"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4"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65"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6"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7"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8"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9"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0"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1"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2"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3"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4"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5"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6"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7"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8"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9"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0"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1"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2"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3"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4"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5"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6"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7"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8"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9"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0"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1"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2"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93"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grpSp>
        <p:nvGrpSpPr>
          <p:cNvPr id="94" name="Group 3337"/>
          <p:cNvGrpSpPr>
            <a:grpSpLocks/>
          </p:cNvGrpSpPr>
          <p:nvPr/>
        </p:nvGrpSpPr>
        <p:grpSpPr bwMode="auto">
          <a:xfrm>
            <a:off x="3715985" y="2604930"/>
            <a:ext cx="794015" cy="562049"/>
            <a:chOff x="258" y="972"/>
            <a:chExt cx="780" cy="685"/>
          </a:xfrm>
        </p:grpSpPr>
        <p:sp>
          <p:nvSpPr>
            <p:cNvPr id="95"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96"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7"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98"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9"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0"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1"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2"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3"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4"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05"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6"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7"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8"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9"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0"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1"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2"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3"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4"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5"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6"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7"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8"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9"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0"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1"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2"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3"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4"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5"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6"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7"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8"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9"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0"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1"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2"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33"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grpSp>
        <p:nvGrpSpPr>
          <p:cNvPr id="134" name="Group 3337"/>
          <p:cNvGrpSpPr>
            <a:grpSpLocks/>
          </p:cNvGrpSpPr>
          <p:nvPr/>
        </p:nvGrpSpPr>
        <p:grpSpPr bwMode="auto">
          <a:xfrm>
            <a:off x="3705805" y="3580901"/>
            <a:ext cx="794015" cy="562049"/>
            <a:chOff x="258" y="972"/>
            <a:chExt cx="780" cy="685"/>
          </a:xfrm>
        </p:grpSpPr>
        <p:sp>
          <p:nvSpPr>
            <p:cNvPr id="135"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36"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7"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38"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9"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0"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1"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2"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3"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4"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45"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6"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7"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8"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9"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0"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1"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2"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3"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4"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5"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6"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7"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8"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9"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0"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1"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2"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3"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4"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5"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6"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7"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8"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9"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0"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1"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2"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73"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grpSp>
        <p:nvGrpSpPr>
          <p:cNvPr id="174" name="Group 3337"/>
          <p:cNvGrpSpPr>
            <a:grpSpLocks/>
          </p:cNvGrpSpPr>
          <p:nvPr/>
        </p:nvGrpSpPr>
        <p:grpSpPr bwMode="auto">
          <a:xfrm>
            <a:off x="3691553" y="4251051"/>
            <a:ext cx="794015" cy="562049"/>
            <a:chOff x="258" y="972"/>
            <a:chExt cx="780" cy="685"/>
          </a:xfrm>
        </p:grpSpPr>
        <p:sp>
          <p:nvSpPr>
            <p:cNvPr id="175"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76"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7"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78"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9"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0"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1"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2"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3"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4"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85"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6"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7"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8"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9"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0"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1"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2"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3"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4"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5"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6"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7"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8"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9"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0"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1"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2"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3"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4"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5"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6"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7"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8"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9"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10"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11"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12"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213"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sp>
        <p:nvSpPr>
          <p:cNvPr id="214" name="テキスト ボックス 213"/>
          <p:cNvSpPr txBox="1"/>
          <p:nvPr/>
        </p:nvSpPr>
        <p:spPr>
          <a:xfrm>
            <a:off x="4470767" y="2961686"/>
            <a:ext cx="851338" cy="461665"/>
          </a:xfrm>
          <a:prstGeom prst="rect">
            <a:avLst/>
          </a:prstGeom>
          <a:noFill/>
        </p:spPr>
        <p:txBody>
          <a:bodyPr wrap="square" rtlCol="0">
            <a:spAutoFit/>
          </a:bodyPr>
          <a:lstStyle/>
          <a:p>
            <a:r>
              <a:rPr kumimoji="1" lang="en-US" altLang="ja-JP" sz="2400" b="1" dirty="0">
                <a:solidFill>
                  <a:srgbClr val="0000FF"/>
                </a:solidFill>
              </a:rPr>
              <a:t>A </a:t>
            </a:r>
            <a:r>
              <a:rPr kumimoji="1" lang="ja-JP" altLang="en-US" sz="2400" b="1" dirty="0">
                <a:solidFill>
                  <a:srgbClr val="0000FF"/>
                </a:solidFill>
              </a:rPr>
              <a:t>社</a:t>
            </a:r>
          </a:p>
        </p:txBody>
      </p:sp>
      <p:sp>
        <p:nvSpPr>
          <p:cNvPr id="215" name="テキスト ボックス 214"/>
          <p:cNvSpPr txBox="1"/>
          <p:nvPr/>
        </p:nvSpPr>
        <p:spPr>
          <a:xfrm>
            <a:off x="4495397" y="4586088"/>
            <a:ext cx="851338" cy="461665"/>
          </a:xfrm>
          <a:prstGeom prst="rect">
            <a:avLst/>
          </a:prstGeom>
          <a:noFill/>
        </p:spPr>
        <p:txBody>
          <a:bodyPr wrap="square" rtlCol="0">
            <a:spAutoFit/>
          </a:bodyPr>
          <a:lstStyle/>
          <a:p>
            <a:r>
              <a:rPr kumimoji="1" lang="en-US" altLang="ja-JP" sz="2400" b="1" dirty="0">
                <a:solidFill>
                  <a:schemeClr val="accent6">
                    <a:lumMod val="75000"/>
                  </a:schemeClr>
                </a:solidFill>
              </a:rPr>
              <a:t>B </a:t>
            </a:r>
            <a:r>
              <a:rPr kumimoji="1" lang="ja-JP" altLang="en-US" sz="2400" b="1" dirty="0">
                <a:solidFill>
                  <a:schemeClr val="accent6">
                    <a:lumMod val="75000"/>
                  </a:schemeClr>
                </a:solidFill>
              </a:rPr>
              <a:t>社</a:t>
            </a:r>
          </a:p>
        </p:txBody>
      </p:sp>
      <p:sp>
        <p:nvSpPr>
          <p:cNvPr id="217" name="角丸四角形 216"/>
          <p:cNvSpPr/>
          <p:nvPr/>
        </p:nvSpPr>
        <p:spPr>
          <a:xfrm>
            <a:off x="488984" y="1043541"/>
            <a:ext cx="4647204" cy="793008"/>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3200" b="1" dirty="0"/>
              <a:t>通常版 </a:t>
            </a:r>
            <a:r>
              <a:rPr kumimoji="1" lang="en-US" altLang="ja-JP" sz="3200" b="1" dirty="0"/>
              <a:t>(2020.4 </a:t>
            </a:r>
            <a:r>
              <a:rPr kumimoji="1" lang="ja-JP" altLang="en-US" sz="3200" b="1" dirty="0"/>
              <a:t>～</a:t>
            </a:r>
            <a:r>
              <a:rPr kumimoji="1" lang="en-US" altLang="ja-JP" sz="3200" b="1" dirty="0"/>
              <a:t>)</a:t>
            </a:r>
          </a:p>
          <a:p>
            <a:pPr algn="ctr"/>
            <a:r>
              <a:rPr lang="en-US" altLang="ja-JP" sz="1600" b="1" dirty="0"/>
              <a:t>NTT </a:t>
            </a:r>
            <a:r>
              <a:rPr lang="ja-JP" altLang="en-US" sz="1600" b="1" dirty="0"/>
              <a:t>東日本 </a:t>
            </a:r>
            <a:r>
              <a:rPr lang="en-US" altLang="ja-JP" sz="1600" b="1" dirty="0"/>
              <a:t>&amp; IPA </a:t>
            </a:r>
            <a:r>
              <a:rPr lang="ja-JP" altLang="en-US" sz="1600" b="1" dirty="0"/>
              <a:t>設置・稼働中 実証実験システム</a:t>
            </a:r>
            <a:endParaRPr kumimoji="1" lang="ja-JP" altLang="en-US" sz="1600" b="1" dirty="0"/>
          </a:p>
        </p:txBody>
      </p:sp>
      <p:sp>
        <p:nvSpPr>
          <p:cNvPr id="218" name="正方形/長方形 217"/>
          <p:cNvSpPr/>
          <p:nvPr/>
        </p:nvSpPr>
        <p:spPr>
          <a:xfrm>
            <a:off x="1844566" y="1968352"/>
            <a:ext cx="1466193" cy="267490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9" name="テキスト ボックス 218"/>
          <p:cNvSpPr txBox="1"/>
          <p:nvPr/>
        </p:nvSpPr>
        <p:spPr>
          <a:xfrm>
            <a:off x="1531103" y="4779935"/>
            <a:ext cx="3521746" cy="646331"/>
          </a:xfrm>
          <a:prstGeom prst="rect">
            <a:avLst/>
          </a:prstGeom>
          <a:noFill/>
        </p:spPr>
        <p:txBody>
          <a:bodyPr wrap="square" rtlCol="0">
            <a:spAutoFit/>
          </a:bodyPr>
          <a:lstStyle/>
          <a:p>
            <a:r>
              <a:rPr kumimoji="1" lang="ja-JP" altLang="en-US" dirty="0">
                <a:solidFill>
                  <a:srgbClr val="FF0000"/>
                </a:solidFill>
              </a:rPr>
              <a:t>大規模中継ゲートウェイ。</a:t>
            </a:r>
            <a:endParaRPr kumimoji="1" lang="en-US" altLang="ja-JP" dirty="0">
              <a:solidFill>
                <a:srgbClr val="FF0000"/>
              </a:solidFill>
            </a:endParaRPr>
          </a:p>
          <a:p>
            <a:r>
              <a:rPr kumimoji="1" lang="en-US" altLang="ja-JP" dirty="0">
                <a:solidFill>
                  <a:srgbClr val="FF0000"/>
                </a:solidFill>
              </a:rPr>
              <a:t>IPA </a:t>
            </a:r>
            <a:r>
              <a:rPr kumimoji="1" lang="ja-JP" altLang="en-US" dirty="0">
                <a:solidFill>
                  <a:srgbClr val="FF0000"/>
                </a:solidFill>
              </a:rPr>
              <a:t>および </a:t>
            </a:r>
            <a:r>
              <a:rPr kumimoji="1" lang="en-US" altLang="ja-JP" dirty="0">
                <a:solidFill>
                  <a:srgbClr val="FF0000"/>
                </a:solidFill>
              </a:rPr>
              <a:t>NTT </a:t>
            </a:r>
            <a:r>
              <a:rPr kumimoji="1" lang="ja-JP" altLang="en-US" dirty="0">
                <a:solidFill>
                  <a:srgbClr val="FF0000"/>
                </a:solidFill>
              </a:rPr>
              <a:t>東日本で構築・運営。</a:t>
            </a:r>
          </a:p>
        </p:txBody>
      </p:sp>
      <p:sp>
        <p:nvSpPr>
          <p:cNvPr id="222" name="テキスト ボックス 221"/>
          <p:cNvSpPr txBox="1"/>
          <p:nvPr/>
        </p:nvSpPr>
        <p:spPr>
          <a:xfrm>
            <a:off x="1531103" y="5371064"/>
            <a:ext cx="3147347" cy="646331"/>
          </a:xfrm>
          <a:prstGeom prst="rect">
            <a:avLst/>
          </a:prstGeom>
          <a:noFill/>
        </p:spPr>
        <p:txBody>
          <a:bodyPr wrap="square" rtlCol="0">
            <a:spAutoFit/>
          </a:bodyPr>
          <a:lstStyle/>
          <a:p>
            <a:r>
              <a:rPr kumimoji="1" lang="ja-JP" altLang="en-US" dirty="0">
                <a:solidFill>
                  <a:schemeClr val="accent5">
                    <a:lumMod val="75000"/>
                  </a:schemeClr>
                </a:solidFill>
              </a:rPr>
              <a:t>膨大な数のユーザー・組織で</a:t>
            </a:r>
            <a:endParaRPr kumimoji="1" lang="en-US" altLang="ja-JP" dirty="0">
              <a:solidFill>
                <a:schemeClr val="accent5">
                  <a:lumMod val="75000"/>
                </a:schemeClr>
              </a:solidFill>
            </a:endParaRPr>
          </a:p>
          <a:p>
            <a:r>
              <a:rPr kumimoji="1" lang="ja-JP" altLang="en-US" dirty="0">
                <a:solidFill>
                  <a:schemeClr val="accent5">
                    <a:lumMod val="75000"/>
                  </a:schemeClr>
                </a:solidFill>
              </a:rPr>
              <a:t>単一のゲートウェイを共有。</a:t>
            </a:r>
          </a:p>
        </p:txBody>
      </p:sp>
      <p:sp>
        <p:nvSpPr>
          <p:cNvPr id="223" name="テキスト ボックス 222"/>
          <p:cNvSpPr txBox="1"/>
          <p:nvPr/>
        </p:nvSpPr>
        <p:spPr>
          <a:xfrm>
            <a:off x="1531102" y="5987018"/>
            <a:ext cx="4412498" cy="369332"/>
          </a:xfrm>
          <a:prstGeom prst="rect">
            <a:avLst/>
          </a:prstGeom>
          <a:noFill/>
        </p:spPr>
        <p:txBody>
          <a:bodyPr wrap="square" rtlCol="0">
            <a:spAutoFit/>
          </a:bodyPr>
          <a:lstStyle/>
          <a:p>
            <a:r>
              <a:rPr kumimoji="1" lang="en-US" altLang="ja-JP" dirty="0">
                <a:solidFill>
                  <a:srgbClr val="7030A0"/>
                </a:solidFill>
              </a:rPr>
              <a:t>IPA </a:t>
            </a:r>
            <a:r>
              <a:rPr kumimoji="1" lang="ja-JP" altLang="en-US" dirty="0">
                <a:solidFill>
                  <a:srgbClr val="7030A0"/>
                </a:solidFill>
              </a:rPr>
              <a:t>によるシステム停止時は全ユーザーが影響。</a:t>
            </a:r>
          </a:p>
        </p:txBody>
      </p:sp>
      <p:sp>
        <p:nvSpPr>
          <p:cNvPr id="224" name="テキスト ボックス 223"/>
          <p:cNvSpPr txBox="1"/>
          <p:nvPr/>
        </p:nvSpPr>
        <p:spPr>
          <a:xfrm>
            <a:off x="411955" y="3126942"/>
            <a:ext cx="1214137" cy="338554"/>
          </a:xfrm>
          <a:prstGeom prst="rect">
            <a:avLst/>
          </a:prstGeom>
          <a:noFill/>
        </p:spPr>
        <p:txBody>
          <a:bodyPr wrap="square" rtlCol="0">
            <a:spAutoFit/>
          </a:bodyPr>
          <a:lstStyle/>
          <a:p>
            <a:r>
              <a:rPr kumimoji="1" lang="en-US" altLang="ja-JP" sz="1600" b="1" dirty="0">
                <a:solidFill>
                  <a:srgbClr val="0000FF"/>
                </a:solidFill>
              </a:rPr>
              <a:t>A </a:t>
            </a:r>
            <a:r>
              <a:rPr kumimoji="1" lang="ja-JP" altLang="en-US" sz="1600" b="1" dirty="0">
                <a:solidFill>
                  <a:srgbClr val="0000FF"/>
                </a:solidFill>
              </a:rPr>
              <a:t>社 社員</a:t>
            </a:r>
          </a:p>
        </p:txBody>
      </p:sp>
      <p:sp>
        <p:nvSpPr>
          <p:cNvPr id="225" name="テキスト ボックス 224"/>
          <p:cNvSpPr txBox="1"/>
          <p:nvPr/>
        </p:nvSpPr>
        <p:spPr>
          <a:xfrm>
            <a:off x="442069" y="4654134"/>
            <a:ext cx="1313775" cy="338554"/>
          </a:xfrm>
          <a:prstGeom prst="rect">
            <a:avLst/>
          </a:prstGeom>
          <a:noFill/>
        </p:spPr>
        <p:txBody>
          <a:bodyPr wrap="square" rtlCol="0">
            <a:spAutoFit/>
          </a:bodyPr>
          <a:lstStyle/>
          <a:p>
            <a:r>
              <a:rPr kumimoji="1" lang="en-US" altLang="ja-JP" sz="1600" b="1" dirty="0">
                <a:solidFill>
                  <a:schemeClr val="accent6">
                    <a:lumMod val="75000"/>
                  </a:schemeClr>
                </a:solidFill>
              </a:rPr>
              <a:t>B </a:t>
            </a:r>
            <a:r>
              <a:rPr kumimoji="1" lang="ja-JP" altLang="en-US" sz="1600" b="1" dirty="0">
                <a:solidFill>
                  <a:schemeClr val="accent6">
                    <a:lumMod val="75000"/>
                  </a:schemeClr>
                </a:solidFill>
              </a:rPr>
              <a:t>社 社員</a:t>
            </a:r>
          </a:p>
        </p:txBody>
      </p:sp>
      <p:sp>
        <p:nvSpPr>
          <p:cNvPr id="226" name="右矢印 225"/>
          <p:cNvSpPr/>
          <p:nvPr/>
        </p:nvSpPr>
        <p:spPr>
          <a:xfrm>
            <a:off x="5471568" y="2704722"/>
            <a:ext cx="904293" cy="1032749"/>
          </a:xfrm>
          <a:prstGeom prst="rightArrow">
            <a:avLst/>
          </a:prstGeom>
          <a:solidFill>
            <a:schemeClr val="accent4">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27" name="角丸四角形 226"/>
          <p:cNvSpPr/>
          <p:nvPr/>
        </p:nvSpPr>
        <p:spPr>
          <a:xfrm>
            <a:off x="6669067" y="1180477"/>
            <a:ext cx="4647204" cy="57758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3200" b="1" dirty="0"/>
              <a:t>プライベート版</a:t>
            </a:r>
          </a:p>
        </p:txBody>
      </p:sp>
      <p:pic>
        <p:nvPicPr>
          <p:cNvPr id="228"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434127" y="1990031"/>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9"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434127" y="2636417"/>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0" name="Picture 4"/>
          <p:cNvPicPr>
            <a:picLocks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3953463" y="2136220"/>
            <a:ext cx="1191224" cy="907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31" name="Group 3337"/>
          <p:cNvGrpSpPr>
            <a:grpSpLocks/>
          </p:cNvGrpSpPr>
          <p:nvPr/>
        </p:nvGrpSpPr>
        <p:grpSpPr bwMode="auto">
          <a:xfrm>
            <a:off x="3715985" y="2011618"/>
            <a:ext cx="794015" cy="562049"/>
            <a:chOff x="258" y="972"/>
            <a:chExt cx="780" cy="685"/>
          </a:xfrm>
        </p:grpSpPr>
        <p:sp>
          <p:nvSpPr>
            <p:cNvPr id="232"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233"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4"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35"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6"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7"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8"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9"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0"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1"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42"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3"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4"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5"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6"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7"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8"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9"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0"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1"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2"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3"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4"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5"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6"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7"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8"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9"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0"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1"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2"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3"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4"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5"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6"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7"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8"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9"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270"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grpSp>
        <p:nvGrpSpPr>
          <p:cNvPr id="271" name="Group 3337"/>
          <p:cNvGrpSpPr>
            <a:grpSpLocks/>
          </p:cNvGrpSpPr>
          <p:nvPr/>
        </p:nvGrpSpPr>
        <p:grpSpPr bwMode="auto">
          <a:xfrm>
            <a:off x="3715985" y="2626610"/>
            <a:ext cx="794015" cy="562049"/>
            <a:chOff x="258" y="972"/>
            <a:chExt cx="780" cy="685"/>
          </a:xfrm>
        </p:grpSpPr>
        <p:sp>
          <p:nvSpPr>
            <p:cNvPr id="272"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273"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4"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75"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6"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7"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8"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9"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0"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1"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82"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3"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4"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5"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6"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7"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8"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9"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0"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1"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2"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3"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4"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5"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6"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7"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8"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9"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0"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1"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2"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3"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4"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5"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6"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7"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8"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9"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310"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312" name="図 311"/>
          <p:cNvPicPr>
            <a:picLocks noChangeAspect="1"/>
          </p:cNvPicPr>
          <p:nvPr/>
        </p:nvPicPr>
        <p:blipFill>
          <a:blip r:embed="rId2"/>
          <a:stretch>
            <a:fillRect/>
          </a:stretch>
        </p:blipFill>
        <p:spPr>
          <a:xfrm>
            <a:off x="8405707" y="2274549"/>
            <a:ext cx="723381" cy="766322"/>
          </a:xfrm>
          <a:prstGeom prst="rect">
            <a:avLst/>
          </a:prstGeom>
        </p:spPr>
      </p:pic>
      <p:sp>
        <p:nvSpPr>
          <p:cNvPr id="314" name="テキスト ボックス 313"/>
          <p:cNvSpPr txBox="1"/>
          <p:nvPr/>
        </p:nvSpPr>
        <p:spPr>
          <a:xfrm>
            <a:off x="10758074" y="3046637"/>
            <a:ext cx="851338" cy="461665"/>
          </a:xfrm>
          <a:prstGeom prst="rect">
            <a:avLst/>
          </a:prstGeom>
          <a:noFill/>
        </p:spPr>
        <p:txBody>
          <a:bodyPr wrap="square" rtlCol="0">
            <a:spAutoFit/>
          </a:bodyPr>
          <a:lstStyle/>
          <a:p>
            <a:r>
              <a:rPr kumimoji="1" lang="en-US" altLang="ja-JP" sz="2400" b="1" dirty="0">
                <a:solidFill>
                  <a:srgbClr val="0000FF"/>
                </a:solidFill>
              </a:rPr>
              <a:t>X </a:t>
            </a:r>
            <a:r>
              <a:rPr kumimoji="1" lang="ja-JP" altLang="en-US" sz="2400" b="1" dirty="0">
                <a:solidFill>
                  <a:srgbClr val="0000FF"/>
                </a:solidFill>
              </a:rPr>
              <a:t>社</a:t>
            </a:r>
          </a:p>
        </p:txBody>
      </p:sp>
      <p:pic>
        <p:nvPicPr>
          <p:cNvPr id="315"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6721434" y="2074982"/>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16"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6721434" y="2721368"/>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17" name="Picture 4"/>
          <p:cNvPicPr>
            <a:picLocks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0240770" y="2221171"/>
            <a:ext cx="1191224" cy="907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318" name="Group 3337"/>
          <p:cNvGrpSpPr>
            <a:grpSpLocks/>
          </p:cNvGrpSpPr>
          <p:nvPr/>
        </p:nvGrpSpPr>
        <p:grpSpPr bwMode="auto">
          <a:xfrm>
            <a:off x="10003292" y="2096569"/>
            <a:ext cx="794015" cy="562049"/>
            <a:chOff x="258" y="972"/>
            <a:chExt cx="780" cy="685"/>
          </a:xfrm>
        </p:grpSpPr>
        <p:sp>
          <p:nvSpPr>
            <p:cNvPr id="319"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320"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1"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322"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3"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4"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5"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6"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7"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8"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329"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0"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1"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2"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3"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4"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5"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6"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7"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8"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9"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0"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1"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2"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3"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4"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5"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6"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7"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8"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9"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0"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1"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2"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3"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4"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5"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6"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357"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grpSp>
        <p:nvGrpSpPr>
          <p:cNvPr id="358" name="Group 3337"/>
          <p:cNvGrpSpPr>
            <a:grpSpLocks/>
          </p:cNvGrpSpPr>
          <p:nvPr/>
        </p:nvGrpSpPr>
        <p:grpSpPr bwMode="auto">
          <a:xfrm>
            <a:off x="10003292" y="2711561"/>
            <a:ext cx="794015" cy="562049"/>
            <a:chOff x="258" y="972"/>
            <a:chExt cx="780" cy="685"/>
          </a:xfrm>
        </p:grpSpPr>
        <p:sp>
          <p:nvSpPr>
            <p:cNvPr id="359"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360"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1"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362"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3"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4"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5"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6"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7"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8"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369"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0"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1"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2"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3"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4"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5"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6"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7"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8"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9"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0"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1"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2"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3"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4"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5"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6"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7"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8"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9"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0"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1"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2"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3"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4"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5"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6"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397"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sp>
        <p:nvSpPr>
          <p:cNvPr id="398" name="テキスト ボックス 397"/>
          <p:cNvSpPr txBox="1"/>
          <p:nvPr/>
        </p:nvSpPr>
        <p:spPr>
          <a:xfrm>
            <a:off x="6699262" y="3233573"/>
            <a:ext cx="1214137" cy="338554"/>
          </a:xfrm>
          <a:prstGeom prst="rect">
            <a:avLst/>
          </a:prstGeom>
          <a:noFill/>
        </p:spPr>
        <p:txBody>
          <a:bodyPr wrap="square" rtlCol="0">
            <a:spAutoFit/>
          </a:bodyPr>
          <a:lstStyle/>
          <a:p>
            <a:r>
              <a:rPr kumimoji="1" lang="en-US" altLang="ja-JP" sz="1600" b="1" dirty="0">
                <a:solidFill>
                  <a:srgbClr val="0000FF"/>
                </a:solidFill>
              </a:rPr>
              <a:t>X </a:t>
            </a:r>
            <a:r>
              <a:rPr kumimoji="1" lang="ja-JP" altLang="en-US" sz="1600" b="1" dirty="0">
                <a:solidFill>
                  <a:srgbClr val="0000FF"/>
                </a:solidFill>
              </a:rPr>
              <a:t>社 社員</a:t>
            </a:r>
          </a:p>
        </p:txBody>
      </p:sp>
      <p:cxnSp>
        <p:nvCxnSpPr>
          <p:cNvPr id="399" name="直線コネクタ 398"/>
          <p:cNvCxnSpPr>
            <a:endCxn id="312" idx="1"/>
          </p:cNvCxnSpPr>
          <p:nvPr/>
        </p:nvCxnSpPr>
        <p:spPr>
          <a:xfrm>
            <a:off x="7680824" y="2371066"/>
            <a:ext cx="724883" cy="286644"/>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401" name="直線コネクタ 400"/>
          <p:cNvCxnSpPr/>
          <p:nvPr/>
        </p:nvCxnSpPr>
        <p:spPr>
          <a:xfrm flipV="1">
            <a:off x="7663519" y="2791185"/>
            <a:ext cx="742188" cy="251691"/>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403" name="直線コネクタ 402"/>
          <p:cNvCxnSpPr/>
          <p:nvPr/>
        </p:nvCxnSpPr>
        <p:spPr>
          <a:xfrm>
            <a:off x="9121685" y="2783148"/>
            <a:ext cx="899930" cy="23566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405" name="直線コネクタ 404"/>
          <p:cNvCxnSpPr/>
          <p:nvPr/>
        </p:nvCxnSpPr>
        <p:spPr>
          <a:xfrm flipV="1">
            <a:off x="9098992" y="2354731"/>
            <a:ext cx="950107" cy="18287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sp>
        <p:nvSpPr>
          <p:cNvPr id="407" name="正方形/長方形 406"/>
          <p:cNvSpPr/>
          <p:nvPr/>
        </p:nvSpPr>
        <p:spPr>
          <a:xfrm>
            <a:off x="8199410" y="2089404"/>
            <a:ext cx="1080502" cy="114417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0" name="テキスト ボックス 409"/>
          <p:cNvSpPr txBox="1"/>
          <p:nvPr/>
        </p:nvSpPr>
        <p:spPr>
          <a:xfrm>
            <a:off x="7278595" y="3647062"/>
            <a:ext cx="4507250" cy="2308324"/>
          </a:xfrm>
          <a:prstGeom prst="rect">
            <a:avLst/>
          </a:prstGeom>
          <a:solidFill>
            <a:schemeClr val="accent4">
              <a:lumMod val="20000"/>
              <a:lumOff val="80000"/>
            </a:schemeClr>
          </a:solidFill>
          <a:ln w="28575">
            <a:solidFill>
              <a:schemeClr val="accent6">
                <a:lumMod val="75000"/>
              </a:schemeClr>
            </a:solidFill>
          </a:ln>
        </p:spPr>
        <p:txBody>
          <a:bodyPr wrap="square" rtlCol="0">
            <a:spAutoFit/>
          </a:bodyPr>
          <a:lstStyle/>
          <a:p>
            <a:r>
              <a:rPr lang="ja-JP" altLang="en-US" b="1" dirty="0">
                <a:solidFill>
                  <a:srgbClr val="FF0000"/>
                </a:solidFill>
              </a:rPr>
              <a:t>自社専用の中継ゲートウェイ。</a:t>
            </a:r>
            <a:endParaRPr kumimoji="1" lang="en-US" altLang="ja-JP" b="1" dirty="0">
              <a:solidFill>
                <a:schemeClr val="accent5">
                  <a:lumMod val="75000"/>
                </a:schemeClr>
              </a:solidFill>
            </a:endParaRPr>
          </a:p>
          <a:p>
            <a:r>
              <a:rPr kumimoji="1" lang="ja-JP" altLang="en-US" b="1" dirty="0">
                <a:solidFill>
                  <a:schemeClr val="accent5">
                    <a:lumMod val="75000"/>
                  </a:schemeClr>
                </a:solidFill>
              </a:rPr>
              <a:t>単独で動作するソフトウェアとして提供。</a:t>
            </a:r>
            <a:endParaRPr kumimoji="1" lang="en-US" altLang="ja-JP" b="1" dirty="0">
              <a:solidFill>
                <a:schemeClr val="accent5">
                  <a:lumMod val="75000"/>
                </a:schemeClr>
              </a:solidFill>
            </a:endParaRPr>
          </a:p>
          <a:p>
            <a:r>
              <a:rPr kumimoji="1" lang="en-US" altLang="ja-JP" b="1" dirty="0">
                <a:solidFill>
                  <a:srgbClr val="7030A0"/>
                </a:solidFill>
              </a:rPr>
              <a:t>IPA </a:t>
            </a:r>
            <a:r>
              <a:rPr kumimoji="1" lang="ja-JP" altLang="en-US" b="1" dirty="0">
                <a:solidFill>
                  <a:srgbClr val="7030A0"/>
                </a:solidFill>
              </a:rPr>
              <a:t>のシステムとは無関係で安定・永続的に動作可能。</a:t>
            </a:r>
          </a:p>
          <a:p>
            <a:r>
              <a:rPr kumimoji="1" lang="ja-JP" altLang="en-US" b="1" dirty="0">
                <a:solidFill>
                  <a:srgbClr val="7030A0"/>
                </a:solidFill>
              </a:rPr>
              <a:t>利用する各社が構築。</a:t>
            </a:r>
            <a:endParaRPr kumimoji="1" lang="en-US" altLang="ja-JP" b="1" dirty="0">
              <a:solidFill>
                <a:srgbClr val="7030A0"/>
              </a:solidFill>
            </a:endParaRPr>
          </a:p>
          <a:p>
            <a:r>
              <a:rPr lang="en-US" altLang="ja-JP" b="1" dirty="0"/>
              <a:t>(</a:t>
            </a:r>
            <a:r>
              <a:rPr lang="ja-JP" altLang="en-US" b="1" dirty="0"/>
              <a:t>クラウド </a:t>
            </a:r>
            <a:r>
              <a:rPr lang="en-US" altLang="ja-JP" b="1" dirty="0"/>
              <a:t>/ DC / </a:t>
            </a:r>
            <a:r>
              <a:rPr lang="ja-JP" altLang="en-US" b="1" dirty="0"/>
              <a:t>自社内サーバールーム </a:t>
            </a:r>
            <a:r>
              <a:rPr lang="en-US" altLang="ja-JP" b="1" dirty="0"/>
              <a:t>/ </a:t>
            </a:r>
            <a:r>
              <a:rPr lang="ja-JP" altLang="en-US" b="1" dirty="0"/>
              <a:t>自宅サーバー 等、</a:t>
            </a:r>
            <a:r>
              <a:rPr lang="en-US" altLang="ja-JP" b="1" dirty="0"/>
              <a:t>Linux </a:t>
            </a:r>
            <a:r>
              <a:rPr lang="ja-JP" altLang="en-US" b="1" dirty="0"/>
              <a:t>が動作すればどこにでも構築可能</a:t>
            </a:r>
            <a:r>
              <a:rPr lang="en-US" altLang="ja-JP" b="1" dirty="0"/>
              <a:t>)</a:t>
            </a:r>
            <a:endParaRPr kumimoji="1" lang="ja-JP" altLang="en-US" b="1" dirty="0"/>
          </a:p>
        </p:txBody>
      </p:sp>
      <p:sp>
        <p:nvSpPr>
          <p:cNvPr id="411" name="テキスト ボックス 410"/>
          <p:cNvSpPr txBox="1"/>
          <p:nvPr/>
        </p:nvSpPr>
        <p:spPr>
          <a:xfrm>
            <a:off x="1838712" y="4348765"/>
            <a:ext cx="825661" cy="276999"/>
          </a:xfrm>
          <a:prstGeom prst="rect">
            <a:avLst/>
          </a:prstGeom>
          <a:noFill/>
        </p:spPr>
        <p:txBody>
          <a:bodyPr wrap="square" rtlCol="0">
            <a:spAutoFit/>
          </a:bodyPr>
          <a:lstStyle/>
          <a:p>
            <a:r>
              <a:rPr kumimoji="1" lang="ja-JP" altLang="en-US" sz="1200" b="1" dirty="0">
                <a:solidFill>
                  <a:srgbClr val="FF0000"/>
                </a:solidFill>
              </a:rPr>
              <a:t>中継ＧＷ</a:t>
            </a:r>
          </a:p>
        </p:txBody>
      </p:sp>
      <p:sp>
        <p:nvSpPr>
          <p:cNvPr id="412" name="テキスト ボックス 411"/>
          <p:cNvSpPr txBox="1"/>
          <p:nvPr/>
        </p:nvSpPr>
        <p:spPr>
          <a:xfrm>
            <a:off x="8208177" y="2984897"/>
            <a:ext cx="825661" cy="276999"/>
          </a:xfrm>
          <a:prstGeom prst="rect">
            <a:avLst/>
          </a:prstGeom>
          <a:noFill/>
        </p:spPr>
        <p:txBody>
          <a:bodyPr wrap="square" rtlCol="0">
            <a:spAutoFit/>
          </a:bodyPr>
          <a:lstStyle/>
          <a:p>
            <a:r>
              <a:rPr kumimoji="1" lang="ja-JP" altLang="en-US" sz="1200" b="1" dirty="0">
                <a:solidFill>
                  <a:srgbClr val="FF0000"/>
                </a:solidFill>
              </a:rPr>
              <a:t>中継ＧＷ</a:t>
            </a:r>
          </a:p>
        </p:txBody>
      </p:sp>
      <p:pic>
        <p:nvPicPr>
          <p:cNvPr id="413" name="図 412"/>
          <p:cNvPicPr>
            <a:picLocks noChangeAspect="1"/>
          </p:cNvPicPr>
          <p:nvPr/>
        </p:nvPicPr>
        <p:blipFill>
          <a:blip r:embed="rId2"/>
          <a:stretch>
            <a:fillRect/>
          </a:stretch>
        </p:blipFill>
        <p:spPr>
          <a:xfrm>
            <a:off x="2122516" y="2093603"/>
            <a:ext cx="926077" cy="617670"/>
          </a:xfrm>
          <a:prstGeom prst="rect">
            <a:avLst/>
          </a:prstGeom>
        </p:spPr>
      </p:pic>
      <p:sp>
        <p:nvSpPr>
          <p:cNvPr id="416" name="上矢印 415"/>
          <p:cNvSpPr/>
          <p:nvPr/>
        </p:nvSpPr>
        <p:spPr>
          <a:xfrm>
            <a:off x="7680824" y="6113647"/>
            <a:ext cx="724883" cy="704080"/>
          </a:xfrm>
          <a:prstGeom prst="up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7" name="テキスト ボックス 416"/>
          <p:cNvSpPr txBox="1"/>
          <p:nvPr/>
        </p:nvSpPr>
        <p:spPr>
          <a:xfrm>
            <a:off x="8387188" y="6195998"/>
            <a:ext cx="3200400" cy="523220"/>
          </a:xfrm>
          <a:prstGeom prst="rect">
            <a:avLst/>
          </a:prstGeom>
          <a:solidFill>
            <a:schemeClr val="accent4">
              <a:lumMod val="20000"/>
              <a:lumOff val="80000"/>
            </a:schemeClr>
          </a:solidFill>
        </p:spPr>
        <p:txBody>
          <a:bodyPr wrap="square" rtlCol="0">
            <a:spAutoFit/>
          </a:bodyPr>
          <a:lstStyle/>
          <a:p>
            <a:r>
              <a:rPr kumimoji="1" lang="ja-JP" altLang="en-US" sz="1400" b="1" dirty="0">
                <a:solidFill>
                  <a:srgbClr val="C00000"/>
                </a:solidFill>
              </a:rPr>
              <a:t>本ドキュメントでは、利用企業側の視点で、プライベート版の構築方法を述べる。</a:t>
            </a:r>
          </a:p>
        </p:txBody>
      </p:sp>
      <p:sp>
        <p:nvSpPr>
          <p:cNvPr id="418" name="正方形/長方形 417"/>
          <p:cNvSpPr/>
          <p:nvPr/>
        </p:nvSpPr>
        <p:spPr>
          <a:xfrm>
            <a:off x="6548653" y="1106905"/>
            <a:ext cx="5487837" cy="491049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3618253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032641"/>
            <a:ext cx="11545223" cy="1671145"/>
          </a:xfrm>
        </p:spPr>
        <p:txBody>
          <a:bodyPr>
            <a:normAutofit/>
          </a:bodyPr>
          <a:lstStyle/>
          <a:p>
            <a:r>
              <a:rPr kumimoji="1" lang="ja-JP" altLang="en-US" sz="2400" dirty="0"/>
              <a:t>第 </a:t>
            </a:r>
            <a:r>
              <a:rPr kumimoji="1" lang="en-US" altLang="ja-JP" sz="2400" dirty="0"/>
              <a:t>4 </a:t>
            </a:r>
            <a:r>
              <a:rPr kumimoji="1" lang="ja-JP" altLang="en-US" sz="2400" dirty="0"/>
              <a:t>章では、単純にソースコードをビルドしたが、せっかくインストールした </a:t>
            </a:r>
            <a:r>
              <a:rPr kumimoji="1" lang="en-US" altLang="ja-JP" sz="2400" dirty="0"/>
              <a:t>Visual Studio 2022 </a:t>
            </a:r>
            <a:r>
              <a:rPr kumimoji="1" lang="ja-JP" altLang="en-US" sz="2400" dirty="0"/>
              <a:t>を用いると、ソースコードを快適に表示して読解・分析することができる。「</a:t>
            </a:r>
            <a:r>
              <a:rPr lang="en-US" altLang="ja-JP" sz="2400" dirty="0" err="1"/>
              <a:t>src</a:t>
            </a:r>
            <a:r>
              <a:rPr lang="en-US" altLang="ja-JP" sz="2400" dirty="0"/>
              <a:t>\IPA-DNP-ThinApps-Private.sln</a:t>
            </a:r>
            <a:r>
              <a:rPr lang="ja-JP" altLang="en-US" sz="2400" dirty="0"/>
              <a:t>」ファイルをダブルクリックして起動するとよい。</a:t>
            </a:r>
            <a:endParaRPr lang="en-US" altLang="ja-JP" sz="2400" dirty="0"/>
          </a:p>
          <a:p>
            <a:r>
              <a:rPr kumimoji="1" lang="ja-JP" altLang="en-US" sz="2400" dirty="0"/>
              <a:t>ある処理がどのように実装されているのか知りたい場合は、ソースコードを検索するとよい。</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70</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600" dirty="0"/>
              <a:t>5-10. </a:t>
            </a:r>
            <a:r>
              <a:rPr kumimoji="1" lang="ja-JP" altLang="en-US" sz="3600" dirty="0"/>
              <a:t>シン・テレワークシステムのソースコードを分析する</a:t>
            </a:r>
          </a:p>
        </p:txBody>
      </p:sp>
      <p:pic>
        <p:nvPicPr>
          <p:cNvPr id="5" name="図 4"/>
          <p:cNvPicPr>
            <a:picLocks noChangeAspect="1"/>
          </p:cNvPicPr>
          <p:nvPr/>
        </p:nvPicPr>
        <p:blipFill>
          <a:blip r:embed="rId2"/>
          <a:stretch>
            <a:fillRect/>
          </a:stretch>
        </p:blipFill>
        <p:spPr>
          <a:xfrm>
            <a:off x="3768097" y="2641712"/>
            <a:ext cx="7102227" cy="3993053"/>
          </a:xfrm>
          <a:prstGeom prst="rect">
            <a:avLst/>
          </a:prstGeom>
        </p:spPr>
      </p:pic>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72225" y="5174035"/>
            <a:ext cx="1397999" cy="1460730"/>
          </a:xfrm>
          <a:prstGeom prst="rect">
            <a:avLst/>
          </a:prstGeom>
        </p:spPr>
      </p:pic>
    </p:spTree>
    <p:extLst>
      <p:ext uri="{BB962C8B-B14F-4D97-AF65-F5344CB8AC3E}">
        <p14:creationId xmlns:p14="http://schemas.microsoft.com/office/powerpoint/2010/main" val="211176426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013890"/>
            <a:ext cx="11545223" cy="2253513"/>
          </a:xfrm>
        </p:spPr>
        <p:txBody>
          <a:bodyPr>
            <a:normAutofit/>
          </a:bodyPr>
          <a:lstStyle/>
          <a:p>
            <a:r>
              <a:rPr kumimoji="1" lang="ja-JP" altLang="en-US" sz="2000" dirty="0"/>
              <a:t>第 </a:t>
            </a:r>
            <a:r>
              <a:rPr kumimoji="1" lang="en-US" altLang="ja-JP" sz="2000" dirty="0"/>
              <a:t>3 </a:t>
            </a:r>
            <a:r>
              <a:rPr kumimoji="1" lang="ja-JP" altLang="en-US" sz="2000" dirty="0"/>
              <a:t>章では、</a:t>
            </a:r>
            <a:r>
              <a:rPr kumimoji="1" lang="en-US" altLang="ja-JP" sz="2000" dirty="0"/>
              <a:t>Linux</a:t>
            </a:r>
            <a:r>
              <a:rPr kumimoji="1" lang="ja-JP" altLang="en-US" sz="2000" dirty="0"/>
              <a:t> 版中継ゲートウェイの構築方法を述べた。</a:t>
            </a:r>
          </a:p>
          <a:p>
            <a:r>
              <a:rPr kumimoji="1" lang="ja-JP" altLang="en-US" sz="2000" dirty="0"/>
              <a:t>本節では、</a:t>
            </a:r>
            <a:r>
              <a:rPr kumimoji="1" lang="en-US" altLang="ja-JP" sz="2000" dirty="0"/>
              <a:t>Windows </a:t>
            </a:r>
            <a:r>
              <a:rPr kumimoji="1" lang="ja-JP" altLang="en-US" sz="2000" dirty="0"/>
              <a:t>版中継ゲートウェイの構築方法を述べる。</a:t>
            </a:r>
            <a:endParaRPr kumimoji="1" lang="en-US" altLang="ja-JP" sz="2000" dirty="0"/>
          </a:p>
          <a:p>
            <a:pPr lvl="1"/>
            <a:r>
              <a:rPr lang="ja-JP" altLang="en-US" sz="1800" dirty="0"/>
              <a:t>なお、</a:t>
            </a:r>
            <a:r>
              <a:rPr lang="en-US" altLang="ja-JP" sz="1800" dirty="0"/>
              <a:t>Windows </a:t>
            </a:r>
            <a:r>
              <a:rPr lang="ja-JP" altLang="en-US" sz="1800" dirty="0"/>
              <a:t>版中継ゲートウェイは、</a:t>
            </a:r>
            <a:r>
              <a:rPr lang="en-US" altLang="ja-JP" sz="1800" dirty="0"/>
              <a:t>IPA </a:t>
            </a:r>
            <a:r>
              <a:rPr lang="ja-JP" altLang="en-US" sz="1800" dirty="0"/>
              <a:t>にて </a:t>
            </a:r>
            <a:r>
              <a:rPr lang="en-US" altLang="ja-JP" sz="1800" dirty="0"/>
              <a:t>Linux </a:t>
            </a:r>
            <a:r>
              <a:rPr lang="ja-JP" altLang="en-US" sz="1800" dirty="0"/>
              <a:t>版と同等の安定性の検証を行なっていない。</a:t>
            </a:r>
            <a:br>
              <a:rPr lang="ja-JP" altLang="en-US" sz="1800" dirty="0"/>
            </a:br>
            <a:r>
              <a:rPr lang="ja-JP" altLang="en-US" sz="1800" dirty="0"/>
              <a:t>シン・テレワークシステム パブリック版でも利用していない。</a:t>
            </a:r>
            <a:endParaRPr lang="en-US" altLang="ja-JP" sz="1800" dirty="0"/>
          </a:p>
          <a:p>
            <a:pPr lvl="1"/>
            <a:r>
              <a:rPr kumimoji="1" lang="ja-JP" altLang="en-US" sz="1800" dirty="0"/>
              <a:t>安定して動作する可能性が高いものの、</a:t>
            </a:r>
            <a:r>
              <a:rPr lang="en-US" altLang="ja-JP" sz="1800" dirty="0"/>
              <a:t>Linux </a:t>
            </a:r>
            <a:r>
              <a:rPr lang="ja-JP" altLang="en-US" sz="1800" dirty="0"/>
              <a:t>版と比較して枯れていないシステムである</a:t>
            </a:r>
            <a:r>
              <a:rPr kumimoji="1" lang="ja-JP" altLang="en-US" sz="1800" dirty="0"/>
              <a:t>。</a:t>
            </a:r>
            <a:br>
              <a:rPr kumimoji="1" lang="en-US" altLang="ja-JP" sz="1800" dirty="0"/>
            </a:br>
            <a:r>
              <a:rPr kumimoji="1" lang="en-US" altLang="ja-JP" sz="1800" dirty="0"/>
              <a:t>(</a:t>
            </a:r>
            <a:r>
              <a:rPr kumimoji="1" lang="ja-JP" altLang="en-US" sz="1800" dirty="0"/>
              <a:t>不具合があった場合は、是非報告をお願いいたします。原因を究明して対応したいと思います。</a:t>
            </a:r>
            <a:r>
              <a:rPr kumimoji="1" lang="en-US" altLang="ja-JP" sz="1800" dirty="0"/>
              <a:t>)</a:t>
            </a:r>
            <a:endParaRPr kumimoji="1" lang="ja-JP" altLang="en-US" sz="18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71</a:t>
            </a:fld>
            <a:endParaRPr kumimoji="1" lang="ja-JP" altLang="en-US" dirty="0"/>
          </a:p>
        </p:txBody>
      </p:sp>
      <p:sp>
        <p:nvSpPr>
          <p:cNvPr id="4" name="タイトル 3"/>
          <p:cNvSpPr>
            <a:spLocks noGrp="1"/>
          </p:cNvSpPr>
          <p:nvPr>
            <p:ph type="title"/>
          </p:nvPr>
        </p:nvSpPr>
        <p:spPr/>
        <p:txBody>
          <a:bodyPr>
            <a:noAutofit/>
          </a:bodyPr>
          <a:lstStyle/>
          <a:p>
            <a:r>
              <a:rPr kumimoji="1" lang="en-US" altLang="ja-JP" sz="3200" dirty="0"/>
              <a:t>5-11. Windows </a:t>
            </a:r>
            <a:r>
              <a:rPr kumimoji="1" lang="ja-JP" altLang="en-US" sz="3200" dirty="0"/>
              <a:t>版中継ゲートウェイの構築方法について</a:t>
            </a:r>
          </a:p>
        </p:txBody>
      </p:sp>
      <p:sp>
        <p:nvSpPr>
          <p:cNvPr id="5" name="角丸四角形 4"/>
          <p:cNvSpPr/>
          <p:nvPr/>
        </p:nvSpPr>
        <p:spPr>
          <a:xfrm>
            <a:off x="520262" y="2954063"/>
            <a:ext cx="2656490" cy="45943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800" b="1" dirty="0">
                <a:solidFill>
                  <a:schemeClr val="bg1"/>
                </a:solidFill>
              </a:rPr>
              <a:t>構築方法</a:t>
            </a:r>
          </a:p>
        </p:txBody>
      </p:sp>
      <p:sp>
        <p:nvSpPr>
          <p:cNvPr id="6" name="コンテンツ プレースホルダー 1"/>
          <p:cNvSpPr txBox="1">
            <a:spLocks/>
          </p:cNvSpPr>
          <p:nvPr/>
        </p:nvSpPr>
        <p:spPr>
          <a:xfrm>
            <a:off x="332741" y="3515743"/>
            <a:ext cx="6927280" cy="183792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514350" indent="-514350">
              <a:buFont typeface="+mj-lt"/>
              <a:buAutoNum type="arabicPeriod"/>
            </a:pPr>
            <a:r>
              <a:rPr lang="ja-JP" altLang="en-US" sz="1800" dirty="0"/>
              <a:t>手元にある適当な開発用 </a:t>
            </a:r>
            <a:r>
              <a:rPr lang="en-US" altLang="ja-JP" sz="1800" dirty="0"/>
              <a:t>Windows PC </a:t>
            </a:r>
            <a:r>
              <a:rPr lang="ja-JP" altLang="en-US" sz="1800" dirty="0"/>
              <a:t>で、「</a:t>
            </a:r>
            <a:r>
              <a:rPr lang="en-US" altLang="ja-JP" sz="1800" dirty="0"/>
              <a:t>4. </a:t>
            </a:r>
            <a:r>
              <a:rPr lang="ja-JP" altLang="en-US" sz="1800" dirty="0"/>
              <a:t>アプリケーションをビルドしよう」に基づき、アプリケーション一式をビルドします。</a:t>
            </a:r>
            <a:endParaRPr lang="en-US" altLang="ja-JP" sz="1800" dirty="0"/>
          </a:p>
          <a:p>
            <a:pPr marL="514350" indent="-514350">
              <a:buFont typeface="+mj-lt"/>
              <a:buAutoNum type="arabicPeriod"/>
            </a:pPr>
            <a:r>
              <a:rPr lang="en-US" altLang="ja-JP" sz="1800" dirty="0"/>
              <a:t>“IPA-DN-</a:t>
            </a:r>
            <a:r>
              <a:rPr lang="en-US" altLang="ja-JP" sz="1800" dirty="0" err="1"/>
              <a:t>ThinApps</a:t>
            </a:r>
            <a:r>
              <a:rPr lang="en-US" altLang="ja-JP" sz="1800" dirty="0"/>
              <a:t>-Private\</a:t>
            </a:r>
            <a:r>
              <a:rPr lang="en-US" altLang="ja-JP" sz="1800" dirty="0" err="1"/>
              <a:t>src</a:t>
            </a:r>
            <a:r>
              <a:rPr lang="en-US" altLang="ja-JP" sz="1800" dirty="0"/>
              <a:t>\bin” </a:t>
            </a:r>
            <a:r>
              <a:rPr lang="ja-JP" altLang="en-US" sz="1800" dirty="0"/>
              <a:t>ディレクトリ内に生成された以下の </a:t>
            </a:r>
            <a:r>
              <a:rPr lang="en-US" altLang="ja-JP" sz="1800" dirty="0"/>
              <a:t>7 </a:t>
            </a:r>
            <a:r>
              <a:rPr lang="ja-JP" altLang="en-US" sz="1800" dirty="0"/>
              <a:t>個のファイルを、任意の方法で抽出 </a:t>
            </a:r>
            <a:r>
              <a:rPr lang="en-US" altLang="ja-JP" sz="1800" dirty="0"/>
              <a:t>(</a:t>
            </a:r>
            <a:r>
              <a:rPr lang="ja-JP" altLang="en-US" sz="1800" dirty="0"/>
              <a:t>コピー</a:t>
            </a:r>
            <a:r>
              <a:rPr lang="en-US" altLang="ja-JP" sz="1800" dirty="0"/>
              <a:t>) </a:t>
            </a:r>
            <a:r>
              <a:rPr lang="ja-JP" altLang="en-US" sz="1800" dirty="0"/>
              <a:t>します。</a:t>
            </a:r>
            <a:endParaRPr lang="en-US" altLang="ja-JP" sz="1800" dirty="0"/>
          </a:p>
          <a:p>
            <a:pPr lvl="1"/>
            <a:r>
              <a:rPr lang="en-US" altLang="ja-JP" sz="1400" dirty="0"/>
              <a:t>EntryPoint.dat, hamcore.se2, ThinGate.cer</a:t>
            </a:r>
          </a:p>
          <a:p>
            <a:pPr lvl="1"/>
            <a:r>
              <a:rPr lang="en-US" altLang="ja-JP" sz="1400" dirty="0"/>
              <a:t>ThinGate.exe, ThinGate.ini, </a:t>
            </a:r>
            <a:r>
              <a:rPr lang="en-US" altLang="ja-JP" sz="1400" dirty="0" err="1"/>
              <a:t>ThinGate.key</a:t>
            </a:r>
            <a:r>
              <a:rPr lang="en-US" altLang="ja-JP" sz="1400" dirty="0"/>
              <a:t>, ThinGate_x64.exe</a:t>
            </a:r>
            <a:endParaRPr lang="ja-JP" altLang="en-US" sz="1400" dirty="0"/>
          </a:p>
        </p:txBody>
      </p:sp>
      <p:pic>
        <p:nvPicPr>
          <p:cNvPr id="7" name="図 6"/>
          <p:cNvPicPr>
            <a:picLocks noChangeAspect="1"/>
          </p:cNvPicPr>
          <p:nvPr/>
        </p:nvPicPr>
        <p:blipFill>
          <a:blip r:embed="rId2"/>
          <a:stretch>
            <a:fillRect/>
          </a:stretch>
        </p:blipFill>
        <p:spPr>
          <a:xfrm>
            <a:off x="7542814" y="3389586"/>
            <a:ext cx="3761061" cy="3366090"/>
          </a:xfrm>
          <a:prstGeom prst="rect">
            <a:avLst/>
          </a:prstGeom>
        </p:spPr>
      </p:pic>
      <p:sp>
        <p:nvSpPr>
          <p:cNvPr id="8" name="右矢印 7"/>
          <p:cNvSpPr/>
          <p:nvPr/>
        </p:nvSpPr>
        <p:spPr>
          <a:xfrm>
            <a:off x="4693689" y="5230812"/>
            <a:ext cx="1150883" cy="404867"/>
          </a:xfrm>
          <a:prstGeom prst="rightArrow">
            <a:avLst/>
          </a:prstGeom>
          <a:solidFill>
            <a:schemeClr val="accent4">
              <a:lumMod val="40000"/>
              <a:lumOff val="6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5994345" y="5248579"/>
            <a:ext cx="1513489" cy="369332"/>
          </a:xfrm>
          <a:prstGeom prst="rect">
            <a:avLst/>
          </a:prstGeom>
          <a:noFill/>
        </p:spPr>
        <p:txBody>
          <a:bodyPr wrap="square" rtlCol="0">
            <a:spAutoFit/>
          </a:bodyPr>
          <a:lstStyle/>
          <a:p>
            <a:r>
              <a:rPr kumimoji="1" lang="ja-JP" altLang="en-US" dirty="0"/>
              <a:t>次ページに続く</a:t>
            </a:r>
          </a:p>
        </p:txBody>
      </p:sp>
      <p:sp>
        <p:nvSpPr>
          <p:cNvPr id="10" name="正方形/長方形 9"/>
          <p:cNvSpPr/>
          <p:nvPr/>
        </p:nvSpPr>
        <p:spPr>
          <a:xfrm>
            <a:off x="7594548" y="3633951"/>
            <a:ext cx="3709327" cy="302698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546129" y="5586125"/>
            <a:ext cx="6863665" cy="1169551"/>
          </a:xfrm>
          <a:prstGeom prst="rect">
            <a:avLst/>
          </a:prstGeom>
          <a:solidFill>
            <a:srgbClr val="FFFFCC"/>
          </a:solidFill>
          <a:ln>
            <a:solidFill>
              <a:schemeClr val="tx1">
                <a:lumMod val="50000"/>
                <a:lumOff val="50000"/>
              </a:schemeClr>
            </a:solidFill>
          </a:ln>
        </p:spPr>
        <p:txBody>
          <a:bodyPr wrap="square" rtlCol="0">
            <a:spAutoFit/>
          </a:bodyPr>
          <a:lstStyle/>
          <a:p>
            <a:r>
              <a:rPr kumimoji="1" lang="en-US" altLang="ja-JP" sz="1000" b="1" dirty="0">
                <a:solidFill>
                  <a:schemeClr val="accent5">
                    <a:lumMod val="75000"/>
                  </a:schemeClr>
                </a:solidFill>
              </a:rPr>
              <a:t>Windows </a:t>
            </a:r>
            <a:r>
              <a:rPr kumimoji="1" lang="ja-JP" altLang="en-US" sz="1000" b="1" dirty="0">
                <a:solidFill>
                  <a:schemeClr val="accent5">
                    <a:lumMod val="75000"/>
                  </a:schemeClr>
                </a:solidFill>
              </a:rPr>
              <a:t>クライアント版でも、シン・テレワークシステム 中継ゲートウェイの動作は可能である。</a:t>
            </a:r>
            <a:endParaRPr kumimoji="1" lang="en-US" altLang="ja-JP" sz="1000" b="1" dirty="0">
              <a:solidFill>
                <a:schemeClr val="accent5">
                  <a:lumMod val="75000"/>
                </a:schemeClr>
              </a:solidFill>
            </a:endParaRPr>
          </a:p>
          <a:p>
            <a:pPr marL="171450" indent="-171450">
              <a:buFont typeface="Arial" panose="020B0604020202020204" pitchFamily="34" charset="0"/>
              <a:buChar char="•"/>
            </a:pPr>
            <a:r>
              <a:rPr kumimoji="1" lang="en-US" altLang="ja-JP" sz="1000" dirty="0"/>
              <a:t>Windows Server </a:t>
            </a:r>
            <a:r>
              <a:rPr kumimoji="1" lang="ja-JP" altLang="en-US" sz="1000" dirty="0" err="1"/>
              <a:t>でなく</a:t>
            </a:r>
            <a:r>
              <a:rPr kumimoji="1" lang="ja-JP" altLang="en-US" sz="1000" dirty="0"/>
              <a:t>とも、</a:t>
            </a:r>
            <a:r>
              <a:rPr kumimoji="1" lang="en-US" altLang="ja-JP" sz="1000" dirty="0"/>
              <a:t>Windows </a:t>
            </a:r>
            <a:r>
              <a:rPr kumimoji="1" lang="ja-JP" altLang="en-US" sz="1000" dirty="0"/>
              <a:t>のクライアント版 </a:t>
            </a:r>
            <a:r>
              <a:rPr kumimoji="1" lang="en-US" altLang="ja-JP" sz="1000" dirty="0"/>
              <a:t>(Windows 10</a:t>
            </a:r>
            <a:r>
              <a:rPr kumimoji="1" lang="ja-JP" altLang="en-US" sz="1000" dirty="0"/>
              <a:t> 等</a:t>
            </a:r>
            <a:r>
              <a:rPr kumimoji="1" lang="en-US" altLang="ja-JP" sz="1000" dirty="0"/>
              <a:t>) </a:t>
            </a:r>
            <a:r>
              <a:rPr lang="ja-JP" altLang="en-US" sz="1000" dirty="0"/>
              <a:t>でも、中継ゲートウェイを</a:t>
            </a:r>
            <a:r>
              <a:rPr kumimoji="1" lang="ja-JP" altLang="en-US" sz="1000" dirty="0"/>
              <a:t>動作させることは技術的に可能である。しかしながら、</a:t>
            </a:r>
            <a:r>
              <a:rPr kumimoji="1" lang="en-US" altLang="ja-JP" sz="1000" dirty="0"/>
              <a:t>Windows </a:t>
            </a:r>
            <a:r>
              <a:rPr kumimoji="1" lang="ja-JP" altLang="en-US" sz="1000" dirty="0"/>
              <a:t>のクライアント版について、ユーザー </a:t>
            </a:r>
            <a:r>
              <a:rPr kumimoji="1" lang="en-US" altLang="ja-JP" sz="1000" dirty="0"/>
              <a:t>(</a:t>
            </a:r>
            <a:r>
              <a:rPr kumimoji="1" lang="ja-JP" altLang="en-US" sz="1000" dirty="0"/>
              <a:t>読者</a:t>
            </a:r>
            <a:r>
              <a:rPr kumimoji="1" lang="en-US" altLang="ja-JP" sz="1000" dirty="0"/>
              <a:t>) </a:t>
            </a:r>
            <a:r>
              <a:rPr kumimoji="1" lang="ja-JP" altLang="en-US" sz="1000" dirty="0"/>
              <a:t>と </a:t>
            </a:r>
            <a:r>
              <a:rPr kumimoji="1" lang="en-US" altLang="ja-JP" sz="1000" dirty="0"/>
              <a:t>Microsoft </a:t>
            </a:r>
            <a:r>
              <a:rPr kumimoji="1" lang="ja-JP" altLang="en-US" sz="1000" dirty="0"/>
              <a:t>社との間の契約・売買条件 </a:t>
            </a:r>
            <a:r>
              <a:rPr kumimoji="1" lang="en-US" altLang="ja-JP" sz="1000" dirty="0"/>
              <a:t>(</a:t>
            </a:r>
            <a:r>
              <a:rPr kumimoji="1" lang="ja-JP" altLang="en-US" sz="1000" dirty="0"/>
              <a:t>二者間の合意内容</a:t>
            </a:r>
            <a:r>
              <a:rPr kumimoji="1" lang="en-US" altLang="ja-JP" sz="1000" dirty="0"/>
              <a:t>) </a:t>
            </a:r>
            <a:r>
              <a:rPr kumimoji="1" lang="ja-JP" altLang="en-US" sz="1000" dirty="0"/>
              <a:t>によっては、クライアント </a:t>
            </a:r>
            <a:r>
              <a:rPr kumimoji="1" lang="en-US" altLang="ja-JP" sz="1000" dirty="0"/>
              <a:t>Windows </a:t>
            </a:r>
            <a:r>
              <a:rPr kumimoji="1" lang="ja-JP" altLang="en-US" sz="1000" dirty="0"/>
              <a:t>をサーバーとして使用する際に何らかの制約を設けることに、ユーザー </a:t>
            </a:r>
            <a:r>
              <a:rPr lang="en-US" altLang="ja-JP" sz="1000" dirty="0"/>
              <a:t>(</a:t>
            </a:r>
            <a:r>
              <a:rPr lang="ja-JP" altLang="en-US" sz="1000" dirty="0"/>
              <a:t>読者</a:t>
            </a:r>
            <a:r>
              <a:rPr lang="en-US" altLang="ja-JP" sz="1000" dirty="0"/>
              <a:t>) </a:t>
            </a:r>
            <a:r>
              <a:rPr kumimoji="1" lang="ja-JP" altLang="en-US" sz="1000" dirty="0"/>
              <a:t>はすでに合意している可能性がある。このことについては、</a:t>
            </a:r>
            <a:r>
              <a:rPr lang="ja-JP" altLang="en-US" sz="1000" dirty="0"/>
              <a:t>二者間の</a:t>
            </a:r>
            <a:r>
              <a:rPr kumimoji="1" lang="ja-JP" altLang="en-US" sz="1000" dirty="0"/>
              <a:t>合意内容の書類 </a:t>
            </a:r>
            <a:r>
              <a:rPr kumimoji="1" lang="en-US" altLang="ja-JP" sz="1000" dirty="0"/>
              <a:t>(EULA </a:t>
            </a:r>
            <a:r>
              <a:rPr kumimoji="1" lang="ja-JP" altLang="en-US" sz="1000" dirty="0"/>
              <a:t>等</a:t>
            </a:r>
            <a:r>
              <a:rPr kumimoji="1" lang="en-US" altLang="ja-JP" sz="1000" dirty="0"/>
              <a:t>) </a:t>
            </a:r>
            <a:r>
              <a:rPr kumimoji="1" lang="ja-JP" altLang="en-US" sz="1000" dirty="0"/>
              <a:t>を確認することで、有益な情報が得られる場合がある。</a:t>
            </a:r>
            <a:endParaRPr lang="en-US" altLang="ja-JP" sz="1000" dirty="0"/>
          </a:p>
          <a:p>
            <a:pPr marL="171450" indent="-171450">
              <a:buFont typeface="Arial" panose="020B0604020202020204" pitchFamily="34" charset="0"/>
              <a:buChar char="•"/>
            </a:pPr>
            <a:r>
              <a:rPr kumimoji="1" lang="en-US" altLang="ja-JP" sz="1000" dirty="0"/>
              <a:t>Windows Server </a:t>
            </a:r>
            <a:r>
              <a:rPr kumimoji="1" lang="ja-JP" altLang="en-US" sz="1000" dirty="0"/>
              <a:t>は </a:t>
            </a:r>
            <a:r>
              <a:rPr kumimoji="1" lang="en-US" altLang="ja-JP" sz="1000" dirty="0"/>
              <a:t>Administrator </a:t>
            </a:r>
            <a:r>
              <a:rPr kumimoji="1" lang="ja-JP" altLang="en-US" sz="1000" dirty="0"/>
              <a:t>ユーザーは自動的に特権昇格しているが、</a:t>
            </a:r>
            <a:r>
              <a:rPr kumimoji="1" lang="en-US" altLang="ja-JP" sz="1000" dirty="0"/>
              <a:t>Windows </a:t>
            </a:r>
            <a:r>
              <a:rPr kumimoji="1" lang="ja-JP" altLang="en-US" sz="1000" dirty="0"/>
              <a:t>クライアントではコマンドプロンプトでの操作時に </a:t>
            </a:r>
            <a:r>
              <a:rPr kumimoji="1" lang="en-US" altLang="ja-JP" sz="1000" dirty="0"/>
              <a:t>UAC </a:t>
            </a:r>
            <a:r>
              <a:rPr kumimoji="1" lang="ja-JP" altLang="en-US" sz="1000" dirty="0"/>
              <a:t>による特権昇格が必要である。コマンドプロンプトを開くときは、「管理者として実行」を選択すること。</a:t>
            </a:r>
          </a:p>
        </p:txBody>
      </p:sp>
    </p:spTree>
    <p:extLst>
      <p:ext uri="{BB962C8B-B14F-4D97-AF65-F5344CB8AC3E}">
        <p14:creationId xmlns:p14="http://schemas.microsoft.com/office/powerpoint/2010/main" val="253497312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606972" y="3011213"/>
            <a:ext cx="11270992" cy="3165749"/>
          </a:xfrm>
        </p:spPr>
        <p:txBody>
          <a:bodyPr>
            <a:normAutofit fontScale="85000" lnSpcReduction="20000"/>
          </a:bodyPr>
          <a:lstStyle/>
          <a:p>
            <a:pPr marL="514350" indent="-514350">
              <a:buFont typeface="+mj-lt"/>
              <a:buAutoNum type="arabicPeriod" startAt="3"/>
            </a:pPr>
            <a:r>
              <a:rPr lang="ja-JP" altLang="en-US" sz="2000" dirty="0"/>
              <a:t>中継ゲートウェイにしたい </a:t>
            </a:r>
            <a:r>
              <a:rPr lang="en-US" altLang="ja-JP" sz="2000" dirty="0"/>
              <a:t>Windows </a:t>
            </a:r>
            <a:r>
              <a:rPr lang="ja-JP" altLang="en-US" sz="2000" dirty="0"/>
              <a:t>マシンで、</a:t>
            </a:r>
            <a:r>
              <a:rPr lang="en-US" altLang="ja-JP" sz="2000" dirty="0"/>
              <a:t>2. </a:t>
            </a:r>
            <a:r>
              <a:rPr lang="ja-JP" altLang="en-US" sz="2000" dirty="0"/>
              <a:t>で取り出した </a:t>
            </a:r>
            <a:r>
              <a:rPr lang="en-US" altLang="ja-JP" sz="2000" dirty="0"/>
              <a:t>7 </a:t>
            </a:r>
            <a:r>
              <a:rPr lang="ja-JP" altLang="en-US" sz="2000" dirty="0"/>
              <a:t>個のファイルを、適当なディレクトリ </a:t>
            </a:r>
            <a:r>
              <a:rPr lang="en-US" altLang="ja-JP" sz="2000" dirty="0"/>
              <a:t>(</a:t>
            </a:r>
            <a:r>
              <a:rPr lang="ja-JP" altLang="en-US" sz="2000" dirty="0"/>
              <a:t>例</a:t>
            </a:r>
            <a:r>
              <a:rPr lang="en-US" altLang="ja-JP" sz="2000" dirty="0"/>
              <a:t>: C:\thin_gate\ </a:t>
            </a:r>
            <a:r>
              <a:rPr lang="ja-JP" altLang="en-US" sz="2000" dirty="0"/>
              <a:t>等</a:t>
            </a:r>
            <a:r>
              <a:rPr lang="en-US" altLang="ja-JP" sz="2000" dirty="0"/>
              <a:t>) </a:t>
            </a:r>
            <a:r>
              <a:rPr lang="ja-JP" altLang="en-US" sz="2000" dirty="0" err="1"/>
              <a:t>に置</a:t>
            </a:r>
            <a:r>
              <a:rPr lang="ja-JP" altLang="en-US" sz="2000" dirty="0"/>
              <a:t>きます。</a:t>
            </a:r>
            <a:endParaRPr lang="en-US" altLang="ja-JP" sz="2000" dirty="0"/>
          </a:p>
          <a:p>
            <a:pPr marL="514350" indent="-514350">
              <a:buFont typeface="+mj-lt"/>
              <a:buAutoNum type="arabicPeriod" startAt="3"/>
            </a:pPr>
            <a:r>
              <a:rPr kumimoji="1" lang="en-US" altLang="ja-JP" sz="2000" dirty="0"/>
              <a:t>ThinGate.exe (</a:t>
            </a:r>
            <a:r>
              <a:rPr kumimoji="1" lang="ja-JP" altLang="en-US" sz="2000" dirty="0"/>
              <a:t>または </a:t>
            </a:r>
            <a:r>
              <a:rPr kumimoji="1" lang="en-US" altLang="ja-JP" sz="2000" dirty="0"/>
              <a:t>ThinGate_x64.exe) ※ </a:t>
            </a:r>
            <a:r>
              <a:rPr kumimoji="1" lang="ja-JP" altLang="en-US" sz="2000" dirty="0"/>
              <a:t>をダブルクリックすると、インストール方法等のメッセージが出ます。</a:t>
            </a:r>
            <a:endParaRPr kumimoji="1" lang="en-US" altLang="ja-JP" sz="2000" dirty="0"/>
          </a:p>
          <a:p>
            <a:pPr marL="514350" indent="-514350">
              <a:buFont typeface="+mj-lt"/>
              <a:buAutoNum type="arabicPeriod" startAt="3"/>
            </a:pPr>
            <a:r>
              <a:rPr kumimoji="1" lang="ja-JP" altLang="en-US" sz="2000" dirty="0"/>
              <a:t>コマンドプロンプト </a:t>
            </a:r>
            <a:r>
              <a:rPr kumimoji="1" lang="en-US" altLang="ja-JP" sz="2000" dirty="0"/>
              <a:t>(</a:t>
            </a:r>
            <a:r>
              <a:rPr kumimoji="1" lang="en-US" altLang="ja-JP" sz="2000" dirty="0" err="1"/>
              <a:t>cmd</a:t>
            </a:r>
            <a:r>
              <a:rPr kumimoji="1" lang="en-US" altLang="ja-JP" sz="2000" dirty="0"/>
              <a:t>) </a:t>
            </a:r>
            <a:r>
              <a:rPr kumimoji="1" lang="ja-JP" altLang="en-US" sz="2000" dirty="0"/>
              <a:t>を管理者権限で起動し、</a:t>
            </a:r>
            <a:r>
              <a:rPr kumimoji="1" lang="en-US" altLang="ja-JP" sz="2000" dirty="0"/>
              <a:t>ThinGate.exe (</a:t>
            </a:r>
            <a:r>
              <a:rPr kumimoji="1" lang="ja-JP" altLang="en-US" sz="2000" dirty="0"/>
              <a:t>または </a:t>
            </a:r>
            <a:r>
              <a:rPr kumimoji="1" lang="en-US" altLang="ja-JP" sz="2000" dirty="0"/>
              <a:t>ThinGate_x64.exe) </a:t>
            </a:r>
            <a:r>
              <a:rPr kumimoji="1" lang="ja-JP" altLang="en-US" sz="2000" dirty="0"/>
              <a:t>に </a:t>
            </a:r>
            <a:r>
              <a:rPr kumimoji="1" lang="en-US" altLang="ja-JP" sz="2000" dirty="0"/>
              <a:t>/install </a:t>
            </a:r>
            <a:r>
              <a:rPr kumimoji="1" lang="ja-JP" altLang="en-US" sz="2000" dirty="0"/>
              <a:t>オプションを付けて起動します。サービスとしてインストールに成功すると、その旨のメッセージが表示されます。</a:t>
            </a:r>
            <a:endParaRPr kumimoji="1" lang="en-US" altLang="ja-JP" sz="2000" dirty="0"/>
          </a:p>
          <a:p>
            <a:pPr marL="514350" indent="-514350">
              <a:buFont typeface="+mj-lt"/>
              <a:buAutoNum type="arabicPeriod" startAt="3"/>
            </a:pPr>
            <a:r>
              <a:rPr kumimoji="1" lang="ja-JP" altLang="en-US" sz="2000" dirty="0"/>
              <a:t>スタートメニューの「</a:t>
            </a:r>
            <a:r>
              <a:rPr kumimoji="1" lang="en-US" altLang="ja-JP" sz="2000" dirty="0"/>
              <a:t>Windows </a:t>
            </a:r>
            <a:r>
              <a:rPr kumimoji="1" lang="ja-JP" altLang="en-US" sz="2000" dirty="0"/>
              <a:t>管理ツール」→「サービス」を開き、「</a:t>
            </a:r>
            <a:r>
              <a:rPr kumimoji="1" lang="en-US" altLang="ja-JP" sz="2000" dirty="0" err="1"/>
              <a:t>thingate</a:t>
            </a:r>
            <a:r>
              <a:rPr kumimoji="1" lang="ja-JP" altLang="en-US" sz="2000" dirty="0"/>
              <a:t>」サービスがインストールされ、実行中になっていることを確認します。</a:t>
            </a:r>
            <a:endParaRPr kumimoji="1" lang="en-US" altLang="ja-JP" sz="2000" dirty="0"/>
          </a:p>
          <a:p>
            <a:pPr marL="514350" indent="-514350">
              <a:buFont typeface="+mj-lt"/>
              <a:buAutoNum type="arabicPeriod" startAt="3"/>
            </a:pPr>
            <a:r>
              <a:rPr kumimoji="1" lang="ja-JP" altLang="en-US" sz="2000" dirty="0"/>
              <a:t>この状態</a:t>
            </a:r>
            <a:r>
              <a:rPr lang="ja-JP" altLang="en-US" sz="2000" dirty="0"/>
              <a:t>で、 </a:t>
            </a:r>
            <a:r>
              <a:rPr lang="en-US" altLang="ja-JP" sz="2000" dirty="0"/>
              <a:t>Linux </a:t>
            </a:r>
            <a:r>
              <a:rPr lang="ja-JP" altLang="en-US" sz="2000" dirty="0"/>
              <a:t>版 「</a:t>
            </a:r>
            <a:r>
              <a:rPr lang="en-US" altLang="ja-JP" sz="2000" dirty="0"/>
              <a:t>3-4. </a:t>
            </a:r>
            <a:r>
              <a:rPr lang="ja-JP" altLang="en-US" sz="2000" dirty="0"/>
              <a:t>中継ゲートウェイプログラムの起動と終了」と全く均しい状態になっていることになります。</a:t>
            </a:r>
            <a:br>
              <a:rPr lang="en-US" altLang="ja-JP" sz="2000" dirty="0"/>
            </a:br>
            <a:r>
              <a:rPr lang="ja-JP" altLang="en-US" sz="2000" dirty="0"/>
              <a:t>そこで、「</a:t>
            </a:r>
            <a:r>
              <a:rPr lang="en-US" altLang="ja-JP" sz="2000" dirty="0"/>
              <a:t>3-5. </a:t>
            </a:r>
            <a:r>
              <a:rPr lang="ja-JP" altLang="en-US" sz="2000" dirty="0"/>
              <a:t>中継ゲートウェイシステム起動後の稼働チェック」と同様に、動作をチェックします。</a:t>
            </a:r>
          </a:p>
          <a:p>
            <a:pPr marL="514350" indent="-514350">
              <a:buFont typeface="+mj-lt"/>
              <a:buAutoNum type="arabicPeriod" startAt="3"/>
            </a:pPr>
            <a:r>
              <a:rPr lang="ja-JP" altLang="en-US" sz="2000" dirty="0"/>
              <a:t>これ以降は、</a:t>
            </a:r>
            <a:r>
              <a:rPr lang="en-US" altLang="ja-JP" sz="2000" dirty="0"/>
              <a:t>Linux </a:t>
            </a:r>
            <a:r>
              <a:rPr lang="ja-JP" altLang="en-US" sz="2000" dirty="0"/>
              <a:t>版と全く同様です。</a:t>
            </a:r>
          </a:p>
          <a:p>
            <a:pPr marL="514350" indent="-514350">
              <a:buFont typeface="+mj-lt"/>
              <a:buAutoNum type="arabicPeriod" startAt="3"/>
            </a:pPr>
            <a:r>
              <a:rPr lang="ja-JP" altLang="en-US" sz="2000" dirty="0"/>
              <a:t>サービスを停止するには、</a:t>
            </a:r>
            <a:r>
              <a:rPr lang="en-US" altLang="ja-JP" sz="2000" dirty="0"/>
              <a:t>Windows </a:t>
            </a:r>
            <a:r>
              <a:rPr lang="ja-JP" altLang="en-US" sz="2000" dirty="0"/>
              <a:t>のサービス画面または </a:t>
            </a:r>
            <a:r>
              <a:rPr lang="en-US" altLang="ja-JP" sz="2000" dirty="0"/>
              <a:t>net stop </a:t>
            </a:r>
            <a:r>
              <a:rPr lang="ja-JP" altLang="en-US" sz="2000" dirty="0"/>
              <a:t>コマンドを使用します。</a:t>
            </a:r>
          </a:p>
          <a:p>
            <a:pPr marL="514350" indent="-514350">
              <a:buFont typeface="+mj-lt"/>
              <a:buAutoNum type="arabicPeriod" startAt="3"/>
            </a:pPr>
            <a:r>
              <a:rPr lang="ja-JP" altLang="en-US" sz="2000" dirty="0"/>
              <a:t>サービスをアンインストールするには、</a:t>
            </a:r>
            <a:r>
              <a:rPr lang="en-US" altLang="ja-JP" sz="2000" dirty="0"/>
              <a:t>ThinGate.exe (</a:t>
            </a:r>
            <a:r>
              <a:rPr lang="ja-JP" altLang="en-US" sz="2000" dirty="0"/>
              <a:t>または </a:t>
            </a:r>
            <a:r>
              <a:rPr lang="en-US" altLang="ja-JP" sz="2000" dirty="0"/>
              <a:t>ThinGate_x64.exe) </a:t>
            </a:r>
            <a:r>
              <a:rPr lang="ja-JP" altLang="en-US" sz="2000" dirty="0"/>
              <a:t>に </a:t>
            </a:r>
            <a:r>
              <a:rPr lang="en-US" altLang="ja-JP" sz="2000" dirty="0"/>
              <a:t>/uninstall </a:t>
            </a:r>
            <a:r>
              <a:rPr lang="ja-JP" altLang="en-US" sz="2000" dirty="0"/>
              <a:t>オプションを付けて起動します。</a:t>
            </a:r>
            <a:endParaRPr kumimoji="1" lang="ja-JP" altLang="en-US"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72</a:t>
            </a:fld>
            <a:endParaRPr kumimoji="1" lang="ja-JP" altLang="en-US" dirty="0"/>
          </a:p>
        </p:txBody>
      </p:sp>
      <p:pic>
        <p:nvPicPr>
          <p:cNvPr id="6" name="図 5"/>
          <p:cNvPicPr>
            <a:picLocks noChangeAspect="1"/>
          </p:cNvPicPr>
          <p:nvPr/>
        </p:nvPicPr>
        <p:blipFill>
          <a:blip r:embed="rId2"/>
          <a:stretch>
            <a:fillRect/>
          </a:stretch>
        </p:blipFill>
        <p:spPr>
          <a:xfrm>
            <a:off x="236143" y="274456"/>
            <a:ext cx="4856600" cy="2557369"/>
          </a:xfrm>
          <a:prstGeom prst="rect">
            <a:avLst/>
          </a:prstGeom>
        </p:spPr>
      </p:pic>
      <p:pic>
        <p:nvPicPr>
          <p:cNvPr id="7" name="図 6"/>
          <p:cNvPicPr>
            <a:picLocks noChangeAspect="1"/>
          </p:cNvPicPr>
          <p:nvPr/>
        </p:nvPicPr>
        <p:blipFill>
          <a:blip r:embed="rId3"/>
          <a:stretch>
            <a:fillRect/>
          </a:stretch>
        </p:blipFill>
        <p:spPr>
          <a:xfrm>
            <a:off x="5804995" y="294498"/>
            <a:ext cx="2243302" cy="2537327"/>
          </a:xfrm>
          <a:prstGeom prst="rect">
            <a:avLst/>
          </a:prstGeom>
        </p:spPr>
      </p:pic>
      <p:pic>
        <p:nvPicPr>
          <p:cNvPr id="8" name="図 7"/>
          <p:cNvPicPr>
            <a:picLocks noChangeAspect="1"/>
          </p:cNvPicPr>
          <p:nvPr/>
        </p:nvPicPr>
        <p:blipFill>
          <a:blip r:embed="rId4"/>
          <a:stretch>
            <a:fillRect/>
          </a:stretch>
        </p:blipFill>
        <p:spPr>
          <a:xfrm>
            <a:off x="8605039" y="1064173"/>
            <a:ext cx="3431451" cy="1699691"/>
          </a:xfrm>
          <a:prstGeom prst="rect">
            <a:avLst/>
          </a:prstGeom>
        </p:spPr>
      </p:pic>
      <p:sp>
        <p:nvSpPr>
          <p:cNvPr id="9" name="右矢印 8"/>
          <p:cNvSpPr/>
          <p:nvPr/>
        </p:nvSpPr>
        <p:spPr>
          <a:xfrm>
            <a:off x="5305907" y="1474077"/>
            <a:ext cx="343578" cy="338958"/>
          </a:xfrm>
          <a:prstGeom prst="rightArrow">
            <a:avLst/>
          </a:prstGeom>
          <a:solidFill>
            <a:schemeClr val="accent4">
              <a:lumMod val="40000"/>
              <a:lumOff val="6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右矢印 9"/>
          <p:cNvSpPr/>
          <p:nvPr/>
        </p:nvSpPr>
        <p:spPr>
          <a:xfrm>
            <a:off x="8154879" y="1553140"/>
            <a:ext cx="343578" cy="338958"/>
          </a:xfrm>
          <a:prstGeom prst="rightArrow">
            <a:avLst/>
          </a:prstGeom>
          <a:solidFill>
            <a:schemeClr val="accent4">
              <a:lumMod val="40000"/>
              <a:lumOff val="6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p:cNvSpPr/>
          <p:nvPr/>
        </p:nvSpPr>
        <p:spPr>
          <a:xfrm>
            <a:off x="1256810" y="1387365"/>
            <a:ext cx="3709327" cy="19706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p:cNvSpPr/>
          <p:nvPr/>
        </p:nvSpPr>
        <p:spPr>
          <a:xfrm>
            <a:off x="1240454" y="1763822"/>
            <a:ext cx="3709327" cy="19706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p:cNvSpPr/>
          <p:nvPr/>
        </p:nvSpPr>
        <p:spPr>
          <a:xfrm>
            <a:off x="5986805" y="1176683"/>
            <a:ext cx="1974782" cy="19706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p:cNvSpPr/>
          <p:nvPr/>
        </p:nvSpPr>
        <p:spPr>
          <a:xfrm>
            <a:off x="9258150" y="1615966"/>
            <a:ext cx="2707878" cy="19706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p:cNvSpPr txBox="1"/>
          <p:nvPr/>
        </p:nvSpPr>
        <p:spPr>
          <a:xfrm>
            <a:off x="1174530" y="6176962"/>
            <a:ext cx="10397359" cy="738664"/>
          </a:xfrm>
          <a:prstGeom prst="rect">
            <a:avLst/>
          </a:prstGeom>
          <a:noFill/>
        </p:spPr>
        <p:txBody>
          <a:bodyPr wrap="square" rtlCol="0">
            <a:spAutoFit/>
          </a:bodyPr>
          <a:lstStyle/>
          <a:p>
            <a:r>
              <a:rPr kumimoji="1" lang="en-US" altLang="ja-JP" sz="1400" dirty="0"/>
              <a:t>※ ThinGate.exe </a:t>
            </a:r>
            <a:r>
              <a:rPr kumimoji="1" lang="ja-JP" altLang="en-US" sz="1400" dirty="0"/>
              <a:t>は </a:t>
            </a:r>
            <a:r>
              <a:rPr kumimoji="1" lang="en-US" altLang="ja-JP" sz="1400" dirty="0"/>
              <a:t>32</a:t>
            </a:r>
            <a:r>
              <a:rPr kumimoji="1" lang="ja-JP" altLang="en-US" sz="1400" dirty="0"/>
              <a:t> ビット版、</a:t>
            </a:r>
            <a:r>
              <a:rPr kumimoji="1" lang="en-US" altLang="ja-JP" sz="1400" dirty="0"/>
              <a:t>ThinGate_x64.exe </a:t>
            </a:r>
            <a:r>
              <a:rPr kumimoji="1" lang="ja-JP" altLang="en-US" sz="1400" dirty="0"/>
              <a:t>は </a:t>
            </a:r>
            <a:r>
              <a:rPr kumimoji="1" lang="en-US" altLang="ja-JP" sz="1400" dirty="0"/>
              <a:t>64 </a:t>
            </a:r>
            <a:r>
              <a:rPr kumimoji="1" lang="ja-JP" altLang="en-US" sz="1400" dirty="0"/>
              <a:t>ビット版です。お使いのプロセッサに基づいて選択してください。いずれか一方のみをご使用ください。メモリが </a:t>
            </a:r>
            <a:r>
              <a:rPr kumimoji="1" lang="en-US" altLang="ja-JP" sz="1400" dirty="0"/>
              <a:t>4GB </a:t>
            </a:r>
            <a:r>
              <a:rPr kumimoji="1" lang="ja-JP" altLang="en-US" sz="1400" dirty="0"/>
              <a:t>以上ある場合、</a:t>
            </a:r>
            <a:r>
              <a:rPr lang="en-US" altLang="ja-JP" sz="1400" dirty="0"/>
              <a:t>64 </a:t>
            </a:r>
            <a:r>
              <a:rPr lang="ja-JP" altLang="en-US" sz="1400" dirty="0"/>
              <a:t>ビット版をお勧めします。</a:t>
            </a:r>
            <a:r>
              <a:rPr lang="en-US" altLang="ja-JP" sz="1400" dirty="0"/>
              <a:t>(32 </a:t>
            </a:r>
            <a:r>
              <a:rPr lang="ja-JP" altLang="en-US" sz="1400" dirty="0"/>
              <a:t>ビット版のほうが、メモリ消費量は若干少なくなりますが、問題になるほどではありません。</a:t>
            </a:r>
            <a:r>
              <a:rPr lang="en-US" altLang="ja-JP" sz="1400" dirty="0"/>
              <a:t>)</a:t>
            </a:r>
            <a:endParaRPr kumimoji="1" lang="ja-JP" altLang="en-US" sz="1400" dirty="0"/>
          </a:p>
        </p:txBody>
      </p:sp>
    </p:spTree>
    <p:extLst>
      <p:ext uri="{BB962C8B-B14F-4D97-AF65-F5344CB8AC3E}">
        <p14:creationId xmlns:p14="http://schemas.microsoft.com/office/powerpoint/2010/main" val="187655735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5"/>
          <p:cNvSpPr>
            <a:spLocks noGrp="1"/>
          </p:cNvSpPr>
          <p:nvPr>
            <p:ph idx="1"/>
          </p:nvPr>
        </p:nvSpPr>
        <p:spPr>
          <a:xfrm>
            <a:off x="332741" y="1136073"/>
            <a:ext cx="11545223" cy="1878347"/>
          </a:xfrm>
        </p:spPr>
        <p:txBody>
          <a:bodyPr>
            <a:normAutofit lnSpcReduction="10000"/>
          </a:bodyPr>
          <a:lstStyle/>
          <a:p>
            <a:r>
              <a:rPr lang="ja-JP" altLang="en-US" sz="2000" dirty="0"/>
              <a:t>第 </a:t>
            </a:r>
            <a:r>
              <a:rPr lang="en-US" altLang="ja-JP" sz="2000" dirty="0"/>
              <a:t>3B </a:t>
            </a:r>
            <a:r>
              <a:rPr lang="ja-JP" altLang="en-US" sz="2000" dirty="0"/>
              <a:t>章では、</a:t>
            </a:r>
            <a:r>
              <a:rPr lang="en-US" altLang="ja-JP" sz="2000" dirty="0"/>
              <a:t>Linux</a:t>
            </a:r>
            <a:r>
              <a:rPr lang="ja-JP" altLang="en-US" sz="2000" dirty="0"/>
              <a:t> 版 </a:t>
            </a:r>
            <a:r>
              <a:rPr lang="en-US" altLang="ja-JP" sz="2000" dirty="0"/>
              <a:t>HTML5 </a:t>
            </a:r>
            <a:r>
              <a:rPr lang="ja-JP" altLang="en-US" sz="2000" dirty="0"/>
              <a:t>版 </a:t>
            </a:r>
            <a:r>
              <a:rPr lang="en-US" altLang="ja-JP" sz="2000" dirty="0"/>
              <a:t>Web </a:t>
            </a:r>
            <a:r>
              <a:rPr lang="ja-JP" altLang="en-US" sz="2000" dirty="0"/>
              <a:t>クライアント用 </a:t>
            </a:r>
            <a:r>
              <a:rPr lang="en-US" altLang="ja-JP" sz="2000" dirty="0"/>
              <a:t>Web </a:t>
            </a:r>
            <a:r>
              <a:rPr lang="ja-JP" altLang="en-US" sz="2000" dirty="0"/>
              <a:t>サーバーの構築方法を述べた。</a:t>
            </a:r>
          </a:p>
          <a:p>
            <a:r>
              <a:rPr lang="ja-JP" altLang="en-US" sz="2000" dirty="0"/>
              <a:t>本節では、</a:t>
            </a:r>
            <a:r>
              <a:rPr lang="en-US" altLang="ja-JP" sz="2000" dirty="0"/>
              <a:t>Windows </a:t>
            </a:r>
            <a:r>
              <a:rPr lang="ja-JP" altLang="en-US" sz="2000" dirty="0"/>
              <a:t>版 </a:t>
            </a:r>
            <a:r>
              <a:rPr lang="en-US" altLang="ja-JP" sz="2000" dirty="0"/>
              <a:t>HTML5 </a:t>
            </a:r>
            <a:r>
              <a:rPr lang="ja-JP" altLang="en-US" sz="2000" dirty="0"/>
              <a:t>版 </a:t>
            </a:r>
            <a:r>
              <a:rPr lang="en-US" altLang="ja-JP" sz="2000" dirty="0"/>
              <a:t>Web </a:t>
            </a:r>
            <a:r>
              <a:rPr lang="ja-JP" altLang="en-US" sz="2000" dirty="0"/>
              <a:t>クライアント用 </a:t>
            </a:r>
            <a:r>
              <a:rPr lang="en-US" altLang="ja-JP" sz="2000" dirty="0"/>
              <a:t>Web </a:t>
            </a:r>
            <a:r>
              <a:rPr lang="ja-JP" altLang="en-US" sz="2000" dirty="0"/>
              <a:t>サーバーの構築方法を述べる。</a:t>
            </a:r>
            <a:endParaRPr lang="en-US" altLang="ja-JP" sz="2000" dirty="0"/>
          </a:p>
          <a:p>
            <a:pPr lvl="1"/>
            <a:r>
              <a:rPr lang="ja-JP" altLang="en-US" sz="1800" dirty="0"/>
              <a:t>なお、</a:t>
            </a:r>
            <a:r>
              <a:rPr lang="en-US" altLang="ja-JP" sz="1800" dirty="0"/>
              <a:t>Windows </a:t>
            </a:r>
            <a:r>
              <a:rPr lang="ja-JP" altLang="en-US" sz="1800" dirty="0"/>
              <a:t>版 </a:t>
            </a:r>
            <a:r>
              <a:rPr lang="en-US" altLang="ja-JP" sz="1800" dirty="0"/>
              <a:t>HTML5 </a:t>
            </a:r>
            <a:r>
              <a:rPr lang="ja-JP" altLang="en-US" sz="1800" dirty="0"/>
              <a:t>版 </a:t>
            </a:r>
            <a:r>
              <a:rPr lang="en-US" altLang="ja-JP" sz="1800" dirty="0"/>
              <a:t>Web </a:t>
            </a:r>
            <a:r>
              <a:rPr lang="ja-JP" altLang="en-US" sz="1800" dirty="0"/>
              <a:t>クライアント用 </a:t>
            </a:r>
            <a:r>
              <a:rPr lang="en-US" altLang="ja-JP" sz="1800" dirty="0"/>
              <a:t>Web </a:t>
            </a:r>
            <a:r>
              <a:rPr lang="ja-JP" altLang="en-US" sz="1800" dirty="0"/>
              <a:t>サーバーは、</a:t>
            </a:r>
            <a:r>
              <a:rPr lang="en-US" altLang="ja-JP" sz="1800" dirty="0"/>
              <a:t>IPA </a:t>
            </a:r>
            <a:r>
              <a:rPr lang="ja-JP" altLang="en-US" sz="1800" dirty="0"/>
              <a:t>にて </a:t>
            </a:r>
            <a:r>
              <a:rPr lang="en-US" altLang="ja-JP" sz="1800" dirty="0"/>
              <a:t>Linux </a:t>
            </a:r>
            <a:r>
              <a:rPr lang="ja-JP" altLang="en-US" sz="1800" dirty="0"/>
              <a:t>版と同等の安定性の検証を行なっていない。シン・テレワークシステム パブリック版でも利用していない。</a:t>
            </a:r>
            <a:endParaRPr lang="en-US" altLang="ja-JP" sz="1800" dirty="0"/>
          </a:p>
          <a:p>
            <a:pPr lvl="1"/>
            <a:r>
              <a:rPr lang="ja-JP" altLang="en-US" sz="1800" dirty="0"/>
              <a:t>安定して動作する可能性が高いものの、</a:t>
            </a:r>
            <a:r>
              <a:rPr lang="en-US" altLang="ja-JP" sz="1800" dirty="0"/>
              <a:t>Linux </a:t>
            </a:r>
            <a:r>
              <a:rPr lang="ja-JP" altLang="en-US" sz="1800" dirty="0"/>
              <a:t>版と比較して枯れていないシステムである。</a:t>
            </a:r>
            <a:br>
              <a:rPr lang="en-US" altLang="ja-JP" sz="1800" dirty="0"/>
            </a:br>
            <a:r>
              <a:rPr lang="en-US" altLang="ja-JP" sz="1800" dirty="0"/>
              <a:t>(</a:t>
            </a:r>
            <a:r>
              <a:rPr lang="ja-JP" altLang="en-US" sz="1800" dirty="0"/>
              <a:t>不具合があった場合は、是非報告をお願いいたします。原因を究明して対応したいと思います。</a:t>
            </a:r>
            <a:r>
              <a:rPr lang="en-US" altLang="ja-JP" sz="1800" dirty="0"/>
              <a:t>)</a:t>
            </a:r>
            <a:endParaRPr lang="ja-JP" altLang="en-US" sz="1800" dirty="0"/>
          </a:p>
          <a:p>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73</a:t>
            </a:fld>
            <a:endParaRPr kumimoji="1" lang="ja-JP" altLang="en-US" dirty="0"/>
          </a:p>
        </p:txBody>
      </p:sp>
      <p:sp>
        <p:nvSpPr>
          <p:cNvPr id="5" name="タイトル 4"/>
          <p:cNvSpPr>
            <a:spLocks noGrp="1"/>
          </p:cNvSpPr>
          <p:nvPr>
            <p:ph type="title"/>
          </p:nvPr>
        </p:nvSpPr>
        <p:spPr/>
        <p:txBody>
          <a:bodyPr>
            <a:noAutofit/>
          </a:bodyPr>
          <a:lstStyle/>
          <a:p>
            <a:r>
              <a:rPr kumimoji="1" lang="en-US" altLang="ja-JP" sz="3200" dirty="0"/>
              <a:t>5-12. Windows </a:t>
            </a:r>
            <a:r>
              <a:rPr kumimoji="1" lang="ja-JP" altLang="en-US" sz="3200" dirty="0"/>
              <a:t>版 </a:t>
            </a:r>
            <a:r>
              <a:rPr kumimoji="1" lang="en-US" altLang="ja-JP" sz="3200" dirty="0"/>
              <a:t>HTML5 </a:t>
            </a:r>
            <a:r>
              <a:rPr kumimoji="1" lang="ja-JP" altLang="en-US" sz="3200" dirty="0"/>
              <a:t>版 </a:t>
            </a:r>
            <a:r>
              <a:rPr kumimoji="1" lang="en-US" altLang="ja-JP" sz="3200" dirty="0"/>
              <a:t>Web </a:t>
            </a:r>
            <a:r>
              <a:rPr kumimoji="1" lang="ja-JP" altLang="en-US" sz="3200" dirty="0"/>
              <a:t>クライアント用 </a:t>
            </a:r>
            <a:r>
              <a:rPr kumimoji="1" lang="en-US" altLang="ja-JP" sz="3200" dirty="0"/>
              <a:t>Web </a:t>
            </a:r>
            <a:r>
              <a:rPr kumimoji="1" lang="ja-JP" altLang="en-US" sz="3200" dirty="0"/>
              <a:t>サーバーの構築方法について</a:t>
            </a:r>
          </a:p>
        </p:txBody>
      </p:sp>
    </p:spTree>
    <p:extLst>
      <p:ext uri="{BB962C8B-B14F-4D97-AF65-F5344CB8AC3E}">
        <p14:creationId xmlns:p14="http://schemas.microsoft.com/office/powerpoint/2010/main" val="235330462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74</a:t>
            </a:fld>
            <a:endParaRPr kumimoji="1" lang="ja-JP" altLang="en-US" dirty="0"/>
          </a:p>
        </p:txBody>
      </p:sp>
      <p:sp>
        <p:nvSpPr>
          <p:cNvPr id="10" name="テキスト ボックス 9"/>
          <p:cNvSpPr txBox="1"/>
          <p:nvPr/>
        </p:nvSpPr>
        <p:spPr>
          <a:xfrm>
            <a:off x="222382" y="867799"/>
            <a:ext cx="11444412" cy="1200329"/>
          </a:xfrm>
          <a:prstGeom prst="rect">
            <a:avLst/>
          </a:prstGeom>
          <a:solidFill>
            <a:srgbClr val="FFFFCC"/>
          </a:solidFill>
          <a:ln w="19050">
            <a:solidFill>
              <a:schemeClr val="tx1"/>
            </a:solidFill>
          </a:ln>
        </p:spPr>
        <p:txBody>
          <a:bodyPr wrap="square" rtlCol="0">
            <a:spAutoFit/>
          </a:bodyPr>
          <a:lstStyle/>
          <a:p>
            <a:r>
              <a:rPr kumimoji="1" lang="en-US" altLang="ja-JP" dirty="0"/>
              <a:t>(</a:t>
            </a:r>
            <a:r>
              <a:rPr kumimoji="1" lang="ja-JP" altLang="en-US" dirty="0"/>
              <a:t>事前準備 </a:t>
            </a:r>
            <a:r>
              <a:rPr kumimoji="1" lang="en-US" altLang="ja-JP" dirty="0"/>
              <a:t>1) Windows </a:t>
            </a:r>
            <a:r>
              <a:rPr kumimoji="1" lang="ja-JP" altLang="en-US" dirty="0"/>
              <a:t>上で最新版の 「</a:t>
            </a:r>
            <a:r>
              <a:rPr lang="en-US" altLang="ja-JP" dirty="0" err="1"/>
              <a:t>Git</a:t>
            </a:r>
            <a:r>
              <a:rPr lang="en-US" altLang="ja-JP" dirty="0"/>
              <a:t> for Windows</a:t>
            </a:r>
            <a:r>
              <a:rPr lang="ja-JP" altLang="en-US" dirty="0"/>
              <a:t>」</a:t>
            </a:r>
            <a:r>
              <a:rPr lang="en-US" altLang="ja-JP" dirty="0"/>
              <a:t> (x64 </a:t>
            </a:r>
            <a:r>
              <a:rPr lang="ja-JP" altLang="en-US" dirty="0"/>
              <a:t>版、インストーラ版</a:t>
            </a:r>
            <a:r>
              <a:rPr lang="en-US" altLang="ja-JP" dirty="0"/>
              <a:t>) </a:t>
            </a:r>
            <a:r>
              <a:rPr lang="ja-JP" altLang="en-US" dirty="0"/>
              <a:t>をダウンロードし、インストールする。</a:t>
            </a:r>
            <a:r>
              <a:rPr lang="en-US" altLang="ja-JP" dirty="0"/>
              <a:t>Web </a:t>
            </a:r>
            <a:r>
              <a:rPr lang="ja-JP" altLang="en-US" dirty="0"/>
              <a:t>ブラウザで </a:t>
            </a:r>
            <a:r>
              <a:rPr lang="en-US" altLang="ja-JP" dirty="0"/>
              <a:t>https://gitforwindows.org/ </a:t>
            </a:r>
            <a:r>
              <a:rPr lang="ja-JP" altLang="en-US" dirty="0"/>
              <a:t>にアクセスするとよい。</a:t>
            </a:r>
            <a:endParaRPr lang="en-US" altLang="ja-JP" dirty="0"/>
          </a:p>
          <a:p>
            <a:r>
              <a:rPr lang="ja-JP" altLang="en-US" dirty="0"/>
              <a:t>本文書作成時では、「</a:t>
            </a:r>
            <a:r>
              <a:rPr lang="en-US" altLang="ja-JP" dirty="0"/>
              <a:t>Git-2.29.2.3-64-bit.exe</a:t>
            </a:r>
            <a:r>
              <a:rPr lang="ja-JP" altLang="en-US" dirty="0"/>
              <a:t>」というファイルが最新版である。</a:t>
            </a:r>
            <a:endParaRPr lang="en-US" altLang="ja-JP" dirty="0"/>
          </a:p>
          <a:p>
            <a:r>
              <a:rPr lang="ja-JP" altLang="en-US" dirty="0"/>
              <a:t>インストーラのオプションは、すべてデフォルトのままで </a:t>
            </a:r>
            <a:r>
              <a:rPr lang="en-US" altLang="ja-JP" dirty="0"/>
              <a:t>OK </a:t>
            </a:r>
            <a:r>
              <a:rPr lang="ja-JP" altLang="en-US" dirty="0"/>
              <a:t>である。</a:t>
            </a:r>
            <a:endParaRPr lang="en-US" altLang="ja-JP" dirty="0"/>
          </a:p>
        </p:txBody>
      </p:sp>
      <p:pic>
        <p:nvPicPr>
          <p:cNvPr id="11" name="図 10"/>
          <p:cNvPicPr>
            <a:picLocks noChangeAspect="1"/>
          </p:cNvPicPr>
          <p:nvPr/>
        </p:nvPicPr>
        <p:blipFill>
          <a:blip r:embed="rId2"/>
          <a:stretch>
            <a:fillRect/>
          </a:stretch>
        </p:blipFill>
        <p:spPr>
          <a:xfrm>
            <a:off x="4176713" y="2130864"/>
            <a:ext cx="2224088" cy="1724894"/>
          </a:xfrm>
          <a:prstGeom prst="rect">
            <a:avLst/>
          </a:prstGeom>
        </p:spPr>
      </p:pic>
      <p:sp>
        <p:nvSpPr>
          <p:cNvPr id="12" name="テキスト ボックス 11"/>
          <p:cNvSpPr txBox="1"/>
          <p:nvPr/>
        </p:nvSpPr>
        <p:spPr>
          <a:xfrm>
            <a:off x="222382" y="3918495"/>
            <a:ext cx="11444412" cy="1200329"/>
          </a:xfrm>
          <a:prstGeom prst="rect">
            <a:avLst/>
          </a:prstGeom>
          <a:solidFill>
            <a:srgbClr val="FFFFCC"/>
          </a:solidFill>
          <a:ln w="19050">
            <a:solidFill>
              <a:schemeClr val="tx1"/>
            </a:solidFill>
          </a:ln>
        </p:spPr>
        <p:txBody>
          <a:bodyPr wrap="square" rtlCol="0">
            <a:spAutoFit/>
          </a:bodyPr>
          <a:lstStyle/>
          <a:p>
            <a:r>
              <a:rPr kumimoji="1" lang="en-US" altLang="ja-JP" dirty="0"/>
              <a:t>(</a:t>
            </a:r>
            <a:r>
              <a:rPr kumimoji="1" lang="ja-JP" altLang="en-US" dirty="0"/>
              <a:t>事前準備 </a:t>
            </a:r>
            <a:r>
              <a:rPr kumimoji="1" lang="en-US" altLang="ja-JP" dirty="0"/>
              <a:t>2) Windows </a:t>
            </a:r>
            <a:r>
              <a:rPr kumimoji="1" lang="ja-JP" altLang="en-US" dirty="0"/>
              <a:t>上で最新版の 「</a:t>
            </a:r>
            <a:r>
              <a:rPr lang="en-US" altLang="ja-JP" dirty="0"/>
              <a:t>.NET SDK 6.0.106</a:t>
            </a:r>
            <a:r>
              <a:rPr lang="ja-JP" altLang="en-US" dirty="0"/>
              <a:t>」</a:t>
            </a:r>
            <a:r>
              <a:rPr lang="en-US" altLang="ja-JP" dirty="0"/>
              <a:t> (x64 </a:t>
            </a:r>
            <a:r>
              <a:rPr lang="ja-JP" altLang="en-US" dirty="0"/>
              <a:t>版、</a:t>
            </a:r>
            <a:r>
              <a:rPr lang="en-US" altLang="ja-JP" dirty="0"/>
              <a:t>Installers </a:t>
            </a:r>
            <a:r>
              <a:rPr lang="ja-JP" altLang="en-US" dirty="0"/>
              <a:t>版</a:t>
            </a:r>
            <a:r>
              <a:rPr lang="en-US" altLang="ja-JP" dirty="0"/>
              <a:t>) </a:t>
            </a:r>
            <a:r>
              <a:rPr lang="ja-JP" altLang="en-US" dirty="0"/>
              <a:t>をダウンロードし、インストールする。</a:t>
            </a:r>
            <a:endParaRPr lang="en-US" altLang="ja-JP" dirty="0"/>
          </a:p>
          <a:p>
            <a:r>
              <a:rPr lang="ja-JP" altLang="en-US" dirty="0"/>
              <a:t>そのためには、サーバー上の </a:t>
            </a:r>
            <a:r>
              <a:rPr lang="en-US" altLang="ja-JP" dirty="0"/>
              <a:t>Web </a:t>
            </a:r>
            <a:r>
              <a:rPr lang="ja-JP" altLang="en-US" dirty="0"/>
              <a:t>ブラウザを開き、</a:t>
            </a:r>
            <a:endParaRPr lang="en-US" altLang="ja-JP" dirty="0"/>
          </a:p>
          <a:p>
            <a:r>
              <a:rPr lang="en-US" altLang="ja-JP" b="1" u="sng" dirty="0">
                <a:solidFill>
                  <a:srgbClr val="0000FF"/>
                </a:solidFill>
              </a:rPr>
              <a:t>https://lts.dn.ipantt.net/d/210111_002_microsoft_dotnet_sdk_12255/dotnet-sdk-6.0.106-win-x64.exe</a:t>
            </a:r>
          </a:p>
          <a:p>
            <a:r>
              <a:rPr lang="ja-JP" altLang="en-US" dirty="0"/>
              <a:t>を</a:t>
            </a:r>
            <a:r>
              <a:rPr lang="en-US" altLang="ja-JP" dirty="0"/>
              <a:t> URL </a:t>
            </a:r>
            <a:r>
              <a:rPr lang="ja-JP" altLang="en-US" dirty="0"/>
              <a:t>に貼り付けてこのインストーラをダウンロードし、ダウンロードしたプログラムを実行する。</a:t>
            </a:r>
            <a:endParaRPr lang="en-US" altLang="ja-JP" dirty="0"/>
          </a:p>
        </p:txBody>
      </p:sp>
      <p:pic>
        <p:nvPicPr>
          <p:cNvPr id="13" name="図 12"/>
          <p:cNvPicPr>
            <a:picLocks noChangeAspect="1"/>
          </p:cNvPicPr>
          <p:nvPr/>
        </p:nvPicPr>
        <p:blipFill>
          <a:blip r:embed="rId3"/>
          <a:stretch>
            <a:fillRect/>
          </a:stretch>
        </p:blipFill>
        <p:spPr>
          <a:xfrm>
            <a:off x="4176713" y="5209690"/>
            <a:ext cx="2065061" cy="1537607"/>
          </a:xfrm>
          <a:prstGeom prst="rect">
            <a:avLst/>
          </a:prstGeom>
        </p:spPr>
      </p:pic>
      <p:sp>
        <p:nvSpPr>
          <p:cNvPr id="4" name="タイトル 3"/>
          <p:cNvSpPr>
            <a:spLocks noGrp="1"/>
          </p:cNvSpPr>
          <p:nvPr>
            <p:ph type="title"/>
          </p:nvPr>
        </p:nvSpPr>
        <p:spPr/>
        <p:txBody>
          <a:bodyPr>
            <a:normAutofit fontScale="90000"/>
          </a:bodyPr>
          <a:lstStyle/>
          <a:p>
            <a:endParaRPr kumimoji="1" lang="ja-JP" altLang="en-US"/>
          </a:p>
        </p:txBody>
      </p:sp>
    </p:spTree>
    <p:extLst>
      <p:ext uri="{BB962C8B-B14F-4D97-AF65-F5344CB8AC3E}">
        <p14:creationId xmlns:p14="http://schemas.microsoft.com/office/powerpoint/2010/main" val="177257447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75</a:t>
            </a:fld>
            <a:endParaRPr kumimoji="1" lang="ja-JP" altLang="en-US" dirty="0"/>
          </a:p>
        </p:txBody>
      </p:sp>
      <p:sp>
        <p:nvSpPr>
          <p:cNvPr id="5" name="テキスト ボックス 4"/>
          <p:cNvSpPr txBox="1"/>
          <p:nvPr/>
        </p:nvSpPr>
        <p:spPr>
          <a:xfrm>
            <a:off x="348240" y="1097711"/>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a:t>1. Windows </a:t>
            </a:r>
            <a:r>
              <a:rPr kumimoji="1" lang="ja-JP" altLang="en-US" dirty="0"/>
              <a:t>サーバー上のリモートデスクトップで、コマンドプロンプト </a:t>
            </a:r>
            <a:r>
              <a:rPr kumimoji="1" lang="en-US" altLang="ja-JP" dirty="0"/>
              <a:t>(</a:t>
            </a:r>
            <a:r>
              <a:rPr kumimoji="1" lang="en-US" altLang="ja-JP" dirty="0" err="1"/>
              <a:t>cmd</a:t>
            </a:r>
            <a:r>
              <a:rPr kumimoji="1" lang="en-US" altLang="ja-JP" dirty="0"/>
              <a:t>) </a:t>
            </a:r>
            <a:r>
              <a:rPr kumimoji="1" lang="ja-JP" altLang="en-US" dirty="0"/>
              <a:t>を管理者権限で実行し、以下のコマンドを実行する。</a:t>
            </a:r>
            <a:endParaRPr kumimoji="1" lang="en-US" altLang="ja-JP" dirty="0"/>
          </a:p>
          <a:p>
            <a:r>
              <a:rPr lang="en-US" altLang="ja-JP" dirty="0"/>
              <a:t>1 </a:t>
            </a:r>
            <a:r>
              <a:rPr lang="ja-JP" altLang="en-US" dirty="0"/>
              <a:t>行ずつ実行し、エラーが出ていないかどうかよく確認してから、次を実行すること。</a:t>
            </a:r>
          </a:p>
        </p:txBody>
      </p:sp>
      <p:sp>
        <p:nvSpPr>
          <p:cNvPr id="6" name="テキスト ボックス 5"/>
          <p:cNvSpPr txBox="1"/>
          <p:nvPr/>
        </p:nvSpPr>
        <p:spPr>
          <a:xfrm>
            <a:off x="348240" y="1866500"/>
            <a:ext cx="11353780" cy="1754326"/>
          </a:xfrm>
          <a:prstGeom prst="rect">
            <a:avLst/>
          </a:prstGeom>
          <a:solidFill>
            <a:schemeClr val="tx1"/>
          </a:solidFill>
        </p:spPr>
        <p:txBody>
          <a:bodyPr wrap="square" rtlCol="0">
            <a:spAutoFit/>
          </a:bodyPr>
          <a:lstStyle/>
          <a:p>
            <a:r>
              <a:rPr lang="sv-SE" altLang="ja-JP" sz="1200" dirty="0">
                <a:solidFill>
                  <a:schemeClr val="bg1"/>
                </a:solidFill>
                <a:latin typeface="Consolas" panose="020B0609020204030204" pitchFamily="49" charset="0"/>
              </a:rPr>
              <a:t>mkdir c:\git\</a:t>
            </a:r>
          </a:p>
          <a:p>
            <a:endParaRPr lang="sv-SE" altLang="ja-JP" sz="1200" dirty="0">
              <a:solidFill>
                <a:schemeClr val="bg1"/>
              </a:solidFill>
              <a:latin typeface="Consolas" panose="020B0609020204030204" pitchFamily="49" charset="0"/>
            </a:endParaRPr>
          </a:p>
          <a:p>
            <a:r>
              <a:rPr lang="sv-SE" altLang="ja-JP" sz="1200" dirty="0">
                <a:solidFill>
                  <a:schemeClr val="bg1"/>
                </a:solidFill>
                <a:latin typeface="Consolas" panose="020B0609020204030204" pitchFamily="49" charset="0"/>
              </a:rPr>
              <a:t>cd /d c:\git\</a:t>
            </a:r>
          </a:p>
          <a:p>
            <a:endParaRPr lang="sv-SE" altLang="ja-JP" sz="1200" dirty="0">
              <a:solidFill>
                <a:schemeClr val="bg1"/>
              </a:solidFill>
              <a:latin typeface="Consolas" panose="020B0609020204030204" pitchFamily="49" charset="0"/>
            </a:endParaRPr>
          </a:p>
          <a:p>
            <a:r>
              <a:rPr lang="sv-SE" altLang="ja-JP" sz="1200" dirty="0">
                <a:solidFill>
                  <a:schemeClr val="bg1"/>
                </a:solidFill>
                <a:latin typeface="Consolas" panose="020B0609020204030204" pitchFamily="49" charset="0"/>
              </a:rPr>
              <a:t>git clone https://github.com/IPA-CyberLab/IPA-DN-ThinController-Private.git --recursive -b beta8preview8</a:t>
            </a:r>
          </a:p>
          <a:p>
            <a:endParaRPr lang="sv-SE" altLang="ja-JP" sz="1200" dirty="0">
              <a:solidFill>
                <a:schemeClr val="bg1"/>
              </a:solidFill>
              <a:latin typeface="Consolas" panose="020B0609020204030204" pitchFamily="49" charset="0"/>
            </a:endParaRPr>
          </a:p>
          <a:p>
            <a:r>
              <a:rPr lang="sv-SE" altLang="ja-JP" sz="1200" dirty="0">
                <a:solidFill>
                  <a:schemeClr val="bg1"/>
                </a:solidFill>
                <a:latin typeface="Consolas" panose="020B0609020204030204" pitchFamily="49" charset="0"/>
              </a:rPr>
              <a:t>cd /d C:\git\IPA-DN-ThinController-Private\ThinWebClientApp\</a:t>
            </a:r>
          </a:p>
          <a:p>
            <a:endParaRPr lang="sv-SE" altLang="ja-JP" sz="1200" dirty="0">
              <a:solidFill>
                <a:schemeClr val="bg1"/>
              </a:solidFill>
              <a:latin typeface="Consolas" panose="020B0609020204030204" pitchFamily="49" charset="0"/>
            </a:endParaRPr>
          </a:p>
          <a:p>
            <a:r>
              <a:rPr lang="sv-SE" altLang="ja-JP" sz="1200" dirty="0">
                <a:solidFill>
                  <a:schemeClr val="bg1"/>
                </a:solidFill>
                <a:latin typeface="Consolas" panose="020B0609020204030204" pitchFamily="49" charset="0"/>
              </a:rPr>
              <a:t>dotnet run -c Release Daemon Test</a:t>
            </a:r>
          </a:p>
        </p:txBody>
      </p:sp>
    </p:spTree>
    <p:extLst>
      <p:ext uri="{BB962C8B-B14F-4D97-AF65-F5344CB8AC3E}">
        <p14:creationId xmlns:p14="http://schemas.microsoft.com/office/powerpoint/2010/main" val="360297505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76</a:t>
            </a:fld>
            <a:endParaRPr kumimoji="1" lang="ja-JP" altLang="en-US" dirty="0"/>
          </a:p>
        </p:txBody>
      </p:sp>
      <p:sp>
        <p:nvSpPr>
          <p:cNvPr id="7" name="タイトル 3"/>
          <p:cNvSpPr>
            <a:spLocks noGrp="1"/>
          </p:cNvSpPr>
          <p:nvPr>
            <p:ph type="title"/>
          </p:nvPr>
        </p:nvSpPr>
        <p:spPr>
          <a:xfrm>
            <a:off x="332741" y="184309"/>
            <a:ext cx="10046989" cy="683490"/>
          </a:xfrm>
        </p:spPr>
        <p:txBody>
          <a:bodyPr>
            <a:normAutofit fontScale="90000"/>
          </a:bodyPr>
          <a:lstStyle/>
          <a:p>
            <a:endParaRPr kumimoji="1" lang="ja-JP" altLang="en-US"/>
          </a:p>
        </p:txBody>
      </p:sp>
      <p:sp>
        <p:nvSpPr>
          <p:cNvPr id="8" name="テキスト ボックス 7"/>
          <p:cNvSpPr txBox="1"/>
          <p:nvPr/>
        </p:nvSpPr>
        <p:spPr>
          <a:xfrm>
            <a:off x="332741" y="790489"/>
            <a:ext cx="11444412" cy="1754326"/>
          </a:xfrm>
          <a:prstGeom prst="rect">
            <a:avLst/>
          </a:prstGeom>
          <a:solidFill>
            <a:srgbClr val="FFFFCC"/>
          </a:solidFill>
          <a:ln w="19050">
            <a:solidFill>
              <a:schemeClr val="tx1"/>
            </a:solidFill>
          </a:ln>
        </p:spPr>
        <p:txBody>
          <a:bodyPr wrap="square" rtlCol="0">
            <a:spAutoFit/>
          </a:bodyPr>
          <a:lstStyle/>
          <a:p>
            <a:r>
              <a:rPr kumimoji="1" lang="en-US" altLang="ja-JP" dirty="0"/>
              <a:t>2. 1 </a:t>
            </a:r>
            <a:r>
              <a:rPr kumimoji="1" lang="ja-JP" altLang="en-US" dirty="0"/>
              <a:t>の最後の「</a:t>
            </a:r>
            <a:r>
              <a:rPr lang="en-US" altLang="ja-JP" dirty="0" err="1"/>
              <a:t>dotnet</a:t>
            </a:r>
            <a:r>
              <a:rPr lang="en-US" altLang="ja-JP" dirty="0"/>
              <a:t> run -c Release Daemon Test</a:t>
            </a:r>
            <a:r>
              <a:rPr lang="ja-JP" altLang="en-US" dirty="0"/>
              <a:t>」コマンドを実行すると、コントローラのプログラムがコンパイルされ、テストモードで実行が開始される。</a:t>
            </a:r>
            <a:r>
              <a:rPr lang="en-US" altLang="ja-JP" dirty="0"/>
              <a:t>(</a:t>
            </a:r>
            <a:r>
              <a:rPr lang="ja-JP" altLang="en-US" dirty="0"/>
              <a:t>初回起動時や、サーバーの </a:t>
            </a:r>
            <a:r>
              <a:rPr lang="en-US" altLang="ja-JP" dirty="0"/>
              <a:t>CPU </a:t>
            </a:r>
            <a:r>
              <a:rPr lang="ja-JP" altLang="en-US" dirty="0" err="1"/>
              <a:t>やメ</a:t>
            </a:r>
            <a:r>
              <a:rPr lang="ja-JP" altLang="en-US" dirty="0"/>
              <a:t>モリの空き容量によっては、かなり時間がかかることがある。</a:t>
            </a:r>
            <a:r>
              <a:rPr lang="en-US" altLang="ja-JP" dirty="0"/>
              <a:t>)</a:t>
            </a:r>
          </a:p>
          <a:p>
            <a:r>
              <a:rPr lang="ja-JP" altLang="en-US" dirty="0"/>
              <a:t>エラーメッセージ等はリアルタイムでコンソール上に表示される。エラーが発生していないかどうかよく確認する。</a:t>
            </a:r>
            <a:endParaRPr lang="en-US" altLang="ja-JP" dirty="0"/>
          </a:p>
          <a:p>
            <a:r>
              <a:rPr lang="en-US" altLang="ja-JP" dirty="0"/>
              <a:t>(</a:t>
            </a:r>
            <a:r>
              <a:rPr lang="ja-JP" altLang="en-US" dirty="0"/>
              <a:t>これまでの手順に誤りがなければ、エラーは発生せず、以下のように、動作に成功した旨のメッセージが表示される。もし、コンパイルエラー等が発生していれば、これまでの手順を確認をする。</a:t>
            </a:r>
            <a:r>
              <a:rPr lang="en-US" altLang="ja-JP" dirty="0"/>
              <a:t>)</a:t>
            </a:r>
          </a:p>
          <a:p>
            <a:pPr marL="285750" indent="-285750">
              <a:buFont typeface="Arial" panose="020B0604020202020204" pitchFamily="34" charset="0"/>
              <a:buChar char="•"/>
            </a:pPr>
            <a:r>
              <a:rPr lang="ja-JP" altLang="en-US" b="1" dirty="0"/>
              <a:t>以下のように起動し、エラーが表示されなければ、</a:t>
            </a:r>
            <a:r>
              <a:rPr lang="en-US" altLang="ja-JP" b="1" u="sng" dirty="0">
                <a:solidFill>
                  <a:srgbClr val="C00000"/>
                </a:solidFill>
              </a:rPr>
              <a:t>Enter </a:t>
            </a:r>
            <a:r>
              <a:rPr lang="ja-JP" altLang="en-US" b="1" u="sng" dirty="0">
                <a:solidFill>
                  <a:srgbClr val="C00000"/>
                </a:solidFill>
              </a:rPr>
              <a:t>キーを押してテスト実行を終了する。</a:t>
            </a:r>
            <a:endParaRPr lang="en-US" altLang="ja-JP" b="1" u="sng" dirty="0">
              <a:solidFill>
                <a:srgbClr val="C00000"/>
              </a:solidFill>
            </a:endParaRPr>
          </a:p>
        </p:txBody>
      </p:sp>
      <p:sp>
        <p:nvSpPr>
          <p:cNvPr id="9" name="テキスト ボックス 8"/>
          <p:cNvSpPr txBox="1"/>
          <p:nvPr/>
        </p:nvSpPr>
        <p:spPr>
          <a:xfrm>
            <a:off x="727031" y="4071858"/>
            <a:ext cx="10042567" cy="369332"/>
          </a:xfrm>
          <a:prstGeom prst="rect">
            <a:avLst/>
          </a:prstGeom>
          <a:noFill/>
        </p:spPr>
        <p:txBody>
          <a:bodyPr wrap="square" rtlCol="0">
            <a:spAutoFit/>
          </a:bodyPr>
          <a:lstStyle/>
          <a:p>
            <a:r>
              <a:rPr kumimoji="1" lang="ja-JP" altLang="en-US" dirty="0"/>
              <a:t>このように表示されたら、プログラムのビルドとテスト実行には、問題無く成功している。</a:t>
            </a:r>
          </a:p>
        </p:txBody>
      </p:sp>
      <p:sp>
        <p:nvSpPr>
          <p:cNvPr id="10" name="テキスト ボックス 9"/>
          <p:cNvSpPr txBox="1"/>
          <p:nvPr/>
        </p:nvSpPr>
        <p:spPr>
          <a:xfrm>
            <a:off x="727031" y="5601791"/>
            <a:ext cx="5154179" cy="369332"/>
          </a:xfrm>
          <a:prstGeom prst="rect">
            <a:avLst/>
          </a:prstGeom>
          <a:noFill/>
        </p:spPr>
        <p:txBody>
          <a:bodyPr wrap="square" rtlCol="0">
            <a:spAutoFit/>
          </a:bodyPr>
          <a:lstStyle/>
          <a:p>
            <a:r>
              <a:rPr kumimoji="1" lang="ja-JP" altLang="en-US" b="1" dirty="0"/>
              <a:t>問題無ければ、</a:t>
            </a:r>
            <a:r>
              <a:rPr kumimoji="1" lang="en-US" altLang="ja-JP" b="1" dirty="0"/>
              <a:t>Enter </a:t>
            </a:r>
            <a:r>
              <a:rPr kumimoji="1" lang="ja-JP" altLang="en-US" b="1" dirty="0"/>
              <a:t>キーを押して終了する。</a:t>
            </a:r>
          </a:p>
        </p:txBody>
      </p:sp>
      <p:sp>
        <p:nvSpPr>
          <p:cNvPr id="11" name="テキスト ボックス 10"/>
          <p:cNvSpPr txBox="1"/>
          <p:nvPr/>
        </p:nvSpPr>
        <p:spPr>
          <a:xfrm>
            <a:off x="521654" y="2904756"/>
            <a:ext cx="10972800" cy="1015663"/>
          </a:xfrm>
          <a:prstGeom prst="rect">
            <a:avLst/>
          </a:prstGeom>
          <a:solidFill>
            <a:schemeClr val="accent5">
              <a:lumMod val="75000"/>
            </a:schemeClr>
          </a:solidFill>
        </p:spPr>
        <p:txBody>
          <a:bodyPr wrap="square" rtlCol="0">
            <a:spAutoFit/>
          </a:bodyPr>
          <a:lstStyle/>
          <a:p>
            <a:r>
              <a:rPr lang="en-US" altLang="ja-JP" sz="1200" dirty="0">
                <a:solidFill>
                  <a:schemeClr val="bg1"/>
                </a:solidFill>
                <a:latin typeface="Consolas" panose="020B0609020204030204" pitchFamily="49" charset="0"/>
              </a:rPr>
              <a:t>Starting the daemon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p>
          <a:p>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Starting...</a:t>
            </a:r>
          </a:p>
          <a:p>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Started.</a:t>
            </a:r>
          </a:p>
          <a:p>
            <a:r>
              <a:rPr lang="en-US" altLang="ja-JP" sz="1200" dirty="0">
                <a:solidFill>
                  <a:schemeClr val="bg1"/>
                </a:solidFill>
                <a:latin typeface="Consolas" panose="020B0609020204030204" pitchFamily="49" charset="0"/>
              </a:rPr>
              <a:t>The daemon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is now running.</a:t>
            </a:r>
          </a:p>
          <a:p>
            <a:r>
              <a:rPr lang="en-US" altLang="ja-JP" sz="1200" dirty="0">
                <a:solidFill>
                  <a:schemeClr val="bg1"/>
                </a:solidFill>
                <a:latin typeface="Consolas" panose="020B0609020204030204" pitchFamily="49" charset="0"/>
              </a:rPr>
              <a:t>[ Press Enter key to stop the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daemon ]</a:t>
            </a:r>
          </a:p>
        </p:txBody>
      </p:sp>
      <p:sp>
        <p:nvSpPr>
          <p:cNvPr id="12" name="正方形/長方形 11"/>
          <p:cNvSpPr/>
          <p:nvPr/>
        </p:nvSpPr>
        <p:spPr>
          <a:xfrm>
            <a:off x="586026" y="3321539"/>
            <a:ext cx="6877666" cy="6174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右矢印 12"/>
          <p:cNvSpPr/>
          <p:nvPr/>
        </p:nvSpPr>
        <p:spPr>
          <a:xfrm rot="5400000">
            <a:off x="2497846" y="4575295"/>
            <a:ext cx="551792" cy="8923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06757443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77</a:t>
            </a:fld>
            <a:endParaRPr kumimoji="1" lang="ja-JP" altLang="en-US" dirty="0"/>
          </a:p>
        </p:txBody>
      </p:sp>
      <p:sp>
        <p:nvSpPr>
          <p:cNvPr id="5" name="テキスト ボックス 4"/>
          <p:cNvSpPr txBox="1"/>
          <p:nvPr/>
        </p:nvSpPr>
        <p:spPr>
          <a:xfrm>
            <a:off x="318641" y="179233"/>
            <a:ext cx="10318097" cy="646331"/>
          </a:xfrm>
          <a:prstGeom prst="rect">
            <a:avLst/>
          </a:prstGeom>
          <a:solidFill>
            <a:srgbClr val="FFFFCC"/>
          </a:solidFill>
          <a:ln w="19050">
            <a:solidFill>
              <a:schemeClr val="tx1"/>
            </a:solidFill>
          </a:ln>
        </p:spPr>
        <p:txBody>
          <a:bodyPr wrap="square" rtlCol="0">
            <a:spAutoFit/>
          </a:bodyPr>
          <a:lstStyle/>
          <a:p>
            <a:r>
              <a:rPr kumimoji="1" lang="en-US" altLang="ja-JP" dirty="0"/>
              <a:t>3</a:t>
            </a:r>
            <a:r>
              <a:rPr lang="en-US" altLang="ja-JP" dirty="0"/>
              <a:t>. HTML5 </a:t>
            </a:r>
            <a:r>
              <a:rPr lang="ja-JP" altLang="en-US" dirty="0"/>
              <a:t>版 </a:t>
            </a:r>
            <a:r>
              <a:rPr lang="en-US" altLang="ja-JP" dirty="0"/>
              <a:t>Web </a:t>
            </a:r>
            <a:r>
              <a:rPr lang="ja-JP" altLang="en-US" dirty="0"/>
              <a:t>クライアント用 </a:t>
            </a:r>
            <a:r>
              <a:rPr lang="en-US" altLang="ja-JP" dirty="0"/>
              <a:t>Web </a:t>
            </a:r>
            <a:r>
              <a:rPr lang="ja-JP" altLang="en-US" dirty="0"/>
              <a:t>サーバーの設定ファイルである </a:t>
            </a:r>
            <a:r>
              <a:rPr lang="en-US" altLang="ja-JP" dirty="0"/>
              <a:t>『</a:t>
            </a:r>
            <a:r>
              <a:rPr lang="en-US" altLang="ja-JP" dirty="0" err="1"/>
              <a:t>ThinWebClient.json</a:t>
            </a:r>
            <a:r>
              <a:rPr lang="en-US" altLang="ja-JP" dirty="0"/>
              <a:t>』 </a:t>
            </a:r>
            <a:r>
              <a:rPr lang="ja-JP" altLang="en-US" dirty="0"/>
              <a:t>をテキストエディタで編集し、</a:t>
            </a:r>
            <a:r>
              <a:rPr lang="en-US" altLang="ja-JP" dirty="0"/>
              <a:t>HTML5 </a:t>
            </a:r>
            <a:r>
              <a:rPr lang="ja-JP" altLang="en-US" dirty="0"/>
              <a:t>版 </a:t>
            </a:r>
            <a:r>
              <a:rPr lang="en-US" altLang="ja-JP" dirty="0"/>
              <a:t>Web </a:t>
            </a:r>
            <a:r>
              <a:rPr lang="ja-JP" altLang="en-US" dirty="0"/>
              <a:t>クライアントが接続する先のシン・テレワークシステム コントローラの </a:t>
            </a:r>
            <a:r>
              <a:rPr lang="en-US" altLang="ja-JP" dirty="0"/>
              <a:t>URL</a:t>
            </a:r>
            <a:r>
              <a:rPr lang="ja-JP" altLang="en-US" dirty="0"/>
              <a:t> を指定する。</a:t>
            </a:r>
          </a:p>
        </p:txBody>
      </p:sp>
      <p:sp>
        <p:nvSpPr>
          <p:cNvPr id="6" name="テキスト ボックス 5"/>
          <p:cNvSpPr txBox="1"/>
          <p:nvPr/>
        </p:nvSpPr>
        <p:spPr>
          <a:xfrm>
            <a:off x="332741" y="1206702"/>
            <a:ext cx="11353780" cy="276999"/>
          </a:xfrm>
          <a:prstGeom prst="rect">
            <a:avLst/>
          </a:prstGeom>
          <a:solidFill>
            <a:schemeClr val="tx1"/>
          </a:solidFill>
        </p:spPr>
        <p:txBody>
          <a:bodyPr wrap="square" rtlCol="0">
            <a:spAutoFit/>
          </a:bodyPr>
          <a:lstStyle/>
          <a:p>
            <a:r>
              <a:rPr lang="en-US" altLang="ja-JP" sz="1200" dirty="0">
                <a:solidFill>
                  <a:schemeClr val="bg1"/>
                </a:solidFill>
                <a:latin typeface="Consolas" panose="020B0609020204030204" pitchFamily="49" charset="0"/>
              </a:rPr>
              <a:t>notepad c:\git\IPA-DN-ThinController-Private\ThinWebClientApp\Local\App_IPA.App.ThinWebClientApp\Config\ThinWebClient.json</a:t>
            </a:r>
            <a:endParaRPr kumimoji="1" lang="ja-JP" altLang="en-US" sz="1200" dirty="0">
              <a:solidFill>
                <a:schemeClr val="bg1"/>
              </a:solidFill>
              <a:latin typeface="Consolas" panose="020B0609020204030204" pitchFamily="49" charset="0"/>
            </a:endParaRPr>
          </a:p>
        </p:txBody>
      </p:sp>
      <p:sp>
        <p:nvSpPr>
          <p:cNvPr id="7" name="テキスト ボックス 6"/>
          <p:cNvSpPr txBox="1"/>
          <p:nvPr/>
        </p:nvSpPr>
        <p:spPr>
          <a:xfrm>
            <a:off x="277562" y="856776"/>
            <a:ext cx="11122573" cy="369332"/>
          </a:xfrm>
          <a:prstGeom prst="rect">
            <a:avLst/>
          </a:prstGeom>
          <a:noFill/>
        </p:spPr>
        <p:txBody>
          <a:bodyPr wrap="square" rtlCol="0">
            <a:spAutoFit/>
          </a:bodyPr>
          <a:lstStyle/>
          <a:p>
            <a:r>
              <a:rPr lang="ja-JP" altLang="en-US" dirty="0"/>
              <a:t>以下のコマンドを実行し、「メモ帳」を起動して </a:t>
            </a:r>
            <a:r>
              <a:rPr lang="en-US" altLang="ja-JP" dirty="0"/>
              <a:t>『</a:t>
            </a:r>
            <a:r>
              <a:rPr lang="en-US" altLang="ja-JP" dirty="0" err="1"/>
              <a:t>ThinWebClient.json</a:t>
            </a:r>
            <a:r>
              <a:rPr lang="en-US" altLang="ja-JP" dirty="0"/>
              <a:t>』</a:t>
            </a:r>
            <a:r>
              <a:rPr lang="ja-JP" altLang="en-US" dirty="0"/>
              <a:t> を開く。</a:t>
            </a:r>
            <a:r>
              <a:rPr lang="en-US" altLang="ja-JP" dirty="0"/>
              <a:t>※</a:t>
            </a:r>
            <a:r>
              <a:rPr lang="ja-JP" altLang="en-US" dirty="0"/>
              <a:t> 「メモ帳」以外のテキストエディタでもよい。</a:t>
            </a:r>
          </a:p>
        </p:txBody>
      </p:sp>
      <p:sp>
        <p:nvSpPr>
          <p:cNvPr id="8" name="テキスト ボックス 7"/>
          <p:cNvSpPr txBox="1"/>
          <p:nvPr/>
        </p:nvSpPr>
        <p:spPr>
          <a:xfrm>
            <a:off x="277562" y="1503107"/>
            <a:ext cx="11122573" cy="584775"/>
          </a:xfrm>
          <a:prstGeom prst="rect">
            <a:avLst/>
          </a:prstGeom>
          <a:noFill/>
        </p:spPr>
        <p:txBody>
          <a:bodyPr wrap="square" rtlCol="0">
            <a:spAutoFit/>
          </a:bodyPr>
          <a:lstStyle/>
          <a:p>
            <a:r>
              <a:rPr kumimoji="1" lang="ja-JP" altLang="en-US" sz="1600" dirty="0"/>
              <a:t>テキストエディタ </a:t>
            </a:r>
            <a:r>
              <a:rPr kumimoji="1" lang="en-US" altLang="ja-JP" sz="1600" dirty="0"/>
              <a:t>(</a:t>
            </a:r>
            <a:r>
              <a:rPr kumimoji="1" lang="ja-JP" altLang="en-US" sz="1600" dirty="0"/>
              <a:t>メモ帳</a:t>
            </a:r>
            <a:r>
              <a:rPr kumimoji="1" lang="en-US" altLang="ja-JP" sz="1600" dirty="0"/>
              <a:t>) </a:t>
            </a:r>
            <a:r>
              <a:rPr kumimoji="1" lang="ja-JP" altLang="en-US" sz="1600" dirty="0"/>
              <a:t>が起動し、中継ゲートウェイの設定ファイルの内容が表示される。これは </a:t>
            </a:r>
            <a:r>
              <a:rPr kumimoji="1" lang="en-US" altLang="ja-JP" sz="1600" dirty="0"/>
              <a:t>JSON </a:t>
            </a:r>
            <a:r>
              <a:rPr kumimoji="1" lang="ja-JP" altLang="en-US" sz="1600" dirty="0"/>
              <a:t>形式である。</a:t>
            </a:r>
          </a:p>
          <a:p>
            <a:r>
              <a:rPr lang="ja-JP" altLang="en-US" sz="1600" dirty="0"/>
              <a:t>「</a:t>
            </a:r>
            <a:r>
              <a:rPr lang="en-US" altLang="ja-JP" sz="1600" dirty="0" err="1"/>
              <a:t>ThinControllerUrlList</a:t>
            </a:r>
            <a:r>
              <a:rPr lang="ja-JP" altLang="en-US" sz="1600" dirty="0"/>
              <a:t>」という名前の項目の中にある「</a:t>
            </a:r>
            <a:r>
              <a:rPr lang="en-US" altLang="ja-JP" sz="1600" dirty="0"/>
              <a:t>https://specify_address_here.example.org/thincontrol/</a:t>
            </a:r>
            <a:r>
              <a:rPr lang="ja-JP" altLang="en-US" sz="1600" dirty="0"/>
              <a:t>」という部分を探す。</a:t>
            </a:r>
            <a:endParaRPr kumimoji="1" lang="ja-JP" altLang="en-US" sz="1600" dirty="0"/>
          </a:p>
        </p:txBody>
      </p:sp>
      <p:sp>
        <p:nvSpPr>
          <p:cNvPr id="9" name="テキスト ボックス 8"/>
          <p:cNvSpPr txBox="1"/>
          <p:nvPr/>
        </p:nvSpPr>
        <p:spPr>
          <a:xfrm>
            <a:off x="332741" y="2107288"/>
            <a:ext cx="11353780" cy="2492990"/>
          </a:xfrm>
          <a:prstGeom prst="rect">
            <a:avLst/>
          </a:prstGeom>
          <a:solidFill>
            <a:schemeClr val="tx1"/>
          </a:solidFill>
        </p:spPr>
        <p:txBody>
          <a:bodyPr wrap="square" rtlCol="0">
            <a:spAutoFit/>
          </a:bodyPr>
          <a:lstStyle/>
          <a:p>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Debug_EnableGuacdMode</a:t>
            </a:r>
            <a:r>
              <a:rPr lang="en-US" altLang="ja-JP" sz="1200" dirty="0">
                <a:solidFill>
                  <a:schemeClr val="bg1"/>
                </a:solidFill>
                <a:latin typeface="Consolas" panose="020B0609020204030204" pitchFamily="49" charset="0"/>
              </a:rPr>
              <a:t>": false,</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Debug_GuacdMode_ProxyPortListenAllowAny</a:t>
            </a:r>
            <a:r>
              <a:rPr lang="en-US" altLang="ja-JP" sz="1200" dirty="0">
                <a:solidFill>
                  <a:schemeClr val="bg1"/>
                </a:solidFill>
                <a:latin typeface="Consolas" panose="020B0609020204030204" pitchFamily="49" charset="0"/>
              </a:rPr>
              <a:t>": false,</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Debug_GuacdMode_GuacdHostname</a:t>
            </a:r>
            <a:r>
              <a:rPr lang="en-US" altLang="ja-JP" sz="1200" dirty="0">
                <a:solidFill>
                  <a:schemeClr val="bg1"/>
                </a:solidFill>
                <a:latin typeface="Consolas" panose="020B0609020204030204" pitchFamily="49" charset="0"/>
              </a:rPr>
              <a:t>": "none",</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Debug_GuacdPort</a:t>
            </a:r>
            <a:r>
              <a:rPr lang="en-US" altLang="ja-JP" sz="1200" dirty="0">
                <a:solidFill>
                  <a:schemeClr val="bg1"/>
                </a:solidFill>
                <a:latin typeface="Consolas" panose="020B0609020204030204" pitchFamily="49" charset="0"/>
              </a:rPr>
              <a:t>": 4822,</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ThinControllerUrlList</a:t>
            </a:r>
            <a:r>
              <a:rPr lang="en-US" altLang="ja-JP" sz="1200" dirty="0">
                <a:solidFill>
                  <a:schemeClr val="bg1"/>
                </a:solidFill>
                <a:latin typeface="Consolas" panose="020B0609020204030204" pitchFamily="49" charset="0"/>
              </a:rPr>
              <a:t>": [</a:t>
            </a:r>
          </a:p>
          <a:p>
            <a:r>
              <a:rPr lang="en-US" altLang="ja-JP" sz="1200" dirty="0">
                <a:solidFill>
                  <a:schemeClr val="bg1"/>
                </a:solidFill>
                <a:latin typeface="Consolas" panose="020B0609020204030204" pitchFamily="49" charset="0"/>
              </a:rPr>
              <a:t>    </a:t>
            </a:r>
            <a:r>
              <a:rPr lang="en-US" altLang="ja-JP" sz="1200" b="1" dirty="0">
                <a:solidFill>
                  <a:srgbClr val="FFFF00"/>
                </a:solidFill>
                <a:latin typeface="Consolas" panose="020B0609020204030204" pitchFamily="49" charset="0"/>
              </a:rPr>
              <a:t>"https://specify_address_here.example.org/</a:t>
            </a:r>
            <a:r>
              <a:rPr lang="en-US" altLang="ja-JP" sz="1200" b="1" dirty="0" err="1">
                <a:solidFill>
                  <a:srgbClr val="FFFF00"/>
                </a:solidFill>
                <a:latin typeface="Consolas" panose="020B0609020204030204" pitchFamily="49" charset="0"/>
              </a:rPr>
              <a:t>thincontrol</a:t>
            </a:r>
            <a:r>
              <a:rPr lang="en-US" altLang="ja-JP" sz="1200" b="1" dirty="0">
                <a:solidFill>
                  <a:srgbClr val="FFFF00"/>
                </a:solidFill>
                <a:latin typeface="Consolas" panose="020B0609020204030204" pitchFamily="49" charset="0"/>
              </a:rPr>
              <a:t>/"</a:t>
            </a:r>
          </a:p>
          <a:p>
            <a:r>
              <a:rPr lang="en-US" altLang="ja-JP" sz="1200" dirty="0">
                <a:solidFill>
                  <a:schemeClr val="bg1"/>
                </a:solidFill>
                <a:latin typeface="Consolas" panose="020B0609020204030204" pitchFamily="49" charset="0"/>
              </a:rPr>
              <a:t>  ],</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ControllerGateSecretKey</a:t>
            </a:r>
            <a:r>
              <a:rPr lang="en-US" altLang="ja-JP" sz="1200" dirty="0">
                <a:solidFill>
                  <a:schemeClr val="bg1"/>
                </a:solidFill>
                <a:latin typeface="Consolas" panose="020B0609020204030204" pitchFamily="49" charset="0"/>
              </a:rPr>
              <a:t>": "JuP4611KJd1dFTqenNpVPU6r",</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CookieDomainName</a:t>
            </a:r>
            <a:r>
              <a:rPr lang="en-US" altLang="ja-JP" sz="1200" dirty="0">
                <a:solidFill>
                  <a:schemeClr val="bg1"/>
                </a:solidFill>
                <a:latin typeface="Consolas" panose="020B0609020204030204" pitchFamily="49" charset="0"/>
              </a:rPr>
              <a:t>": "",</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CookieEncryptPassword</a:t>
            </a:r>
            <a:r>
              <a:rPr lang="en-US" altLang="ja-JP" sz="1200" dirty="0">
                <a:solidFill>
                  <a:schemeClr val="bg1"/>
                </a:solidFill>
                <a:latin typeface="Consolas" panose="020B0609020204030204" pitchFamily="49" charset="0"/>
              </a:rPr>
              <a:t>": "pLkw4jkN8YxcD54AJ2rVvaD3sdnJEzMN",</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MaxConcurrentSessionsPerClientIp</a:t>
            </a:r>
            <a:r>
              <a:rPr lang="en-US" altLang="ja-JP" sz="1200" dirty="0">
                <a:solidFill>
                  <a:schemeClr val="bg1"/>
                </a:solidFill>
                <a:latin typeface="Consolas" panose="020B0609020204030204" pitchFamily="49" charset="0"/>
              </a:rPr>
              <a:t>": 5</a:t>
            </a:r>
          </a:p>
          <a:p>
            <a:r>
              <a:rPr lang="en-US" altLang="ja-JP" sz="1200" dirty="0">
                <a:solidFill>
                  <a:schemeClr val="bg1"/>
                </a:solidFill>
                <a:latin typeface="Consolas" panose="020B0609020204030204" pitchFamily="49" charset="0"/>
              </a:rPr>
              <a:t>}</a:t>
            </a:r>
            <a:endParaRPr lang="en-US" altLang="ja-JP" sz="1200" b="1" dirty="0">
              <a:solidFill>
                <a:srgbClr val="FFFF00"/>
              </a:solidFill>
              <a:latin typeface="Consolas" panose="020B0609020204030204" pitchFamily="49" charset="0"/>
            </a:endParaRPr>
          </a:p>
        </p:txBody>
      </p:sp>
      <p:sp>
        <p:nvSpPr>
          <p:cNvPr id="10" name="テキスト ボックス 9"/>
          <p:cNvSpPr txBox="1"/>
          <p:nvPr/>
        </p:nvSpPr>
        <p:spPr>
          <a:xfrm>
            <a:off x="277561" y="4600278"/>
            <a:ext cx="11122573" cy="646331"/>
          </a:xfrm>
          <a:prstGeom prst="rect">
            <a:avLst/>
          </a:prstGeom>
          <a:noFill/>
        </p:spPr>
        <p:txBody>
          <a:bodyPr wrap="square" rtlCol="0">
            <a:spAutoFit/>
          </a:bodyPr>
          <a:lstStyle/>
          <a:p>
            <a:r>
              <a:rPr lang="ja-JP" altLang="en-US" dirty="0"/>
              <a:t>上記の「</a:t>
            </a:r>
            <a:r>
              <a:rPr lang="en-US" altLang="ja-JP" dirty="0" err="1"/>
              <a:t>ThinControllerUrlList</a:t>
            </a:r>
            <a:r>
              <a:rPr lang="ja-JP" altLang="en-US" dirty="0"/>
              <a:t>」の中の「</a:t>
            </a:r>
            <a:r>
              <a:rPr lang="en-US" altLang="ja-JP" b="1" dirty="0">
                <a:solidFill>
                  <a:schemeClr val="accent2">
                    <a:lumMod val="75000"/>
                  </a:schemeClr>
                </a:solidFill>
              </a:rPr>
              <a:t>https://specify_address_here.example.org/thincontrol/</a:t>
            </a:r>
            <a:r>
              <a:rPr lang="ja-JP" altLang="en-US" dirty="0"/>
              <a:t>」は、サンプルである。このままでは、動作しない。これを、以下のような </a:t>
            </a:r>
            <a:r>
              <a:rPr lang="en-US" altLang="ja-JP" dirty="0"/>
              <a:t>URL </a:t>
            </a:r>
            <a:r>
              <a:rPr lang="ja-JP" altLang="en-US" dirty="0"/>
              <a:t>に置換する。</a:t>
            </a:r>
          </a:p>
        </p:txBody>
      </p:sp>
      <p:sp>
        <p:nvSpPr>
          <p:cNvPr id="11" name="テキスト ボックス 10"/>
          <p:cNvSpPr txBox="1"/>
          <p:nvPr/>
        </p:nvSpPr>
        <p:spPr>
          <a:xfrm>
            <a:off x="687754" y="5224026"/>
            <a:ext cx="10998767" cy="307777"/>
          </a:xfrm>
          <a:prstGeom prst="rect">
            <a:avLst/>
          </a:prstGeom>
          <a:solidFill>
            <a:schemeClr val="tx1"/>
          </a:solidFill>
        </p:spPr>
        <p:txBody>
          <a:bodyPr wrap="square" rtlCol="0">
            <a:spAutoFit/>
          </a:bodyPr>
          <a:lstStyle/>
          <a:p>
            <a:r>
              <a:rPr lang="en-US" altLang="ja-JP" sz="1400" b="1" dirty="0">
                <a:solidFill>
                  <a:srgbClr val="FFFF00"/>
                </a:solidFill>
                <a:latin typeface="Consolas" panose="020B0609020204030204" pitchFamily="49" charset="0"/>
              </a:rPr>
              <a:t>"https://127.0.0.1/</a:t>
            </a:r>
            <a:r>
              <a:rPr lang="en-US" altLang="ja-JP" sz="1400" b="1" dirty="0" err="1">
                <a:solidFill>
                  <a:srgbClr val="FFFF00"/>
                </a:solidFill>
                <a:latin typeface="Consolas" panose="020B0609020204030204" pitchFamily="49" charset="0"/>
              </a:rPr>
              <a:t>thingate</a:t>
            </a:r>
            <a:r>
              <a:rPr lang="en-US" altLang="ja-JP" sz="1400" b="1" dirty="0">
                <a:solidFill>
                  <a:srgbClr val="FFFF00"/>
                </a:solidFill>
                <a:latin typeface="Consolas" panose="020B0609020204030204" pitchFamily="49" charset="0"/>
              </a:rPr>
              <a:t>/"</a:t>
            </a:r>
            <a:endParaRPr lang="ja-JP" altLang="en-US" sz="1400" b="1" dirty="0">
              <a:solidFill>
                <a:srgbClr val="FFFF00"/>
              </a:solidFill>
              <a:latin typeface="Consolas" panose="020B0609020204030204" pitchFamily="49" charset="0"/>
            </a:endParaRPr>
          </a:p>
        </p:txBody>
      </p:sp>
      <p:sp>
        <p:nvSpPr>
          <p:cNvPr id="12" name="テキスト ボックス 11"/>
          <p:cNvSpPr txBox="1"/>
          <p:nvPr/>
        </p:nvSpPr>
        <p:spPr>
          <a:xfrm>
            <a:off x="318641" y="5513547"/>
            <a:ext cx="10305981" cy="369332"/>
          </a:xfrm>
          <a:prstGeom prst="rect">
            <a:avLst/>
          </a:prstGeom>
          <a:noFill/>
        </p:spPr>
        <p:txBody>
          <a:bodyPr wrap="square" rtlCol="0">
            <a:spAutoFit/>
          </a:bodyPr>
          <a:lstStyle/>
          <a:p>
            <a:r>
              <a:rPr lang="ja-JP" altLang="en-US" dirty="0"/>
              <a:t>メモ帳のメニューで上書き保存をしてから、メモ帳を終了する。</a:t>
            </a:r>
          </a:p>
        </p:txBody>
      </p:sp>
      <p:sp>
        <p:nvSpPr>
          <p:cNvPr id="13" name="テキスト ボックス 12"/>
          <p:cNvSpPr txBox="1"/>
          <p:nvPr/>
        </p:nvSpPr>
        <p:spPr>
          <a:xfrm>
            <a:off x="893234" y="5870357"/>
            <a:ext cx="10587806" cy="646331"/>
          </a:xfrm>
          <a:prstGeom prst="rect">
            <a:avLst/>
          </a:prstGeom>
          <a:solidFill>
            <a:schemeClr val="accent4">
              <a:lumMod val="20000"/>
              <a:lumOff val="80000"/>
            </a:schemeClr>
          </a:solidFill>
          <a:ln>
            <a:solidFill>
              <a:schemeClr val="tx1"/>
            </a:solidFill>
          </a:ln>
        </p:spPr>
        <p:txBody>
          <a:bodyPr wrap="square" rtlCol="0">
            <a:spAutoFit/>
          </a:bodyPr>
          <a:lstStyle/>
          <a:p>
            <a:r>
              <a:rPr lang="en-US" altLang="ja-JP" sz="1200" b="1" dirty="0">
                <a:solidFill>
                  <a:srgbClr val="0000FF"/>
                </a:solidFill>
              </a:rPr>
              <a:t>【</a:t>
            </a:r>
            <a:r>
              <a:rPr lang="ja-JP" altLang="en-US" sz="1200" b="1" dirty="0">
                <a:solidFill>
                  <a:srgbClr val="0000FF"/>
                </a:solidFill>
              </a:rPr>
              <a:t>この設定内容の意味</a:t>
            </a:r>
            <a:r>
              <a:rPr lang="en-US" altLang="ja-JP" sz="1200" b="1" dirty="0">
                <a:solidFill>
                  <a:srgbClr val="0000FF"/>
                </a:solidFill>
              </a:rPr>
              <a:t>】</a:t>
            </a:r>
            <a:endParaRPr lang="en-US" altLang="ja-JP" sz="1200" dirty="0"/>
          </a:p>
          <a:p>
            <a:r>
              <a:rPr lang="ja-JP" altLang="en-US" sz="1200" dirty="0"/>
              <a:t>「</a:t>
            </a:r>
            <a:r>
              <a:rPr lang="en-US" altLang="ja-JP" sz="1200" dirty="0"/>
              <a:t>https://127.0.0.1/thingate/</a:t>
            </a:r>
            <a:r>
              <a:rPr lang="ja-JP" altLang="en-US" sz="1200" dirty="0"/>
              <a:t>」</a:t>
            </a:r>
            <a:r>
              <a:rPr lang="en-US" altLang="ja-JP" sz="1200" dirty="0"/>
              <a:t> </a:t>
            </a:r>
            <a:r>
              <a:rPr lang="ja-JP" altLang="en-US" sz="1200" dirty="0"/>
              <a:t>という指示は、「</a:t>
            </a:r>
            <a:r>
              <a:rPr lang="en-US" altLang="ja-JP" sz="1200" dirty="0"/>
              <a:t>127.0.0.1</a:t>
            </a:r>
            <a:r>
              <a:rPr lang="ja-JP" altLang="en-US" sz="1200" dirty="0"/>
              <a:t>」 </a:t>
            </a:r>
            <a:r>
              <a:rPr lang="en-US" altLang="ja-JP" sz="1200" dirty="0"/>
              <a:t>(= localhost, </a:t>
            </a:r>
            <a:r>
              <a:rPr lang="ja-JP" altLang="en-US" sz="1200" dirty="0"/>
              <a:t>そのサーバー自身</a:t>
            </a:r>
            <a:r>
              <a:rPr lang="en-US" altLang="ja-JP" sz="1200" dirty="0"/>
              <a:t>) </a:t>
            </a:r>
            <a:r>
              <a:rPr lang="ja-JP" altLang="en-US" sz="1200" dirty="0"/>
              <a:t>で動作している </a:t>
            </a:r>
            <a:r>
              <a:rPr lang="en-US" altLang="ja-JP" sz="1200" dirty="0"/>
              <a:t>TCP </a:t>
            </a:r>
            <a:r>
              <a:rPr lang="ja-JP" altLang="en-US" sz="1200" dirty="0"/>
              <a:t>ポート </a:t>
            </a:r>
            <a:r>
              <a:rPr lang="en-US" altLang="ja-JP" sz="1200" dirty="0"/>
              <a:t>443 (https </a:t>
            </a:r>
            <a:r>
              <a:rPr lang="ja-JP" altLang="en-US" sz="1200" dirty="0"/>
              <a:t>のデフォルト</a:t>
            </a:r>
            <a:r>
              <a:rPr lang="en-US" altLang="ja-JP" sz="1200" dirty="0"/>
              <a:t>) </a:t>
            </a:r>
            <a:r>
              <a:rPr lang="ja-JP" altLang="en-US" sz="1200" dirty="0"/>
              <a:t>における中継ゲートウェイプログラムと連携して動作せよ、という意味である。これにより、第 </a:t>
            </a:r>
            <a:r>
              <a:rPr lang="en-US" altLang="ja-JP" sz="1200" dirty="0"/>
              <a:t>3 </a:t>
            </a:r>
            <a:r>
              <a:rPr lang="ja-JP" altLang="en-US" sz="1200" dirty="0"/>
              <a:t>章で構築した中継ゲートウェイと連携して、</a:t>
            </a:r>
            <a:r>
              <a:rPr lang="en-US" altLang="ja-JP" sz="1200" dirty="0"/>
              <a:t>HTML5 </a:t>
            </a:r>
            <a:r>
              <a:rPr lang="ja-JP" altLang="en-US" sz="1200" dirty="0"/>
              <a:t>版 </a:t>
            </a:r>
            <a:r>
              <a:rPr lang="en-US" altLang="ja-JP" sz="1200" dirty="0"/>
              <a:t>Web </a:t>
            </a:r>
            <a:r>
              <a:rPr lang="ja-JP" altLang="en-US" sz="1200" dirty="0"/>
              <a:t>クライアント用 </a:t>
            </a:r>
            <a:r>
              <a:rPr lang="en-US" altLang="ja-JP" sz="1200" dirty="0"/>
              <a:t>Web </a:t>
            </a:r>
            <a:r>
              <a:rPr lang="ja-JP" altLang="en-US" sz="1200" dirty="0"/>
              <a:t>サーバーが動作するようになるのである。</a:t>
            </a:r>
          </a:p>
        </p:txBody>
      </p:sp>
    </p:spTree>
    <p:extLst>
      <p:ext uri="{BB962C8B-B14F-4D97-AF65-F5344CB8AC3E}">
        <p14:creationId xmlns:p14="http://schemas.microsoft.com/office/powerpoint/2010/main" val="102498028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78</a:t>
            </a:fld>
            <a:endParaRPr kumimoji="1" lang="ja-JP" altLang="en-US" dirty="0"/>
          </a:p>
        </p:txBody>
      </p:sp>
      <p:sp>
        <p:nvSpPr>
          <p:cNvPr id="5" name="テキスト ボックス 4"/>
          <p:cNvSpPr txBox="1"/>
          <p:nvPr/>
        </p:nvSpPr>
        <p:spPr>
          <a:xfrm>
            <a:off x="318641" y="179233"/>
            <a:ext cx="10318097" cy="646331"/>
          </a:xfrm>
          <a:prstGeom prst="rect">
            <a:avLst/>
          </a:prstGeom>
          <a:solidFill>
            <a:srgbClr val="FFFFCC"/>
          </a:solidFill>
          <a:ln w="19050">
            <a:solidFill>
              <a:schemeClr val="tx1"/>
            </a:solidFill>
          </a:ln>
        </p:spPr>
        <p:txBody>
          <a:bodyPr wrap="square" rtlCol="0">
            <a:spAutoFit/>
          </a:bodyPr>
          <a:lstStyle/>
          <a:p>
            <a:r>
              <a:rPr kumimoji="1" lang="en-US" altLang="ja-JP" dirty="0"/>
              <a:t>4</a:t>
            </a:r>
            <a:r>
              <a:rPr lang="en-US" altLang="ja-JP" dirty="0"/>
              <a:t>. HTML5 </a:t>
            </a:r>
            <a:r>
              <a:rPr lang="ja-JP" altLang="en-US" dirty="0"/>
              <a:t>版 </a:t>
            </a:r>
            <a:r>
              <a:rPr lang="en-US" altLang="ja-JP" dirty="0"/>
              <a:t>Web </a:t>
            </a:r>
            <a:r>
              <a:rPr lang="ja-JP" altLang="en-US" dirty="0"/>
              <a:t>クライアント用 </a:t>
            </a:r>
            <a:r>
              <a:rPr lang="en-US" altLang="ja-JP" dirty="0"/>
              <a:t>Web </a:t>
            </a:r>
            <a:r>
              <a:rPr lang="ja-JP" altLang="en-US" dirty="0"/>
              <a:t>サーバーの設定ファイルである </a:t>
            </a:r>
            <a:r>
              <a:rPr lang="en-US" altLang="ja-JP" dirty="0"/>
              <a:t>『</a:t>
            </a:r>
            <a:r>
              <a:rPr lang="en-US" altLang="ja-JP" dirty="0" err="1"/>
              <a:t>ThinWebClientWebServer.json</a:t>
            </a:r>
            <a:r>
              <a:rPr lang="en-US" altLang="ja-JP" dirty="0"/>
              <a:t>』 </a:t>
            </a:r>
            <a:r>
              <a:rPr lang="ja-JP" altLang="en-US" dirty="0"/>
              <a:t>をテキストエディタで編集し、</a:t>
            </a:r>
            <a:r>
              <a:rPr lang="en-US" altLang="ja-JP" dirty="0"/>
              <a:t>HTML5 </a:t>
            </a:r>
            <a:r>
              <a:rPr lang="ja-JP" altLang="en-US" dirty="0"/>
              <a:t>版 </a:t>
            </a:r>
            <a:r>
              <a:rPr lang="en-US" altLang="ja-JP" dirty="0"/>
              <a:t>Web </a:t>
            </a:r>
            <a:r>
              <a:rPr lang="ja-JP" altLang="en-US" dirty="0"/>
              <a:t>クライアントの動作ポートを </a:t>
            </a:r>
            <a:r>
              <a:rPr lang="en-US" altLang="ja-JP" dirty="0"/>
              <a:t>TCP 7001, TCP 7002 </a:t>
            </a:r>
            <a:r>
              <a:rPr lang="ja-JP" altLang="en-US" dirty="0"/>
              <a:t>に変更する。</a:t>
            </a:r>
          </a:p>
        </p:txBody>
      </p:sp>
      <p:sp>
        <p:nvSpPr>
          <p:cNvPr id="6" name="テキスト ボックス 5"/>
          <p:cNvSpPr txBox="1"/>
          <p:nvPr/>
        </p:nvSpPr>
        <p:spPr>
          <a:xfrm>
            <a:off x="332741" y="1206702"/>
            <a:ext cx="11353780" cy="261610"/>
          </a:xfrm>
          <a:prstGeom prst="rect">
            <a:avLst/>
          </a:prstGeom>
          <a:solidFill>
            <a:schemeClr val="tx1"/>
          </a:solidFill>
        </p:spPr>
        <p:txBody>
          <a:bodyPr wrap="square" rtlCol="0">
            <a:spAutoFit/>
          </a:bodyPr>
          <a:lstStyle/>
          <a:p>
            <a:r>
              <a:rPr lang="en-US" altLang="ja-JP" sz="1100" dirty="0">
                <a:solidFill>
                  <a:schemeClr val="bg1"/>
                </a:solidFill>
                <a:latin typeface="Consolas" panose="020B0609020204030204" pitchFamily="49" charset="0"/>
              </a:rPr>
              <a:t>notepad c:\git\IPA-DN-ThinController-Private\ThinWebClientApp\Local\App_IPA.App.ThinWebClientApp\Config\AppSettings\ThinWebClientWebServer.json</a:t>
            </a:r>
            <a:endParaRPr kumimoji="1" lang="ja-JP" altLang="en-US" sz="1100" dirty="0">
              <a:solidFill>
                <a:schemeClr val="bg1"/>
              </a:solidFill>
              <a:latin typeface="Consolas" panose="020B0609020204030204" pitchFamily="49" charset="0"/>
            </a:endParaRPr>
          </a:p>
        </p:txBody>
      </p:sp>
      <p:sp>
        <p:nvSpPr>
          <p:cNvPr id="11" name="テキスト ボックス 10"/>
          <p:cNvSpPr txBox="1"/>
          <p:nvPr/>
        </p:nvSpPr>
        <p:spPr>
          <a:xfrm>
            <a:off x="277562" y="856776"/>
            <a:ext cx="11122573" cy="369332"/>
          </a:xfrm>
          <a:prstGeom prst="rect">
            <a:avLst/>
          </a:prstGeom>
          <a:noFill/>
        </p:spPr>
        <p:txBody>
          <a:bodyPr wrap="square" rtlCol="0">
            <a:spAutoFit/>
          </a:bodyPr>
          <a:lstStyle/>
          <a:p>
            <a:r>
              <a:rPr lang="ja-JP" altLang="en-US" dirty="0"/>
              <a:t>以下のコマンドを実行し、メモ帳を起動して </a:t>
            </a:r>
            <a:r>
              <a:rPr lang="en-US" altLang="ja-JP" dirty="0"/>
              <a:t>『</a:t>
            </a:r>
            <a:r>
              <a:rPr lang="en-US" altLang="ja-JP" dirty="0" err="1"/>
              <a:t>ThinWebClientWebServer.json</a:t>
            </a:r>
            <a:r>
              <a:rPr lang="en-US" altLang="ja-JP" dirty="0"/>
              <a:t>』</a:t>
            </a:r>
            <a:r>
              <a:rPr lang="ja-JP" altLang="en-US" dirty="0"/>
              <a:t> を開く。</a:t>
            </a:r>
          </a:p>
        </p:txBody>
      </p:sp>
      <p:sp>
        <p:nvSpPr>
          <p:cNvPr id="15" name="テキスト ボックス 14"/>
          <p:cNvSpPr txBox="1"/>
          <p:nvPr/>
        </p:nvSpPr>
        <p:spPr>
          <a:xfrm>
            <a:off x="277562" y="1503107"/>
            <a:ext cx="11122573" cy="584775"/>
          </a:xfrm>
          <a:prstGeom prst="rect">
            <a:avLst/>
          </a:prstGeom>
          <a:noFill/>
        </p:spPr>
        <p:txBody>
          <a:bodyPr wrap="square" rtlCol="0">
            <a:spAutoFit/>
          </a:bodyPr>
          <a:lstStyle/>
          <a:p>
            <a:r>
              <a:rPr kumimoji="1" lang="ja-JP" altLang="en-US" sz="1600" dirty="0"/>
              <a:t>テキストエディタ </a:t>
            </a:r>
            <a:r>
              <a:rPr kumimoji="1" lang="en-US" altLang="ja-JP" sz="1600" dirty="0"/>
              <a:t>(</a:t>
            </a:r>
            <a:r>
              <a:rPr lang="ja-JP" altLang="en-US" sz="1600" dirty="0"/>
              <a:t>メモ帳</a:t>
            </a:r>
            <a:r>
              <a:rPr kumimoji="1" lang="en-US" altLang="ja-JP" sz="1600" dirty="0"/>
              <a:t>) </a:t>
            </a:r>
            <a:r>
              <a:rPr kumimoji="1" lang="ja-JP" altLang="en-US" sz="1600" dirty="0"/>
              <a:t>が起動し、中継ゲートウェイの設定ファイルの内容が表示される。これは </a:t>
            </a:r>
            <a:r>
              <a:rPr kumimoji="1" lang="en-US" altLang="ja-JP" sz="1600" dirty="0"/>
              <a:t>JSON </a:t>
            </a:r>
            <a:r>
              <a:rPr kumimoji="1" lang="ja-JP" altLang="en-US" sz="1600" dirty="0"/>
              <a:t>形式である。</a:t>
            </a:r>
          </a:p>
          <a:p>
            <a:r>
              <a:rPr lang="ja-JP" altLang="en-US" sz="1600" dirty="0"/>
              <a:t>「</a:t>
            </a:r>
            <a:r>
              <a:rPr lang="en-US" altLang="ja-JP" sz="1600" dirty="0" err="1"/>
              <a:t>HttpPorts</a:t>
            </a:r>
            <a:r>
              <a:rPr lang="ja-JP" altLang="en-US" sz="1600" dirty="0"/>
              <a:t>」および「</a:t>
            </a:r>
            <a:r>
              <a:rPr lang="en-US" altLang="ja-JP" sz="1600" dirty="0" err="1"/>
              <a:t>HttpsPorts</a:t>
            </a:r>
            <a:r>
              <a:rPr lang="ja-JP" altLang="en-US" sz="1600" dirty="0"/>
              <a:t>」という名前の項目の中にある「</a:t>
            </a:r>
            <a:r>
              <a:rPr lang="en-US" altLang="ja-JP" sz="1600" dirty="0"/>
              <a:t>80</a:t>
            </a:r>
            <a:r>
              <a:rPr lang="ja-JP" altLang="en-US" sz="1600" dirty="0"/>
              <a:t>」、「</a:t>
            </a:r>
            <a:r>
              <a:rPr lang="en-US" altLang="ja-JP" sz="1600" dirty="0"/>
              <a:t>443</a:t>
            </a:r>
            <a:r>
              <a:rPr lang="ja-JP" altLang="en-US" sz="1600" dirty="0"/>
              <a:t>」という部分を探し、「</a:t>
            </a:r>
            <a:r>
              <a:rPr lang="en-US" altLang="ja-JP" sz="1600" dirty="0"/>
              <a:t>7001</a:t>
            </a:r>
            <a:r>
              <a:rPr lang="ja-JP" altLang="en-US" sz="1600" dirty="0"/>
              <a:t>」、「</a:t>
            </a:r>
            <a:r>
              <a:rPr lang="en-US" altLang="ja-JP" sz="1600" dirty="0"/>
              <a:t>7002</a:t>
            </a:r>
            <a:r>
              <a:rPr lang="ja-JP" altLang="en-US" sz="1600" dirty="0"/>
              <a:t>」に書き換える。</a:t>
            </a:r>
            <a:endParaRPr kumimoji="1" lang="ja-JP" altLang="en-US" sz="1600" dirty="0"/>
          </a:p>
        </p:txBody>
      </p:sp>
      <p:sp>
        <p:nvSpPr>
          <p:cNvPr id="16" name="テキスト ボックス 15"/>
          <p:cNvSpPr txBox="1"/>
          <p:nvPr/>
        </p:nvSpPr>
        <p:spPr>
          <a:xfrm>
            <a:off x="332741" y="2107288"/>
            <a:ext cx="11353780" cy="1938992"/>
          </a:xfrm>
          <a:prstGeom prst="rect">
            <a:avLst/>
          </a:prstGeom>
          <a:solidFill>
            <a:schemeClr val="tx1"/>
          </a:solidFill>
        </p:spPr>
        <p:txBody>
          <a:bodyPr wrap="square" rtlCol="0">
            <a:spAutoFit/>
          </a:bodyPr>
          <a:lstStyle/>
          <a:p>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  "Root": {</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HttpPorts</a:t>
            </a:r>
            <a:r>
              <a:rPr lang="en-US" altLang="ja-JP" sz="1200" dirty="0">
                <a:solidFill>
                  <a:schemeClr val="bg1"/>
                </a:solidFill>
                <a:latin typeface="Consolas" panose="020B0609020204030204" pitchFamily="49" charset="0"/>
              </a:rPr>
              <a:t>": "</a:t>
            </a:r>
            <a:r>
              <a:rPr lang="en-US" altLang="ja-JP" sz="1200" b="1" u="sng" dirty="0">
                <a:solidFill>
                  <a:srgbClr val="FFFF00"/>
                </a:solidFill>
                <a:latin typeface="Consolas" panose="020B0609020204030204" pitchFamily="49" charset="0"/>
              </a:rPr>
              <a:t>80</a:t>
            </a:r>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HttpsPorts</a:t>
            </a:r>
            <a:r>
              <a:rPr lang="en-US" altLang="ja-JP" sz="1200" dirty="0">
                <a:solidFill>
                  <a:schemeClr val="bg1"/>
                </a:solidFill>
                <a:latin typeface="Consolas" panose="020B0609020204030204" pitchFamily="49" charset="0"/>
              </a:rPr>
              <a:t>": "</a:t>
            </a:r>
            <a:r>
              <a:rPr lang="en-US" altLang="ja-JP" sz="1200" b="1" u="sng" dirty="0">
                <a:solidFill>
                  <a:srgbClr val="FFFF00"/>
                </a:solidFill>
                <a:latin typeface="Consolas" panose="020B0609020204030204" pitchFamily="49" charset="0"/>
              </a:rPr>
              <a:t>443</a:t>
            </a:r>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    "IPv4Only": false,</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IsDevelopmentMode</a:t>
            </a:r>
            <a:r>
              <a:rPr lang="en-US" altLang="ja-JP" sz="1200" dirty="0">
                <a:solidFill>
                  <a:schemeClr val="bg1"/>
                </a:solidFill>
                <a:latin typeface="Consolas" panose="020B0609020204030204" pitchFamily="49" charset="0"/>
              </a:rPr>
              <a:t>": false,</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LocalHostOnly</a:t>
            </a:r>
            <a:r>
              <a:rPr lang="en-US" altLang="ja-JP" sz="1200" dirty="0">
                <a:solidFill>
                  <a:schemeClr val="bg1"/>
                </a:solidFill>
                <a:latin typeface="Consolas" panose="020B0609020204030204" pitchFamily="49" charset="0"/>
              </a:rPr>
              <a:t>": false,</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MustIncludeHostnameList</a:t>
            </a:r>
            <a:r>
              <a:rPr lang="en-US" altLang="ja-JP" sz="1200" dirty="0">
                <a:solidFill>
                  <a:schemeClr val="bg1"/>
                </a:solidFill>
                <a:latin typeface="Consolas" panose="020B0609020204030204" pitchFamily="49" charset="0"/>
              </a:rPr>
              <a:t>": ""</a:t>
            </a:r>
          </a:p>
          <a:p>
            <a:r>
              <a:rPr lang="en-US" altLang="ja-JP" sz="1200" dirty="0">
                <a:solidFill>
                  <a:schemeClr val="bg1"/>
                </a:solidFill>
                <a:latin typeface="Consolas" panose="020B0609020204030204" pitchFamily="49" charset="0"/>
              </a:rPr>
              <a:t>  }</a:t>
            </a:r>
          </a:p>
          <a:p>
            <a:r>
              <a:rPr lang="en-US" altLang="ja-JP" sz="1200" dirty="0">
                <a:solidFill>
                  <a:schemeClr val="bg1"/>
                </a:solidFill>
                <a:latin typeface="Consolas" panose="020B0609020204030204" pitchFamily="49" charset="0"/>
              </a:rPr>
              <a:t>}</a:t>
            </a:r>
            <a:endParaRPr lang="en-US" altLang="ja-JP" sz="1200" b="1" dirty="0">
              <a:solidFill>
                <a:srgbClr val="FFFF00"/>
              </a:solidFill>
              <a:latin typeface="Consolas" panose="020B0609020204030204" pitchFamily="49" charset="0"/>
            </a:endParaRPr>
          </a:p>
        </p:txBody>
      </p:sp>
      <p:sp>
        <p:nvSpPr>
          <p:cNvPr id="19" name="テキスト ボックス 18"/>
          <p:cNvSpPr txBox="1"/>
          <p:nvPr/>
        </p:nvSpPr>
        <p:spPr>
          <a:xfrm>
            <a:off x="277562" y="4211806"/>
            <a:ext cx="10305981" cy="369332"/>
          </a:xfrm>
          <a:prstGeom prst="rect">
            <a:avLst/>
          </a:prstGeom>
          <a:noFill/>
        </p:spPr>
        <p:txBody>
          <a:bodyPr wrap="square" rtlCol="0">
            <a:spAutoFit/>
          </a:bodyPr>
          <a:lstStyle/>
          <a:p>
            <a:r>
              <a:rPr lang="ja-JP" altLang="en-US" dirty="0"/>
              <a:t>メモ帳のメニューで上書き保存をしてから、メモ帳を終了する。</a:t>
            </a:r>
          </a:p>
        </p:txBody>
      </p:sp>
      <p:sp>
        <p:nvSpPr>
          <p:cNvPr id="20" name="テキスト ボックス 19"/>
          <p:cNvSpPr txBox="1"/>
          <p:nvPr/>
        </p:nvSpPr>
        <p:spPr>
          <a:xfrm>
            <a:off x="715728" y="4599920"/>
            <a:ext cx="10879810" cy="1938992"/>
          </a:xfrm>
          <a:prstGeom prst="rect">
            <a:avLst/>
          </a:prstGeom>
          <a:solidFill>
            <a:schemeClr val="accent4">
              <a:lumMod val="20000"/>
              <a:lumOff val="80000"/>
            </a:schemeClr>
          </a:solidFill>
          <a:ln>
            <a:solidFill>
              <a:schemeClr val="tx1"/>
            </a:solidFill>
          </a:ln>
        </p:spPr>
        <p:txBody>
          <a:bodyPr wrap="square" rtlCol="0">
            <a:spAutoFit/>
          </a:bodyPr>
          <a:lstStyle/>
          <a:p>
            <a:r>
              <a:rPr lang="en-US" altLang="ja-JP" sz="1200" b="1" dirty="0">
                <a:solidFill>
                  <a:srgbClr val="0000FF"/>
                </a:solidFill>
              </a:rPr>
              <a:t>【</a:t>
            </a:r>
            <a:r>
              <a:rPr lang="ja-JP" altLang="en-US" sz="1200" b="1" dirty="0">
                <a:solidFill>
                  <a:srgbClr val="0000FF"/>
                </a:solidFill>
              </a:rPr>
              <a:t>この設定内容の意味</a:t>
            </a:r>
            <a:r>
              <a:rPr lang="en-US" altLang="ja-JP" sz="1200" b="1" dirty="0">
                <a:solidFill>
                  <a:srgbClr val="0000FF"/>
                </a:solidFill>
              </a:rPr>
              <a:t>】</a:t>
            </a:r>
            <a:endParaRPr lang="en-US" altLang="ja-JP" sz="1200" dirty="0"/>
          </a:p>
          <a:p>
            <a:r>
              <a:rPr lang="ja-JP" altLang="en-US" sz="1200" dirty="0"/>
              <a:t>「</a:t>
            </a:r>
            <a:r>
              <a:rPr lang="en-US" altLang="ja-JP" sz="1200" dirty="0"/>
              <a:t>HTML5 </a:t>
            </a:r>
            <a:r>
              <a:rPr lang="ja-JP" altLang="en-US" sz="1200" dirty="0"/>
              <a:t>版 </a:t>
            </a:r>
            <a:r>
              <a:rPr lang="en-US" altLang="ja-JP" sz="1200" dirty="0"/>
              <a:t>Web </a:t>
            </a:r>
            <a:r>
              <a:rPr lang="ja-JP" altLang="en-US" sz="1200" dirty="0"/>
              <a:t>クライアント用 </a:t>
            </a:r>
            <a:r>
              <a:rPr lang="en-US" altLang="ja-JP" sz="1200" dirty="0"/>
              <a:t>Web </a:t>
            </a:r>
            <a:r>
              <a:rPr lang="ja-JP" altLang="en-US" sz="1200" dirty="0"/>
              <a:t>サーバー」のプログラムは、デフォルト設定では、「シン・テレワークシステム ハイパースケール版」のコントローラや中継ゲートウェイと連携して動作するように初期設定されている。ハイパースケール版では、 「</a:t>
            </a:r>
            <a:r>
              <a:rPr lang="en-US" altLang="ja-JP" sz="1200" dirty="0"/>
              <a:t>HTML5 </a:t>
            </a:r>
            <a:r>
              <a:rPr lang="ja-JP" altLang="en-US" sz="1200" dirty="0"/>
              <a:t>版 </a:t>
            </a:r>
            <a:r>
              <a:rPr lang="en-US" altLang="ja-JP" sz="1200" dirty="0"/>
              <a:t>Web </a:t>
            </a:r>
            <a:r>
              <a:rPr lang="ja-JP" altLang="en-US" sz="1200" dirty="0"/>
              <a:t>クライアント用 </a:t>
            </a:r>
            <a:r>
              <a:rPr lang="en-US" altLang="ja-JP" sz="1200" dirty="0"/>
              <a:t>Web </a:t>
            </a:r>
            <a:r>
              <a:rPr lang="ja-JP" altLang="en-US" sz="1200" dirty="0"/>
              <a:t>サーバー」は、独立したホストとして稼働させることを想定している。そこで、</a:t>
            </a:r>
            <a:r>
              <a:rPr lang="en-US" altLang="ja-JP" sz="1200" dirty="0"/>
              <a:t>TCP 80 </a:t>
            </a:r>
            <a:r>
              <a:rPr lang="ja-JP" altLang="en-US" sz="1200" dirty="0"/>
              <a:t>と </a:t>
            </a:r>
            <a:r>
              <a:rPr lang="en-US" altLang="ja-JP" sz="1200" dirty="0"/>
              <a:t>443 </a:t>
            </a:r>
            <a:r>
              <a:rPr lang="ja-JP" altLang="en-US" sz="1200" dirty="0"/>
              <a:t>をデフォルトで </a:t>
            </a:r>
            <a:r>
              <a:rPr lang="en-US" altLang="ja-JP" sz="1200" dirty="0"/>
              <a:t>Listen </a:t>
            </a:r>
            <a:r>
              <a:rPr lang="ja-JP" altLang="en-US" sz="1200" dirty="0"/>
              <a:t>するようになっているのである。</a:t>
            </a:r>
          </a:p>
          <a:p>
            <a:endParaRPr lang="ja-JP" altLang="en-US" sz="1200" dirty="0"/>
          </a:p>
          <a:p>
            <a:r>
              <a:rPr lang="ja-JP" altLang="en-US" sz="1200" dirty="0"/>
              <a:t>一方で、スタンドアロン版において動作させる場合は、スタンドアロン版の同一ホスト上で中継ゲートウェイプログラムがすでに動作しており、中継ゲートウェイプログラムは </a:t>
            </a:r>
            <a:r>
              <a:rPr lang="en-US" altLang="ja-JP" sz="1200" dirty="0"/>
              <a:t>TCP 443 </a:t>
            </a:r>
            <a:r>
              <a:rPr lang="ja-JP" altLang="en-US" sz="1200" dirty="0"/>
              <a:t>を占有するので、 「</a:t>
            </a:r>
            <a:r>
              <a:rPr lang="en-US" altLang="ja-JP" sz="1200" dirty="0"/>
              <a:t>HTML5 </a:t>
            </a:r>
            <a:r>
              <a:rPr lang="ja-JP" altLang="en-US" sz="1200" dirty="0"/>
              <a:t>版 </a:t>
            </a:r>
            <a:r>
              <a:rPr lang="en-US" altLang="ja-JP" sz="1200" dirty="0"/>
              <a:t>Web </a:t>
            </a:r>
            <a:r>
              <a:rPr lang="ja-JP" altLang="en-US" sz="1200" dirty="0"/>
              <a:t>クライアント用 </a:t>
            </a:r>
            <a:r>
              <a:rPr lang="en-US" altLang="ja-JP" sz="1200" dirty="0"/>
              <a:t>Web </a:t>
            </a:r>
            <a:r>
              <a:rPr lang="ja-JP" altLang="en-US" sz="1200" dirty="0"/>
              <a:t>サーバー」のプログラムの側の </a:t>
            </a:r>
            <a:r>
              <a:rPr lang="en-US" altLang="ja-JP" sz="1200" dirty="0"/>
              <a:t>TCP </a:t>
            </a:r>
            <a:r>
              <a:rPr lang="ja-JP" altLang="en-US" sz="1200" dirty="0"/>
              <a:t>ポート番号を異なるポートに変更する必要がある。中継ゲートウェイプログラムの側においては、デフォルトの設定ファイルの内容 「</a:t>
            </a:r>
            <a:r>
              <a:rPr lang="en-US" altLang="ja-JP" sz="1200" dirty="0"/>
              <a:t>ThinGate.ini</a:t>
            </a:r>
            <a:r>
              <a:rPr lang="ja-JP" altLang="en-US" sz="1200" dirty="0"/>
              <a:t>」 のとおり、 「</a:t>
            </a:r>
            <a:r>
              <a:rPr lang="en-US" altLang="ja-JP" sz="1200" dirty="0" err="1"/>
              <a:t>WebAppProxyBaseUrl</a:t>
            </a:r>
            <a:r>
              <a:rPr lang="en-US" altLang="ja-JP" sz="1200" dirty="0"/>
              <a:t>     https://127.0.0.1:7002/</a:t>
            </a:r>
            <a:r>
              <a:rPr lang="ja-JP" altLang="en-US" sz="1200" dirty="0"/>
              <a:t>」という設定があり、ユーザーが </a:t>
            </a:r>
            <a:r>
              <a:rPr lang="en-US" altLang="ja-JP" sz="1200" dirty="0"/>
              <a:t>TCP 443 </a:t>
            </a:r>
            <a:r>
              <a:rPr lang="ja-JP" altLang="en-US" sz="1200" dirty="0"/>
              <a:t>にアクセスしてきた場合で、かつ通信内容が「</a:t>
            </a:r>
            <a:r>
              <a:rPr lang="en-US" altLang="ja-JP" sz="1200" dirty="0"/>
              <a:t>HTML5 </a:t>
            </a:r>
            <a:r>
              <a:rPr lang="ja-JP" altLang="en-US" sz="1200" dirty="0"/>
              <a:t>版 </a:t>
            </a:r>
            <a:r>
              <a:rPr lang="en-US" altLang="ja-JP" sz="1200" dirty="0"/>
              <a:t>Web </a:t>
            </a:r>
            <a:r>
              <a:rPr lang="ja-JP" altLang="en-US" sz="1200" dirty="0"/>
              <a:t>クライアント用 </a:t>
            </a:r>
            <a:r>
              <a:rPr lang="en-US" altLang="ja-JP" sz="1200" dirty="0"/>
              <a:t>Web </a:t>
            </a:r>
            <a:r>
              <a:rPr lang="ja-JP" altLang="en-US" sz="1200" dirty="0"/>
              <a:t>サーバー」宛のものである場合は、「</a:t>
            </a:r>
            <a:r>
              <a:rPr lang="en-US" altLang="ja-JP" sz="1200" dirty="0"/>
              <a:t>localhost </a:t>
            </a:r>
            <a:r>
              <a:rPr lang="ja-JP" altLang="en-US" sz="1200" dirty="0"/>
              <a:t>上の </a:t>
            </a:r>
            <a:r>
              <a:rPr lang="en-US" altLang="ja-JP" sz="1200" dirty="0"/>
              <a:t>TCP 7002 </a:t>
            </a:r>
            <a:r>
              <a:rPr lang="ja-JP" altLang="en-US" sz="1200" dirty="0"/>
              <a:t>上にリバースプロキシでリクエストを転送する」挙動が実装されている。そこで、 「</a:t>
            </a:r>
            <a:r>
              <a:rPr lang="en-US" altLang="ja-JP" sz="1200" dirty="0"/>
              <a:t>HTML5 </a:t>
            </a:r>
            <a:r>
              <a:rPr lang="ja-JP" altLang="en-US" sz="1200" dirty="0"/>
              <a:t>版 </a:t>
            </a:r>
            <a:r>
              <a:rPr lang="en-US" altLang="ja-JP" sz="1200" dirty="0"/>
              <a:t>Web </a:t>
            </a:r>
            <a:r>
              <a:rPr lang="ja-JP" altLang="en-US" sz="1200" dirty="0"/>
              <a:t>クライアント用 </a:t>
            </a:r>
            <a:r>
              <a:rPr lang="en-US" altLang="ja-JP" sz="1200" dirty="0"/>
              <a:t>Web </a:t>
            </a:r>
            <a:r>
              <a:rPr lang="ja-JP" altLang="en-US" sz="1200" dirty="0"/>
              <a:t>サーバー」の側の </a:t>
            </a:r>
            <a:r>
              <a:rPr lang="en-US" altLang="ja-JP" sz="1200" dirty="0"/>
              <a:t>Listen </a:t>
            </a:r>
            <a:r>
              <a:rPr lang="ja-JP" altLang="en-US" sz="1200" dirty="0"/>
              <a:t>ポート番号を「</a:t>
            </a:r>
            <a:r>
              <a:rPr lang="en-US" altLang="ja-JP" sz="1200" dirty="0"/>
              <a:t>7002</a:t>
            </a:r>
            <a:r>
              <a:rPr lang="ja-JP" altLang="en-US" sz="1200" dirty="0"/>
              <a:t>」に設定するのである。</a:t>
            </a:r>
            <a:r>
              <a:rPr lang="en-US" altLang="ja-JP" sz="1200" dirty="0"/>
              <a:t>(</a:t>
            </a:r>
            <a:r>
              <a:rPr lang="ja-JP" altLang="en-US" sz="1200" dirty="0"/>
              <a:t>なお、何らかの事情がある場合、これらのポート番号は変更可能である。</a:t>
            </a:r>
            <a:r>
              <a:rPr lang="en-US" altLang="ja-JP" sz="1200" dirty="0"/>
              <a:t>)</a:t>
            </a:r>
          </a:p>
        </p:txBody>
      </p:sp>
      <p:sp>
        <p:nvSpPr>
          <p:cNvPr id="2" name="テキスト ボックス 1"/>
          <p:cNvSpPr txBox="1"/>
          <p:nvPr/>
        </p:nvSpPr>
        <p:spPr>
          <a:xfrm>
            <a:off x="2333296" y="2315489"/>
            <a:ext cx="3026979" cy="369332"/>
          </a:xfrm>
          <a:prstGeom prst="rect">
            <a:avLst/>
          </a:prstGeom>
          <a:noFill/>
        </p:spPr>
        <p:txBody>
          <a:bodyPr wrap="square" rtlCol="0">
            <a:spAutoFit/>
          </a:bodyPr>
          <a:lstStyle/>
          <a:p>
            <a:r>
              <a:rPr kumimoji="1" lang="ja-JP" altLang="en-US" b="1" dirty="0">
                <a:solidFill>
                  <a:srgbClr val="FFC000"/>
                </a:solidFill>
              </a:rPr>
              <a:t>「</a:t>
            </a:r>
            <a:r>
              <a:rPr kumimoji="1" lang="en-US" altLang="ja-JP" b="1" dirty="0">
                <a:solidFill>
                  <a:srgbClr val="FFC000"/>
                </a:solidFill>
              </a:rPr>
              <a:t>80</a:t>
            </a:r>
            <a:r>
              <a:rPr kumimoji="1" lang="ja-JP" altLang="en-US" b="1" dirty="0">
                <a:solidFill>
                  <a:srgbClr val="FFC000"/>
                </a:solidFill>
              </a:rPr>
              <a:t>」</a:t>
            </a:r>
            <a:r>
              <a:rPr kumimoji="1" lang="en-US" altLang="ja-JP" b="1" dirty="0">
                <a:solidFill>
                  <a:srgbClr val="FFC000"/>
                </a:solidFill>
              </a:rPr>
              <a:t> </a:t>
            </a:r>
            <a:r>
              <a:rPr kumimoji="1" lang="ja-JP" altLang="en-US" b="1" dirty="0">
                <a:solidFill>
                  <a:srgbClr val="FFC000"/>
                </a:solidFill>
              </a:rPr>
              <a:t>→ 「</a:t>
            </a:r>
            <a:r>
              <a:rPr kumimoji="1" lang="en-US" altLang="ja-JP" b="1" dirty="0">
                <a:solidFill>
                  <a:srgbClr val="FFC000"/>
                </a:solidFill>
              </a:rPr>
              <a:t>7001</a:t>
            </a:r>
            <a:r>
              <a:rPr kumimoji="1" lang="ja-JP" altLang="en-US" b="1" dirty="0">
                <a:solidFill>
                  <a:srgbClr val="FFC000"/>
                </a:solidFill>
              </a:rPr>
              <a:t>」</a:t>
            </a:r>
            <a:r>
              <a:rPr kumimoji="1" lang="en-US" altLang="ja-JP" b="1" dirty="0">
                <a:solidFill>
                  <a:srgbClr val="FFC000"/>
                </a:solidFill>
              </a:rPr>
              <a:t> </a:t>
            </a:r>
            <a:r>
              <a:rPr kumimoji="1" lang="ja-JP" altLang="en-US" b="1" dirty="0">
                <a:solidFill>
                  <a:srgbClr val="FFC000"/>
                </a:solidFill>
              </a:rPr>
              <a:t>に変更</a:t>
            </a:r>
          </a:p>
        </p:txBody>
      </p:sp>
      <p:sp>
        <p:nvSpPr>
          <p:cNvPr id="13" name="テキスト ボックス 12"/>
          <p:cNvSpPr txBox="1"/>
          <p:nvPr/>
        </p:nvSpPr>
        <p:spPr>
          <a:xfrm>
            <a:off x="2444652" y="2607232"/>
            <a:ext cx="3026979" cy="369332"/>
          </a:xfrm>
          <a:prstGeom prst="rect">
            <a:avLst/>
          </a:prstGeom>
          <a:noFill/>
        </p:spPr>
        <p:txBody>
          <a:bodyPr wrap="square" rtlCol="0">
            <a:spAutoFit/>
          </a:bodyPr>
          <a:lstStyle/>
          <a:p>
            <a:r>
              <a:rPr kumimoji="1" lang="ja-JP" altLang="en-US" b="1" dirty="0">
                <a:solidFill>
                  <a:srgbClr val="99FFCC"/>
                </a:solidFill>
              </a:rPr>
              <a:t>「</a:t>
            </a:r>
            <a:r>
              <a:rPr kumimoji="1" lang="en-US" altLang="ja-JP" b="1" dirty="0">
                <a:solidFill>
                  <a:srgbClr val="99FFCC"/>
                </a:solidFill>
              </a:rPr>
              <a:t>443</a:t>
            </a:r>
            <a:r>
              <a:rPr kumimoji="1" lang="ja-JP" altLang="en-US" b="1" dirty="0">
                <a:solidFill>
                  <a:srgbClr val="99FFCC"/>
                </a:solidFill>
              </a:rPr>
              <a:t>」</a:t>
            </a:r>
            <a:r>
              <a:rPr kumimoji="1" lang="en-US" altLang="ja-JP" b="1" dirty="0">
                <a:solidFill>
                  <a:srgbClr val="99FFCC"/>
                </a:solidFill>
              </a:rPr>
              <a:t> </a:t>
            </a:r>
            <a:r>
              <a:rPr kumimoji="1" lang="ja-JP" altLang="en-US" b="1" dirty="0">
                <a:solidFill>
                  <a:srgbClr val="99FFCC"/>
                </a:solidFill>
              </a:rPr>
              <a:t>→ 「</a:t>
            </a:r>
            <a:r>
              <a:rPr kumimoji="1" lang="en-US" altLang="ja-JP" b="1" dirty="0">
                <a:solidFill>
                  <a:srgbClr val="99FFCC"/>
                </a:solidFill>
              </a:rPr>
              <a:t>7002</a:t>
            </a:r>
            <a:r>
              <a:rPr kumimoji="1" lang="ja-JP" altLang="en-US" b="1" dirty="0">
                <a:solidFill>
                  <a:srgbClr val="99FFCC"/>
                </a:solidFill>
              </a:rPr>
              <a:t>」</a:t>
            </a:r>
            <a:r>
              <a:rPr kumimoji="1" lang="en-US" altLang="ja-JP" b="1" dirty="0">
                <a:solidFill>
                  <a:srgbClr val="99FFCC"/>
                </a:solidFill>
              </a:rPr>
              <a:t> </a:t>
            </a:r>
            <a:r>
              <a:rPr kumimoji="1" lang="ja-JP" altLang="en-US" b="1" dirty="0">
                <a:solidFill>
                  <a:srgbClr val="99FFCC"/>
                </a:solidFill>
              </a:rPr>
              <a:t>に変更</a:t>
            </a:r>
          </a:p>
        </p:txBody>
      </p:sp>
    </p:spTree>
    <p:extLst>
      <p:ext uri="{BB962C8B-B14F-4D97-AF65-F5344CB8AC3E}">
        <p14:creationId xmlns:p14="http://schemas.microsoft.com/office/powerpoint/2010/main" val="69966271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79</a:t>
            </a:fld>
            <a:endParaRPr kumimoji="1" lang="ja-JP" altLang="en-US" dirty="0"/>
          </a:p>
        </p:txBody>
      </p:sp>
      <p:sp>
        <p:nvSpPr>
          <p:cNvPr id="6" name="テキスト ボックス 5"/>
          <p:cNvSpPr txBox="1"/>
          <p:nvPr/>
        </p:nvSpPr>
        <p:spPr>
          <a:xfrm>
            <a:off x="332741" y="204836"/>
            <a:ext cx="10194582" cy="646331"/>
          </a:xfrm>
          <a:prstGeom prst="rect">
            <a:avLst/>
          </a:prstGeom>
          <a:solidFill>
            <a:srgbClr val="FFFFCC"/>
          </a:solidFill>
          <a:ln w="19050">
            <a:solidFill>
              <a:schemeClr val="tx1"/>
            </a:solidFill>
          </a:ln>
        </p:spPr>
        <p:txBody>
          <a:bodyPr wrap="square" rtlCol="0">
            <a:spAutoFit/>
          </a:bodyPr>
          <a:lstStyle/>
          <a:p>
            <a:r>
              <a:rPr lang="en-US" altLang="ja-JP" dirty="0"/>
              <a:t>5</a:t>
            </a:r>
            <a:r>
              <a:rPr kumimoji="1" lang="en-US" altLang="ja-JP" dirty="0"/>
              <a:t>. </a:t>
            </a:r>
            <a:r>
              <a:rPr lang="ja-JP" altLang="en-US" dirty="0"/>
              <a:t>設定ファイル </a:t>
            </a:r>
            <a:r>
              <a:rPr lang="en-US" altLang="ja-JP" dirty="0"/>
              <a:t>『</a:t>
            </a:r>
            <a:r>
              <a:rPr lang="en-US" altLang="ja-JP" dirty="0" err="1"/>
              <a:t>ThinWebClient.json</a:t>
            </a:r>
            <a:r>
              <a:rPr lang="en-US" altLang="ja-JP" dirty="0"/>
              <a:t>』 </a:t>
            </a:r>
            <a:r>
              <a:rPr lang="ja-JP" altLang="en-US" dirty="0" err="1"/>
              <a:t>、</a:t>
            </a:r>
            <a:r>
              <a:rPr lang="en-US" altLang="ja-JP" dirty="0"/>
              <a:t> 『</a:t>
            </a:r>
            <a:r>
              <a:rPr lang="en-US" altLang="ja-JP" dirty="0" err="1"/>
              <a:t>ThinWebClientWebServer.json</a:t>
            </a:r>
            <a:r>
              <a:rPr lang="en-US" altLang="ja-JP" dirty="0"/>
              <a:t>』</a:t>
            </a:r>
            <a:r>
              <a:rPr lang="ja-JP" altLang="en-US" dirty="0"/>
              <a:t>の編集・保存が完了したら、もう一度、 </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サーバーをテスト実行してみる。</a:t>
            </a:r>
          </a:p>
        </p:txBody>
      </p:sp>
      <p:sp>
        <p:nvSpPr>
          <p:cNvPr id="9" name="テキスト ボックス 8"/>
          <p:cNvSpPr txBox="1"/>
          <p:nvPr/>
        </p:nvSpPr>
        <p:spPr>
          <a:xfrm>
            <a:off x="332741" y="973625"/>
            <a:ext cx="11390336" cy="646331"/>
          </a:xfrm>
          <a:prstGeom prst="rect">
            <a:avLst/>
          </a:prstGeom>
          <a:solidFill>
            <a:schemeClr val="tx1"/>
          </a:solidFill>
        </p:spPr>
        <p:txBody>
          <a:bodyPr wrap="square" rtlCol="0">
            <a:spAutoFit/>
          </a:bodyPr>
          <a:lstStyle/>
          <a:p>
            <a:r>
              <a:rPr lang="sv-SE" altLang="ja-JP" sz="1200" dirty="0">
                <a:solidFill>
                  <a:schemeClr val="bg1"/>
                </a:solidFill>
                <a:latin typeface="Consolas" panose="020B0609020204030204" pitchFamily="49" charset="0"/>
              </a:rPr>
              <a:t>cd /d C:\git\IPA-DN-ThinController-Private\ThinWebClientApp\</a:t>
            </a:r>
          </a:p>
          <a:p>
            <a:endParaRPr lang="sv-SE" altLang="ja-JP" sz="1200" dirty="0">
              <a:solidFill>
                <a:schemeClr val="bg1"/>
              </a:solidFill>
              <a:latin typeface="Consolas" panose="020B0609020204030204" pitchFamily="49" charset="0"/>
            </a:endParaRPr>
          </a:p>
          <a:p>
            <a:r>
              <a:rPr lang="sv-SE" altLang="ja-JP" sz="1200" dirty="0">
                <a:solidFill>
                  <a:schemeClr val="bg1"/>
                </a:solidFill>
                <a:latin typeface="Consolas" panose="020B0609020204030204" pitchFamily="49" charset="0"/>
              </a:rPr>
              <a:t>dotnet run -c Release Daemon Test</a:t>
            </a:r>
            <a:endParaRPr lang="ja-JP" altLang="en-US" sz="1200" dirty="0">
              <a:solidFill>
                <a:schemeClr val="bg1"/>
              </a:solidFill>
              <a:latin typeface="Consolas" panose="020B0609020204030204" pitchFamily="49" charset="0"/>
            </a:endParaRPr>
          </a:p>
        </p:txBody>
      </p:sp>
      <p:sp>
        <p:nvSpPr>
          <p:cNvPr id="8" name="テキスト ボックス 7"/>
          <p:cNvSpPr txBox="1"/>
          <p:nvPr/>
        </p:nvSpPr>
        <p:spPr>
          <a:xfrm>
            <a:off x="332741" y="1619956"/>
            <a:ext cx="11546644" cy="584775"/>
          </a:xfrm>
          <a:prstGeom prst="rect">
            <a:avLst/>
          </a:prstGeom>
          <a:noFill/>
        </p:spPr>
        <p:txBody>
          <a:bodyPr wrap="square" rtlCol="0">
            <a:spAutoFit/>
          </a:bodyPr>
          <a:lstStyle/>
          <a:p>
            <a:r>
              <a:rPr lang="ja-JP" altLang="en-US" sz="1600" dirty="0"/>
              <a:t>コマンドプロンプトを用いて上記</a:t>
            </a:r>
            <a:r>
              <a:rPr kumimoji="1" lang="ja-JP" altLang="en-US" sz="1600" dirty="0"/>
              <a:t>のようにテスト実行を開始した状態で、手元の端末等、インターネットに接続された任意の端末で、</a:t>
            </a:r>
            <a:r>
              <a:rPr kumimoji="1" lang="en-US" altLang="ja-JP" sz="1600" dirty="0"/>
              <a:t>Web </a:t>
            </a:r>
            <a:r>
              <a:rPr kumimoji="1" lang="ja-JP" altLang="en-US" sz="1600" dirty="0"/>
              <a:t>ブラウザ </a:t>
            </a:r>
            <a:r>
              <a:rPr kumimoji="1" lang="en-US" altLang="ja-JP" sz="1600" dirty="0"/>
              <a:t>(Chrome </a:t>
            </a:r>
            <a:r>
              <a:rPr kumimoji="1" lang="ja-JP" altLang="en-US" sz="1600" dirty="0"/>
              <a:t>等</a:t>
            </a:r>
            <a:r>
              <a:rPr kumimoji="1" lang="en-US" altLang="ja-JP" sz="1600" dirty="0"/>
              <a:t>) </a:t>
            </a:r>
            <a:r>
              <a:rPr kumimoji="1" lang="ja-JP" altLang="en-US" sz="1600" dirty="0"/>
              <a:t>を開き、以下の </a:t>
            </a:r>
            <a:r>
              <a:rPr kumimoji="1" lang="en-US" altLang="ja-JP" sz="1600" dirty="0"/>
              <a:t>URL </a:t>
            </a:r>
            <a:r>
              <a:rPr kumimoji="1" lang="ja-JP" altLang="en-US" sz="1600" dirty="0"/>
              <a:t>にアクセスしてみる。以下のように、</a:t>
            </a:r>
            <a:r>
              <a:rPr kumimoji="1" lang="en-US" altLang="ja-JP" sz="1600" dirty="0"/>
              <a:t>HTTPS </a:t>
            </a:r>
            <a:r>
              <a:rPr kumimoji="1" lang="ja-JP" altLang="en-US" sz="1600" dirty="0"/>
              <a:t>で </a:t>
            </a:r>
            <a:r>
              <a:rPr kumimoji="1" lang="en-US" altLang="ja-JP" sz="1600" dirty="0"/>
              <a:t>HTML5 </a:t>
            </a:r>
            <a:r>
              <a:rPr kumimoji="1" lang="ja-JP" altLang="en-US" sz="1600" dirty="0"/>
              <a:t>版 </a:t>
            </a:r>
            <a:r>
              <a:rPr kumimoji="1" lang="en-US" altLang="ja-JP" sz="1600" dirty="0"/>
              <a:t>Web </a:t>
            </a:r>
            <a:r>
              <a:rPr kumimoji="1" lang="ja-JP" altLang="en-US" sz="1600" dirty="0"/>
              <a:t>クライアントが表示されれば、成功である。</a:t>
            </a:r>
          </a:p>
        </p:txBody>
      </p:sp>
      <p:sp>
        <p:nvSpPr>
          <p:cNvPr id="12" name="テキスト ボックス 11"/>
          <p:cNvSpPr txBox="1"/>
          <p:nvPr/>
        </p:nvSpPr>
        <p:spPr>
          <a:xfrm>
            <a:off x="3201642" y="2266287"/>
            <a:ext cx="4911382" cy="307777"/>
          </a:xfrm>
          <a:prstGeom prst="rect">
            <a:avLst/>
          </a:prstGeom>
          <a:solidFill>
            <a:schemeClr val="accent4">
              <a:lumMod val="20000"/>
              <a:lumOff val="80000"/>
            </a:schemeClr>
          </a:solidFill>
        </p:spPr>
        <p:txBody>
          <a:bodyPr wrap="square" rtlCol="0">
            <a:spAutoFit/>
          </a:bodyPr>
          <a:lstStyle/>
          <a:p>
            <a:r>
              <a:rPr kumimoji="1" lang="en-US" altLang="ja-JP" sz="1400" b="1" dirty="0">
                <a:solidFill>
                  <a:srgbClr val="0000FF"/>
                </a:solidFill>
              </a:rPr>
              <a:t>http</a:t>
            </a:r>
            <a:r>
              <a:rPr kumimoji="1" lang="en-US" altLang="ja-JP" sz="1400" b="1" u="sng" dirty="0">
                <a:solidFill>
                  <a:srgbClr val="C00000"/>
                </a:solidFill>
              </a:rPr>
              <a:t>s</a:t>
            </a:r>
            <a:r>
              <a:rPr kumimoji="1" lang="en-US" altLang="ja-JP" sz="1400" b="1" dirty="0">
                <a:solidFill>
                  <a:srgbClr val="0000FF"/>
                </a:solidFill>
              </a:rPr>
              <a:t>://&lt;</a:t>
            </a:r>
            <a:r>
              <a:rPr kumimoji="1" lang="ja-JP" altLang="en-US" sz="1400" b="1" dirty="0">
                <a:solidFill>
                  <a:srgbClr val="0000FF"/>
                </a:solidFill>
              </a:rPr>
              <a:t>この構築中の </a:t>
            </a:r>
            <a:r>
              <a:rPr lang="en-US" altLang="ja-JP" sz="1400" b="1" dirty="0">
                <a:solidFill>
                  <a:srgbClr val="0000FF"/>
                </a:solidFill>
              </a:rPr>
              <a:t>Web </a:t>
            </a:r>
            <a:r>
              <a:rPr lang="ja-JP" altLang="en-US" sz="1400" b="1" dirty="0">
                <a:solidFill>
                  <a:srgbClr val="0000FF"/>
                </a:solidFill>
              </a:rPr>
              <a:t>サーバーのグローバル </a:t>
            </a:r>
            <a:r>
              <a:rPr lang="en-US" altLang="ja-JP" sz="1400" b="1" dirty="0">
                <a:solidFill>
                  <a:srgbClr val="0000FF"/>
                </a:solidFill>
              </a:rPr>
              <a:t>IPv4 </a:t>
            </a:r>
            <a:r>
              <a:rPr lang="ja-JP" altLang="en-US" sz="1400" b="1" dirty="0">
                <a:solidFill>
                  <a:srgbClr val="0000FF"/>
                </a:solidFill>
              </a:rPr>
              <a:t>アドレス</a:t>
            </a:r>
            <a:r>
              <a:rPr lang="en-US" altLang="ja-JP" sz="1400" b="1" dirty="0">
                <a:solidFill>
                  <a:srgbClr val="0000FF"/>
                </a:solidFill>
              </a:rPr>
              <a:t>/</a:t>
            </a:r>
            <a:endParaRPr kumimoji="1" lang="ja-JP" altLang="en-US" sz="1400" b="1" dirty="0">
              <a:solidFill>
                <a:srgbClr val="0000FF"/>
              </a:solidFill>
            </a:endParaRPr>
          </a:p>
        </p:txBody>
      </p:sp>
      <p:pic>
        <p:nvPicPr>
          <p:cNvPr id="13" name="図 12"/>
          <p:cNvPicPr>
            <a:picLocks noChangeAspect="1"/>
          </p:cNvPicPr>
          <p:nvPr/>
        </p:nvPicPr>
        <p:blipFill>
          <a:blip r:embed="rId2"/>
          <a:stretch>
            <a:fillRect/>
          </a:stretch>
        </p:blipFill>
        <p:spPr>
          <a:xfrm>
            <a:off x="3201641" y="2912619"/>
            <a:ext cx="5179145" cy="3770665"/>
          </a:xfrm>
          <a:prstGeom prst="rect">
            <a:avLst/>
          </a:prstGeom>
        </p:spPr>
      </p:pic>
      <p:sp>
        <p:nvSpPr>
          <p:cNvPr id="14" name="テキスト ボックス 13"/>
          <p:cNvSpPr txBox="1"/>
          <p:nvPr/>
        </p:nvSpPr>
        <p:spPr>
          <a:xfrm>
            <a:off x="3201641" y="2574064"/>
            <a:ext cx="4911383" cy="307777"/>
          </a:xfrm>
          <a:prstGeom prst="rect">
            <a:avLst/>
          </a:prstGeom>
          <a:noFill/>
        </p:spPr>
        <p:txBody>
          <a:bodyPr wrap="square" rtlCol="0">
            <a:spAutoFit/>
          </a:bodyPr>
          <a:lstStyle/>
          <a:p>
            <a:r>
              <a:rPr kumimoji="1" lang="en-US" altLang="ja-JP" sz="1400" dirty="0"/>
              <a:t>SSL </a:t>
            </a:r>
            <a:r>
              <a:rPr kumimoji="1" lang="ja-JP" altLang="en-US" sz="1400" dirty="0"/>
              <a:t>証明書検証エラーが表示されるが、この時点では問題無い。</a:t>
            </a:r>
          </a:p>
        </p:txBody>
      </p:sp>
    </p:spTree>
    <p:extLst>
      <p:ext uri="{BB962C8B-B14F-4D97-AF65-F5344CB8AC3E}">
        <p14:creationId xmlns:p14="http://schemas.microsoft.com/office/powerpoint/2010/main" val="27107555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a:t>1-2. </a:t>
            </a:r>
            <a:r>
              <a:rPr kumimoji="1" lang="ja-JP" altLang="en-US" dirty="0"/>
              <a:t>プライベート版には </a:t>
            </a:r>
            <a:r>
              <a:rPr kumimoji="1" lang="en-US" altLang="ja-JP" dirty="0"/>
              <a:t>2 </a:t>
            </a:r>
            <a:r>
              <a:rPr kumimoji="1" lang="ja-JP" altLang="en-US" dirty="0"/>
              <a:t>種類が存在</a:t>
            </a:r>
          </a:p>
        </p:txBody>
      </p:sp>
      <p:pic>
        <p:nvPicPr>
          <p:cNvPr id="5" name="図 4"/>
          <p:cNvPicPr>
            <a:picLocks noChangeAspect="1"/>
          </p:cNvPicPr>
          <p:nvPr/>
        </p:nvPicPr>
        <p:blipFill>
          <a:blip r:embed="rId2"/>
          <a:stretch>
            <a:fillRect/>
          </a:stretch>
        </p:blipFill>
        <p:spPr>
          <a:xfrm>
            <a:off x="4727564" y="2008558"/>
            <a:ext cx="723381" cy="766322"/>
          </a:xfrm>
          <a:prstGeom prst="rect">
            <a:avLst/>
          </a:prstGeom>
        </p:spPr>
      </p:pic>
      <p:pic>
        <p:nvPicPr>
          <p:cNvPr id="7"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3043291" y="1808991"/>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3043291" y="2455377"/>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4"/>
          <p:cNvPicPr>
            <a:picLocks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6562627" y="1955180"/>
            <a:ext cx="1191224" cy="907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0" name="Group 3337"/>
          <p:cNvGrpSpPr>
            <a:grpSpLocks/>
          </p:cNvGrpSpPr>
          <p:nvPr/>
        </p:nvGrpSpPr>
        <p:grpSpPr bwMode="auto">
          <a:xfrm>
            <a:off x="6325149" y="1830578"/>
            <a:ext cx="794015" cy="562049"/>
            <a:chOff x="258" y="972"/>
            <a:chExt cx="780" cy="685"/>
          </a:xfrm>
        </p:grpSpPr>
        <p:sp>
          <p:nvSpPr>
            <p:cNvPr id="11"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2"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4"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1"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2"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1"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0"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1"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2"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3"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4"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5"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6"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7"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8"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49"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grpSp>
        <p:nvGrpSpPr>
          <p:cNvPr id="50" name="Group 3337"/>
          <p:cNvGrpSpPr>
            <a:grpSpLocks/>
          </p:cNvGrpSpPr>
          <p:nvPr/>
        </p:nvGrpSpPr>
        <p:grpSpPr bwMode="auto">
          <a:xfrm>
            <a:off x="6325149" y="2445570"/>
            <a:ext cx="794015" cy="562049"/>
            <a:chOff x="258" y="972"/>
            <a:chExt cx="780" cy="685"/>
          </a:xfrm>
        </p:grpSpPr>
        <p:sp>
          <p:nvSpPr>
            <p:cNvPr id="51"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52"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3"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54"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5"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6"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7"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8"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9"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0"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61"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2"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3"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4"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5"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6"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7"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8"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9"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0"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1"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2"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3"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4"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5"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6"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7"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8"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9"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0"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1"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2"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3"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4"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5"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6"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7"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8"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89"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cxnSp>
        <p:nvCxnSpPr>
          <p:cNvPr id="91" name="直線コネクタ 90"/>
          <p:cNvCxnSpPr>
            <a:endCxn id="5" idx="1"/>
          </p:cNvCxnSpPr>
          <p:nvPr/>
        </p:nvCxnSpPr>
        <p:spPr>
          <a:xfrm>
            <a:off x="4002681" y="2105075"/>
            <a:ext cx="724883" cy="286644"/>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92" name="直線コネクタ 91"/>
          <p:cNvCxnSpPr/>
          <p:nvPr/>
        </p:nvCxnSpPr>
        <p:spPr>
          <a:xfrm flipV="1">
            <a:off x="3985376" y="2525194"/>
            <a:ext cx="742188" cy="251691"/>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93" name="直線コネクタ 92"/>
          <p:cNvCxnSpPr/>
          <p:nvPr/>
        </p:nvCxnSpPr>
        <p:spPr>
          <a:xfrm>
            <a:off x="5443542" y="2517157"/>
            <a:ext cx="899930" cy="23566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94" name="直線コネクタ 93"/>
          <p:cNvCxnSpPr/>
          <p:nvPr/>
        </p:nvCxnSpPr>
        <p:spPr>
          <a:xfrm flipV="1">
            <a:off x="5420849" y="2088740"/>
            <a:ext cx="950107" cy="18287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sp>
        <p:nvSpPr>
          <p:cNvPr id="95" name="正方形/長方形 94"/>
          <p:cNvSpPr/>
          <p:nvPr/>
        </p:nvSpPr>
        <p:spPr>
          <a:xfrm>
            <a:off x="4521267" y="1823413"/>
            <a:ext cx="1080502" cy="114417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6" name="テキスト ボックス 95"/>
          <p:cNvSpPr txBox="1"/>
          <p:nvPr/>
        </p:nvSpPr>
        <p:spPr>
          <a:xfrm>
            <a:off x="4530034" y="2718906"/>
            <a:ext cx="825661" cy="276999"/>
          </a:xfrm>
          <a:prstGeom prst="rect">
            <a:avLst/>
          </a:prstGeom>
          <a:noFill/>
        </p:spPr>
        <p:txBody>
          <a:bodyPr wrap="square" rtlCol="0">
            <a:spAutoFit/>
          </a:bodyPr>
          <a:lstStyle/>
          <a:p>
            <a:r>
              <a:rPr kumimoji="1" lang="ja-JP" altLang="en-US" sz="1200" b="1" dirty="0">
                <a:solidFill>
                  <a:srgbClr val="FF0000"/>
                </a:solidFill>
              </a:rPr>
              <a:t>中継ＧＷ</a:t>
            </a:r>
          </a:p>
        </p:txBody>
      </p:sp>
      <p:sp>
        <p:nvSpPr>
          <p:cNvPr id="97" name="角丸四角形 96"/>
          <p:cNvSpPr/>
          <p:nvPr/>
        </p:nvSpPr>
        <p:spPr>
          <a:xfrm>
            <a:off x="621990" y="1183086"/>
            <a:ext cx="4647204" cy="57758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3200" b="1" dirty="0"/>
              <a:t>(1) </a:t>
            </a:r>
            <a:r>
              <a:rPr kumimoji="1" lang="ja-JP" altLang="en-US" sz="3200" b="1" dirty="0"/>
              <a:t>スタンドアロン版</a:t>
            </a:r>
          </a:p>
        </p:txBody>
      </p:sp>
      <p:sp>
        <p:nvSpPr>
          <p:cNvPr id="98" name="左中かっこ 97"/>
          <p:cNvSpPr/>
          <p:nvPr/>
        </p:nvSpPr>
        <p:spPr>
          <a:xfrm rot="10800000">
            <a:off x="8503759" y="1629241"/>
            <a:ext cx="504497" cy="1521848"/>
          </a:xfrm>
          <a:prstGeom prst="lef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00" name="テキスト ボックス 99"/>
          <p:cNvSpPr txBox="1"/>
          <p:nvPr/>
        </p:nvSpPr>
        <p:spPr>
          <a:xfrm>
            <a:off x="9332043" y="2025448"/>
            <a:ext cx="2238704" cy="923330"/>
          </a:xfrm>
          <a:prstGeom prst="rect">
            <a:avLst/>
          </a:prstGeom>
          <a:noFill/>
        </p:spPr>
        <p:txBody>
          <a:bodyPr wrap="square" rtlCol="0">
            <a:spAutoFit/>
          </a:bodyPr>
          <a:lstStyle/>
          <a:p>
            <a:r>
              <a:rPr kumimoji="1" lang="ja-JP" altLang="en-US" dirty="0"/>
              <a:t>サーバー数に制限。</a:t>
            </a:r>
            <a:endParaRPr kumimoji="1" lang="en-US" altLang="ja-JP" dirty="0"/>
          </a:p>
          <a:p>
            <a:r>
              <a:rPr kumimoji="1" lang="ja-JP" altLang="en-US" dirty="0"/>
              <a:t>最大 </a:t>
            </a:r>
            <a:r>
              <a:rPr kumimoji="1" lang="en-US" altLang="ja-JP" dirty="0"/>
              <a:t>500 </a:t>
            </a:r>
            <a:r>
              <a:rPr kumimoji="1" lang="ja-JP" altLang="en-US" dirty="0"/>
              <a:t>ホストまで</a:t>
            </a:r>
          </a:p>
          <a:p>
            <a:r>
              <a:rPr kumimoji="1" lang="ja-JP" altLang="en-US" dirty="0"/>
              <a:t>同時接続可能。</a:t>
            </a:r>
          </a:p>
        </p:txBody>
      </p:sp>
      <p:sp>
        <p:nvSpPr>
          <p:cNvPr id="101" name="テキスト ボックス 100"/>
          <p:cNvSpPr txBox="1"/>
          <p:nvPr/>
        </p:nvSpPr>
        <p:spPr>
          <a:xfrm>
            <a:off x="5374474" y="1163266"/>
            <a:ext cx="3013237" cy="646331"/>
          </a:xfrm>
          <a:prstGeom prst="rect">
            <a:avLst/>
          </a:prstGeom>
          <a:noFill/>
        </p:spPr>
        <p:txBody>
          <a:bodyPr wrap="square" rtlCol="0">
            <a:spAutoFit/>
          </a:bodyPr>
          <a:lstStyle/>
          <a:p>
            <a:r>
              <a:rPr kumimoji="1" lang="en-US" altLang="ja-JP" dirty="0"/>
              <a:t>1 </a:t>
            </a:r>
            <a:r>
              <a:rPr kumimoji="1" lang="ja-JP" altLang="en-US" dirty="0"/>
              <a:t>台の </a:t>
            </a:r>
            <a:r>
              <a:rPr kumimoji="1" lang="en-US" altLang="ja-JP" dirty="0"/>
              <a:t>Linux </a:t>
            </a:r>
            <a:r>
              <a:rPr kumimoji="1" lang="ja-JP" altLang="en-US" dirty="0"/>
              <a:t>ホストが</a:t>
            </a:r>
            <a:endParaRPr kumimoji="1" lang="en-US" altLang="ja-JP" dirty="0"/>
          </a:p>
          <a:p>
            <a:r>
              <a:rPr kumimoji="1" lang="ja-JP" altLang="en-US" dirty="0"/>
              <a:t>中継 </a:t>
            </a:r>
            <a:r>
              <a:rPr kumimoji="1" lang="en-US" altLang="ja-JP" dirty="0"/>
              <a:t>GW </a:t>
            </a:r>
            <a:r>
              <a:rPr kumimoji="1" lang="ja-JP" altLang="en-US" dirty="0"/>
              <a:t>になる。</a:t>
            </a:r>
          </a:p>
        </p:txBody>
      </p:sp>
      <p:pic>
        <p:nvPicPr>
          <p:cNvPr id="102" name="図 101"/>
          <p:cNvPicPr>
            <a:picLocks noChangeAspect="1"/>
          </p:cNvPicPr>
          <p:nvPr/>
        </p:nvPicPr>
        <p:blipFill>
          <a:blip r:embed="rId2"/>
          <a:stretch>
            <a:fillRect/>
          </a:stretch>
        </p:blipFill>
        <p:spPr>
          <a:xfrm>
            <a:off x="4727564" y="5576947"/>
            <a:ext cx="723381" cy="766322"/>
          </a:xfrm>
          <a:prstGeom prst="rect">
            <a:avLst/>
          </a:prstGeom>
        </p:spPr>
      </p:pic>
      <p:pic>
        <p:nvPicPr>
          <p:cNvPr id="104"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3043291" y="5413671"/>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5"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3043291" y="6023766"/>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6" name="Picture 4"/>
          <p:cNvPicPr>
            <a:picLocks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6912516" y="4321029"/>
            <a:ext cx="1191224" cy="21098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07" name="Group 3337"/>
          <p:cNvGrpSpPr>
            <a:grpSpLocks/>
          </p:cNvGrpSpPr>
          <p:nvPr/>
        </p:nvGrpSpPr>
        <p:grpSpPr bwMode="auto">
          <a:xfrm>
            <a:off x="6325149" y="5398967"/>
            <a:ext cx="794015" cy="562049"/>
            <a:chOff x="258" y="972"/>
            <a:chExt cx="780" cy="685"/>
          </a:xfrm>
        </p:grpSpPr>
        <p:sp>
          <p:nvSpPr>
            <p:cNvPr id="108"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09"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0"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11"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2"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3"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4"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5"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6"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7"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18"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9"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0"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1"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2"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3"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4"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5"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6"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7"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8"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9"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0"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1"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2"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3"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4"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5"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6"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7"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8"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9"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0"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1"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2"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3"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4"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5"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46"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grpSp>
        <p:nvGrpSpPr>
          <p:cNvPr id="147" name="Group 3337"/>
          <p:cNvGrpSpPr>
            <a:grpSpLocks/>
          </p:cNvGrpSpPr>
          <p:nvPr/>
        </p:nvGrpSpPr>
        <p:grpSpPr bwMode="auto">
          <a:xfrm>
            <a:off x="6325149" y="6013959"/>
            <a:ext cx="794015" cy="562049"/>
            <a:chOff x="258" y="972"/>
            <a:chExt cx="780" cy="685"/>
          </a:xfrm>
        </p:grpSpPr>
        <p:sp>
          <p:nvSpPr>
            <p:cNvPr id="148"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49"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0"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51"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2"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3"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4"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5"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6"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7"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58"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9"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0"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1"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2"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3"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4"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5"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6"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7"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8"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9"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0"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1"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2"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3"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4"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5"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6"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7"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8"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9"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0"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1"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2"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3"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4"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5"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86"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cxnSp>
        <p:nvCxnSpPr>
          <p:cNvPr id="188" name="直線コネクタ 187"/>
          <p:cNvCxnSpPr>
            <a:endCxn id="102" idx="1"/>
          </p:cNvCxnSpPr>
          <p:nvPr/>
        </p:nvCxnSpPr>
        <p:spPr>
          <a:xfrm>
            <a:off x="4002681" y="5673464"/>
            <a:ext cx="724883" cy="286644"/>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89" name="直線コネクタ 188"/>
          <p:cNvCxnSpPr/>
          <p:nvPr/>
        </p:nvCxnSpPr>
        <p:spPr>
          <a:xfrm flipV="1">
            <a:off x="3985376" y="6093583"/>
            <a:ext cx="742188" cy="251691"/>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90" name="直線コネクタ 189"/>
          <p:cNvCxnSpPr/>
          <p:nvPr/>
        </p:nvCxnSpPr>
        <p:spPr>
          <a:xfrm>
            <a:off x="5443542" y="6085546"/>
            <a:ext cx="899930" cy="23566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91" name="直線コネクタ 190"/>
          <p:cNvCxnSpPr/>
          <p:nvPr/>
        </p:nvCxnSpPr>
        <p:spPr>
          <a:xfrm flipV="1">
            <a:off x="5420849" y="5657129"/>
            <a:ext cx="950107" cy="18287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sp>
        <p:nvSpPr>
          <p:cNvPr id="192" name="正方形/長方形 191"/>
          <p:cNvSpPr/>
          <p:nvPr/>
        </p:nvSpPr>
        <p:spPr>
          <a:xfrm>
            <a:off x="4521267" y="4123722"/>
            <a:ext cx="1080502" cy="263096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3" name="テキスト ボックス 192"/>
          <p:cNvSpPr txBox="1"/>
          <p:nvPr/>
        </p:nvSpPr>
        <p:spPr>
          <a:xfrm>
            <a:off x="4530034" y="6287295"/>
            <a:ext cx="825661" cy="461665"/>
          </a:xfrm>
          <a:prstGeom prst="rect">
            <a:avLst/>
          </a:prstGeom>
          <a:noFill/>
        </p:spPr>
        <p:txBody>
          <a:bodyPr wrap="square" rtlCol="0">
            <a:spAutoFit/>
          </a:bodyPr>
          <a:lstStyle/>
          <a:p>
            <a:r>
              <a:rPr kumimoji="1" lang="ja-JP" altLang="en-US" sz="1200" b="1" dirty="0">
                <a:solidFill>
                  <a:srgbClr val="FF0000"/>
                </a:solidFill>
              </a:rPr>
              <a:t>中継ＧＷクラスタ</a:t>
            </a:r>
          </a:p>
        </p:txBody>
      </p:sp>
      <p:sp>
        <p:nvSpPr>
          <p:cNvPr id="194" name="角丸四角形 193"/>
          <p:cNvSpPr/>
          <p:nvPr/>
        </p:nvSpPr>
        <p:spPr>
          <a:xfrm>
            <a:off x="621990" y="3472710"/>
            <a:ext cx="4647204" cy="577580"/>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3200" b="1" dirty="0"/>
              <a:t>(2) </a:t>
            </a:r>
            <a:r>
              <a:rPr kumimoji="1" lang="ja-JP" altLang="en-US" sz="3200" b="1" dirty="0"/>
              <a:t>ハイパースケール版</a:t>
            </a:r>
          </a:p>
        </p:txBody>
      </p:sp>
      <p:pic>
        <p:nvPicPr>
          <p:cNvPr id="198" name="図 197"/>
          <p:cNvPicPr>
            <a:picLocks noChangeAspect="1"/>
          </p:cNvPicPr>
          <p:nvPr/>
        </p:nvPicPr>
        <p:blipFill>
          <a:blip r:embed="rId2"/>
          <a:stretch>
            <a:fillRect/>
          </a:stretch>
        </p:blipFill>
        <p:spPr>
          <a:xfrm>
            <a:off x="4726777" y="5104464"/>
            <a:ext cx="723381" cy="766322"/>
          </a:xfrm>
          <a:prstGeom prst="rect">
            <a:avLst/>
          </a:prstGeom>
        </p:spPr>
      </p:pic>
      <p:pic>
        <p:nvPicPr>
          <p:cNvPr id="199" name="図 198"/>
          <p:cNvPicPr>
            <a:picLocks noChangeAspect="1"/>
          </p:cNvPicPr>
          <p:nvPr/>
        </p:nvPicPr>
        <p:blipFill>
          <a:blip r:embed="rId2"/>
          <a:stretch>
            <a:fillRect/>
          </a:stretch>
        </p:blipFill>
        <p:spPr>
          <a:xfrm>
            <a:off x="4720161" y="4597508"/>
            <a:ext cx="723381" cy="766322"/>
          </a:xfrm>
          <a:prstGeom prst="rect">
            <a:avLst/>
          </a:prstGeom>
        </p:spPr>
      </p:pic>
      <p:pic>
        <p:nvPicPr>
          <p:cNvPr id="200"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3058733" y="4834155"/>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2"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3031347" y="4260800"/>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228" name="直線コネクタ 227"/>
          <p:cNvCxnSpPr/>
          <p:nvPr/>
        </p:nvCxnSpPr>
        <p:spPr>
          <a:xfrm>
            <a:off x="4009706" y="5129932"/>
            <a:ext cx="724883" cy="286644"/>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229" name="直線コネクタ 228"/>
          <p:cNvCxnSpPr/>
          <p:nvPr/>
        </p:nvCxnSpPr>
        <p:spPr>
          <a:xfrm>
            <a:off x="3985432" y="4635034"/>
            <a:ext cx="724883" cy="286644"/>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grpSp>
        <p:nvGrpSpPr>
          <p:cNvPr id="230" name="Group 3337"/>
          <p:cNvGrpSpPr>
            <a:grpSpLocks/>
          </p:cNvGrpSpPr>
          <p:nvPr/>
        </p:nvGrpSpPr>
        <p:grpSpPr bwMode="auto">
          <a:xfrm>
            <a:off x="6325149" y="4776080"/>
            <a:ext cx="794015" cy="562049"/>
            <a:chOff x="258" y="972"/>
            <a:chExt cx="780" cy="685"/>
          </a:xfrm>
        </p:grpSpPr>
        <p:sp>
          <p:nvSpPr>
            <p:cNvPr id="231"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232"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3"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34"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5"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6"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7"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8"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9"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0"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41"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2"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3"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4"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5"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6"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7"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8"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9"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0"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1"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2"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3"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4"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5"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6"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7"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8"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9"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0"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1"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2"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3"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4"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5"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6"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7"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8"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269"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grpSp>
        <p:nvGrpSpPr>
          <p:cNvPr id="270" name="Group 3337"/>
          <p:cNvGrpSpPr>
            <a:grpSpLocks/>
          </p:cNvGrpSpPr>
          <p:nvPr/>
        </p:nvGrpSpPr>
        <p:grpSpPr bwMode="auto">
          <a:xfrm>
            <a:off x="6304281" y="4066233"/>
            <a:ext cx="794015" cy="562049"/>
            <a:chOff x="258" y="972"/>
            <a:chExt cx="780" cy="685"/>
          </a:xfrm>
        </p:grpSpPr>
        <p:sp>
          <p:nvSpPr>
            <p:cNvPr id="271"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272"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3"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74"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5"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6"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7"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8"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9"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0"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81"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2"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3"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4"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5"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6"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7"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8"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9"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0"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1"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2"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3"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4"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5"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6"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7"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8"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9"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0"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1"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2"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3"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4"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5"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6"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7"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8"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309"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cxnSp>
        <p:nvCxnSpPr>
          <p:cNvPr id="310" name="直線コネクタ 309"/>
          <p:cNvCxnSpPr/>
          <p:nvPr/>
        </p:nvCxnSpPr>
        <p:spPr>
          <a:xfrm flipV="1">
            <a:off x="5452886" y="5223145"/>
            <a:ext cx="950107" cy="18287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311" name="直線コネクタ 310"/>
          <p:cNvCxnSpPr>
            <a:endCxn id="279" idx="1"/>
          </p:cNvCxnSpPr>
          <p:nvPr/>
        </p:nvCxnSpPr>
        <p:spPr>
          <a:xfrm flipV="1">
            <a:off x="5468798" y="4497822"/>
            <a:ext cx="908777" cy="43534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sp>
        <p:nvSpPr>
          <p:cNvPr id="313" name="テキスト ボックス 312"/>
          <p:cNvSpPr txBox="1"/>
          <p:nvPr/>
        </p:nvSpPr>
        <p:spPr>
          <a:xfrm>
            <a:off x="5287814" y="3478318"/>
            <a:ext cx="3013237" cy="646331"/>
          </a:xfrm>
          <a:prstGeom prst="rect">
            <a:avLst/>
          </a:prstGeom>
          <a:noFill/>
        </p:spPr>
        <p:txBody>
          <a:bodyPr wrap="square" rtlCol="0">
            <a:spAutoFit/>
          </a:bodyPr>
          <a:lstStyle/>
          <a:p>
            <a:r>
              <a:rPr lang="ja-JP" altLang="en-US" dirty="0"/>
              <a:t>数台～数百台規模の冗長な </a:t>
            </a:r>
            <a:r>
              <a:rPr lang="en-US" altLang="ja-JP" dirty="0"/>
              <a:t>GW </a:t>
            </a:r>
            <a:r>
              <a:rPr lang="ja-JP" altLang="en-US" dirty="0"/>
              <a:t>クラスタを構築できる。</a:t>
            </a:r>
          </a:p>
        </p:txBody>
      </p:sp>
      <p:sp>
        <p:nvSpPr>
          <p:cNvPr id="314" name="テキスト ボックス 313"/>
          <p:cNvSpPr txBox="1"/>
          <p:nvPr/>
        </p:nvSpPr>
        <p:spPr>
          <a:xfrm>
            <a:off x="621990" y="1866680"/>
            <a:ext cx="2323602" cy="1754326"/>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a:t>中小企業で構築</a:t>
            </a:r>
          </a:p>
          <a:p>
            <a:pPr marL="285750" indent="-285750">
              <a:buFont typeface="Arial" panose="020B0604020202020204" pitchFamily="34" charset="0"/>
              <a:buChar char="•"/>
            </a:pPr>
            <a:r>
              <a:rPr kumimoji="1" lang="ja-JP" altLang="en-US" dirty="0"/>
              <a:t>大企業の部署単位で構築</a:t>
            </a:r>
            <a:endParaRPr kumimoji="1" lang="en-US" altLang="ja-JP" dirty="0"/>
          </a:p>
          <a:p>
            <a:pPr marL="285750" indent="-285750">
              <a:buFont typeface="Arial" panose="020B0604020202020204" pitchFamily="34" charset="0"/>
              <a:buChar char="•"/>
            </a:pPr>
            <a:r>
              <a:rPr lang="ja-JP" altLang="en-US" dirty="0"/>
              <a:t>冗長化とスケーラビリティの機能なし</a:t>
            </a:r>
          </a:p>
          <a:p>
            <a:pPr marL="285750" indent="-285750">
              <a:buFont typeface="Arial" panose="020B0604020202020204" pitchFamily="34" charset="0"/>
              <a:buChar char="•"/>
            </a:pPr>
            <a:endParaRPr kumimoji="1" lang="ja-JP" altLang="en-US" dirty="0"/>
          </a:p>
        </p:txBody>
      </p:sp>
      <p:sp>
        <p:nvSpPr>
          <p:cNvPr id="317" name="左中かっこ 316"/>
          <p:cNvSpPr/>
          <p:nvPr/>
        </p:nvSpPr>
        <p:spPr>
          <a:xfrm rot="10800000">
            <a:off x="8576108" y="3648253"/>
            <a:ext cx="504497" cy="2855549"/>
          </a:xfrm>
          <a:prstGeom prst="lef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18" name="テキスト ボックス 317"/>
          <p:cNvSpPr txBox="1"/>
          <p:nvPr/>
        </p:nvSpPr>
        <p:spPr>
          <a:xfrm>
            <a:off x="9332043" y="4366133"/>
            <a:ext cx="2238704" cy="1200329"/>
          </a:xfrm>
          <a:prstGeom prst="rect">
            <a:avLst/>
          </a:prstGeom>
          <a:noFill/>
        </p:spPr>
        <p:txBody>
          <a:bodyPr wrap="square" rtlCol="0">
            <a:spAutoFit/>
          </a:bodyPr>
          <a:lstStyle/>
          <a:p>
            <a:r>
              <a:rPr kumimoji="1" lang="ja-JP" altLang="en-US" dirty="0"/>
              <a:t>サーバー数が事実上無制限。</a:t>
            </a:r>
          </a:p>
          <a:p>
            <a:r>
              <a:rPr lang="en-US" altLang="ja-JP" dirty="0"/>
              <a:t>(1 </a:t>
            </a:r>
            <a:r>
              <a:rPr lang="ja-JP" altLang="en-US" dirty="0"/>
              <a:t>システムあたり最大 </a:t>
            </a:r>
            <a:r>
              <a:rPr lang="en-US" altLang="ja-JP" dirty="0"/>
              <a:t>30 </a:t>
            </a:r>
            <a:r>
              <a:rPr lang="ja-JP" altLang="en-US" dirty="0"/>
              <a:t>万台程度を想定</a:t>
            </a:r>
            <a:r>
              <a:rPr lang="en-US" altLang="ja-JP" dirty="0"/>
              <a:t>)</a:t>
            </a:r>
            <a:endParaRPr kumimoji="1" lang="ja-JP" altLang="en-US" dirty="0"/>
          </a:p>
        </p:txBody>
      </p:sp>
      <p:sp>
        <p:nvSpPr>
          <p:cNvPr id="319" name="テキスト ボックス 318"/>
          <p:cNvSpPr txBox="1"/>
          <p:nvPr/>
        </p:nvSpPr>
        <p:spPr>
          <a:xfrm>
            <a:off x="8957471" y="5672443"/>
            <a:ext cx="3009940" cy="1200329"/>
          </a:xfrm>
          <a:prstGeom prst="rect">
            <a:avLst/>
          </a:prstGeom>
          <a:noFill/>
        </p:spPr>
        <p:txBody>
          <a:bodyPr wrap="square" rtlCol="0">
            <a:spAutoFit/>
          </a:bodyPr>
          <a:lstStyle/>
          <a:p>
            <a:r>
              <a:rPr lang="en-US" altLang="ja-JP" dirty="0"/>
              <a:t>500 </a:t>
            </a:r>
            <a:r>
              <a:rPr lang="ja-JP" altLang="en-US" dirty="0"/>
              <a:t>～ </a:t>
            </a:r>
            <a:r>
              <a:rPr lang="en-US" altLang="ja-JP" dirty="0"/>
              <a:t>1000 </a:t>
            </a:r>
            <a:r>
              <a:rPr lang="ja-JP" altLang="en-US" dirty="0"/>
              <a:t>ホスト </a:t>
            </a:r>
            <a:r>
              <a:rPr lang="en-US" altLang="ja-JP" dirty="0"/>
              <a:t>/ 1GW</a:t>
            </a:r>
          </a:p>
          <a:p>
            <a:r>
              <a:rPr kumimoji="1" lang="ja-JP" altLang="en-US" dirty="0"/>
              <a:t>で構成。</a:t>
            </a:r>
            <a:endParaRPr kumimoji="1" lang="en-US" altLang="ja-JP" dirty="0"/>
          </a:p>
          <a:p>
            <a:r>
              <a:rPr kumimoji="1" lang="ja-JP" altLang="en-US" dirty="0"/>
              <a:t>例えば </a:t>
            </a:r>
            <a:r>
              <a:rPr kumimoji="1" lang="en-US" altLang="ja-JP" dirty="0"/>
              <a:t>300 </a:t>
            </a:r>
            <a:r>
              <a:rPr kumimoji="1" lang="ja-JP" altLang="en-US" dirty="0"/>
              <a:t>台の </a:t>
            </a:r>
            <a:r>
              <a:rPr kumimoji="1" lang="en-US" altLang="ja-JP" dirty="0"/>
              <a:t>GW </a:t>
            </a:r>
            <a:r>
              <a:rPr kumimoji="1" lang="ja-JP" altLang="en-US" dirty="0"/>
              <a:t>を設置することで </a:t>
            </a:r>
            <a:r>
              <a:rPr kumimoji="1" lang="en-US" altLang="ja-JP" dirty="0"/>
              <a:t>30 </a:t>
            </a:r>
            <a:r>
              <a:rPr kumimoji="1" lang="ja-JP" altLang="en-US" dirty="0"/>
              <a:t>万台程度をサポート。</a:t>
            </a:r>
          </a:p>
        </p:txBody>
      </p:sp>
      <p:sp>
        <p:nvSpPr>
          <p:cNvPr id="320" name="テキスト ボックス 319"/>
          <p:cNvSpPr txBox="1"/>
          <p:nvPr/>
        </p:nvSpPr>
        <p:spPr>
          <a:xfrm>
            <a:off x="4574902" y="4436626"/>
            <a:ext cx="1021049" cy="253916"/>
          </a:xfrm>
          <a:prstGeom prst="rect">
            <a:avLst/>
          </a:prstGeom>
          <a:noFill/>
        </p:spPr>
        <p:txBody>
          <a:bodyPr wrap="square" rtlCol="0">
            <a:spAutoFit/>
          </a:bodyPr>
          <a:lstStyle/>
          <a:p>
            <a:r>
              <a:rPr kumimoji="1" lang="ja-JP" altLang="en-US" sz="1050" b="1" dirty="0"/>
              <a:t>コントローラ</a:t>
            </a:r>
          </a:p>
        </p:txBody>
      </p:sp>
      <p:sp>
        <p:nvSpPr>
          <p:cNvPr id="321" name="上矢印 320"/>
          <p:cNvSpPr/>
          <p:nvPr/>
        </p:nvSpPr>
        <p:spPr>
          <a:xfrm rot="16200000">
            <a:off x="9043080" y="1294076"/>
            <a:ext cx="724883" cy="704080"/>
          </a:xfrm>
          <a:prstGeom prst="up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2" name="テキスト ボックス 321"/>
          <p:cNvSpPr txBox="1"/>
          <p:nvPr/>
        </p:nvSpPr>
        <p:spPr>
          <a:xfrm>
            <a:off x="9835420" y="1492024"/>
            <a:ext cx="2222284" cy="338554"/>
          </a:xfrm>
          <a:prstGeom prst="rect">
            <a:avLst/>
          </a:prstGeom>
          <a:solidFill>
            <a:schemeClr val="accent4">
              <a:lumMod val="20000"/>
              <a:lumOff val="80000"/>
            </a:schemeClr>
          </a:solidFill>
        </p:spPr>
        <p:txBody>
          <a:bodyPr wrap="square" rtlCol="0">
            <a:spAutoFit/>
          </a:bodyPr>
          <a:lstStyle/>
          <a:p>
            <a:r>
              <a:rPr kumimoji="1" lang="ja-JP" altLang="en-US" sz="1600" b="1" dirty="0">
                <a:solidFill>
                  <a:srgbClr val="C00000"/>
                </a:solidFill>
              </a:rPr>
              <a:t>本ドキュメントの対象。</a:t>
            </a:r>
          </a:p>
        </p:txBody>
      </p:sp>
      <p:sp>
        <p:nvSpPr>
          <p:cNvPr id="323" name="正方形/長方形 322"/>
          <p:cNvSpPr/>
          <p:nvPr/>
        </p:nvSpPr>
        <p:spPr>
          <a:xfrm>
            <a:off x="332741" y="1106905"/>
            <a:ext cx="11811133" cy="234921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6" name="テキスト ボックス 315"/>
          <p:cNvSpPr txBox="1"/>
          <p:nvPr/>
        </p:nvSpPr>
        <p:spPr>
          <a:xfrm>
            <a:off x="9181504" y="3584201"/>
            <a:ext cx="2535215" cy="584775"/>
          </a:xfrm>
          <a:prstGeom prst="rect">
            <a:avLst/>
          </a:prstGeom>
          <a:solidFill>
            <a:schemeClr val="bg1">
              <a:lumMod val="95000"/>
            </a:schemeClr>
          </a:solidFill>
        </p:spPr>
        <p:txBody>
          <a:bodyPr wrap="square" rtlCol="0">
            <a:spAutoFit/>
          </a:bodyPr>
          <a:lstStyle/>
          <a:p>
            <a:r>
              <a:rPr kumimoji="1" lang="ja-JP" altLang="en-US" sz="1600" b="1" dirty="0"/>
              <a:t>「ハイパースケール版」</a:t>
            </a:r>
            <a:endParaRPr kumimoji="1" lang="en-US" altLang="ja-JP" sz="1600" b="1" dirty="0"/>
          </a:p>
          <a:p>
            <a:r>
              <a:rPr kumimoji="1" lang="ja-JP" altLang="en-US" sz="1600" b="1" dirty="0"/>
              <a:t>ドキュメントを参照。</a:t>
            </a:r>
          </a:p>
        </p:txBody>
      </p:sp>
      <p:sp>
        <p:nvSpPr>
          <p:cNvPr id="325" name="テキスト ボックス 324"/>
          <p:cNvSpPr txBox="1"/>
          <p:nvPr/>
        </p:nvSpPr>
        <p:spPr>
          <a:xfrm>
            <a:off x="495808" y="4154452"/>
            <a:ext cx="2534175" cy="2585323"/>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a:t>大企業全体で構築</a:t>
            </a:r>
            <a:endParaRPr kumimoji="1" lang="en-US" altLang="ja-JP" dirty="0"/>
          </a:p>
          <a:p>
            <a:pPr marL="285750" indent="-285750">
              <a:buFont typeface="Arial" panose="020B0604020202020204" pitchFamily="34" charset="0"/>
              <a:buChar char="•"/>
            </a:pPr>
            <a:r>
              <a:rPr kumimoji="1" lang="ja-JP" altLang="en-US" dirty="0"/>
              <a:t>大規模商用サービスとしてお客様に提供</a:t>
            </a:r>
            <a:endParaRPr kumimoji="1" lang="en-US" altLang="ja-JP" dirty="0"/>
          </a:p>
          <a:p>
            <a:pPr marL="285750" indent="-285750">
              <a:buFont typeface="Arial" panose="020B0604020202020204" pitchFamily="34" charset="0"/>
              <a:buChar char="•"/>
            </a:pPr>
            <a:r>
              <a:rPr kumimoji="1" lang="ja-JP" altLang="en-US" dirty="0"/>
              <a:t>「</a:t>
            </a:r>
            <a:r>
              <a:rPr kumimoji="1" lang="en-US" altLang="ja-JP" dirty="0"/>
              <a:t>NTT </a:t>
            </a:r>
            <a:r>
              <a:rPr kumimoji="1" lang="ja-JP" altLang="en-US" dirty="0"/>
              <a:t>東日本 </a:t>
            </a:r>
            <a:r>
              <a:rPr kumimoji="1" lang="en-US" altLang="ja-JP" dirty="0"/>
              <a:t>- IPA </a:t>
            </a:r>
            <a:r>
              <a:rPr kumimoji="1" lang="ja-JP" altLang="en-US" dirty="0"/>
              <a:t>シン・テレワークシステム パブリック版」のように、無償の実証実験として極めて膨大な数の無償版ユーザーに提供</a:t>
            </a:r>
          </a:p>
        </p:txBody>
      </p:sp>
      <p:grpSp>
        <p:nvGrpSpPr>
          <p:cNvPr id="315" name="Group 4338"/>
          <p:cNvGrpSpPr>
            <a:grpSpLocks/>
          </p:cNvGrpSpPr>
          <p:nvPr/>
        </p:nvGrpSpPr>
        <p:grpSpPr bwMode="auto">
          <a:xfrm>
            <a:off x="5086042" y="4201500"/>
            <a:ext cx="348484" cy="306332"/>
            <a:chOff x="536" y="997"/>
            <a:chExt cx="492" cy="685"/>
          </a:xfrm>
        </p:grpSpPr>
        <p:sp>
          <p:nvSpPr>
            <p:cNvPr id="324"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26"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27"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28"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29"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0"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331"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2"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3"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4"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35"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36"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7"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8"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9"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40"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41"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342"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43"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44"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45"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46"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47"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348"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grpSp>
        <p:nvGrpSpPr>
          <p:cNvPr id="349" name="Group 4338"/>
          <p:cNvGrpSpPr>
            <a:grpSpLocks/>
          </p:cNvGrpSpPr>
          <p:nvPr/>
        </p:nvGrpSpPr>
        <p:grpSpPr bwMode="auto">
          <a:xfrm>
            <a:off x="4654425" y="4186037"/>
            <a:ext cx="348484" cy="306332"/>
            <a:chOff x="536" y="997"/>
            <a:chExt cx="492" cy="685"/>
          </a:xfrm>
        </p:grpSpPr>
        <p:sp>
          <p:nvSpPr>
            <p:cNvPr id="350"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51"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52"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53"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54"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55"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356"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57"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58"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59"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60"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61"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62"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63"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64"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65"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66"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367"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68"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69"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70"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71"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72"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373"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2" name="テキスト ボックス 1">
            <a:extLst>
              <a:ext uri="{FF2B5EF4-FFF2-40B4-BE49-F238E27FC236}">
                <a16:creationId xmlns:a16="http://schemas.microsoft.com/office/drawing/2014/main" id="{357F811B-DE22-4998-A2EF-6A0DDC641A9A}"/>
              </a:ext>
            </a:extLst>
          </p:cNvPr>
          <p:cNvSpPr txBox="1"/>
          <p:nvPr/>
        </p:nvSpPr>
        <p:spPr>
          <a:xfrm>
            <a:off x="4663730" y="3009538"/>
            <a:ext cx="3416034" cy="415498"/>
          </a:xfrm>
          <a:prstGeom prst="rect">
            <a:avLst/>
          </a:prstGeom>
          <a:solidFill>
            <a:schemeClr val="accent6">
              <a:lumMod val="75000"/>
            </a:schemeClr>
          </a:solidFill>
          <a:ln w="19050">
            <a:solidFill>
              <a:schemeClr val="tx1"/>
            </a:solidFill>
          </a:ln>
        </p:spPr>
        <p:txBody>
          <a:bodyPr wrap="square" rtlCol="0">
            <a:spAutoFit/>
          </a:bodyPr>
          <a:lstStyle/>
          <a:p>
            <a:r>
              <a:rPr kumimoji="1" lang="en-US" altLang="ja-JP" sz="1050" b="1" dirty="0">
                <a:solidFill>
                  <a:schemeClr val="bg1"/>
                </a:solidFill>
              </a:rPr>
              <a:t>DDNS (Dynamic DNS) </a:t>
            </a:r>
            <a:r>
              <a:rPr kumimoji="1" lang="ja-JP" altLang="en-US" sz="1050" b="1" dirty="0">
                <a:solidFill>
                  <a:schemeClr val="bg1"/>
                </a:solidFill>
              </a:rPr>
              <a:t>機能を標準搭載</a:t>
            </a:r>
            <a:endParaRPr kumimoji="1" lang="en-US" altLang="ja-JP" sz="1050" b="1" dirty="0">
              <a:solidFill>
                <a:schemeClr val="bg1"/>
              </a:solidFill>
            </a:endParaRPr>
          </a:p>
          <a:p>
            <a:r>
              <a:rPr kumimoji="1" lang="ja-JP" altLang="en-US" sz="1050" b="1" dirty="0">
                <a:solidFill>
                  <a:schemeClr val="bg1"/>
                </a:solidFill>
              </a:rPr>
              <a:t>中継 </a:t>
            </a:r>
            <a:r>
              <a:rPr kumimoji="1" lang="en-US" altLang="ja-JP" sz="1050" b="1" dirty="0">
                <a:solidFill>
                  <a:schemeClr val="bg1"/>
                </a:solidFill>
              </a:rPr>
              <a:t>GW </a:t>
            </a:r>
            <a:r>
              <a:rPr kumimoji="1" lang="ja-JP" altLang="en-US" sz="1050" b="1" dirty="0">
                <a:solidFill>
                  <a:schemeClr val="bg1"/>
                </a:solidFill>
              </a:rPr>
              <a:t>のグローバル </a:t>
            </a:r>
            <a:r>
              <a:rPr kumimoji="1" lang="en-US" altLang="ja-JP" sz="1050" b="1" dirty="0">
                <a:solidFill>
                  <a:schemeClr val="bg1"/>
                </a:solidFill>
              </a:rPr>
              <a:t>IPv4 </a:t>
            </a:r>
            <a:r>
              <a:rPr kumimoji="1" lang="ja-JP" altLang="en-US" sz="1050" b="1" dirty="0">
                <a:solidFill>
                  <a:schemeClr val="bg1"/>
                </a:solidFill>
              </a:rPr>
              <a:t>アドレスが可変でも構築可能</a:t>
            </a:r>
          </a:p>
        </p:txBody>
      </p:sp>
    </p:spTree>
    <p:extLst>
      <p:ext uri="{BB962C8B-B14F-4D97-AF65-F5344CB8AC3E}">
        <p14:creationId xmlns:p14="http://schemas.microsoft.com/office/powerpoint/2010/main" val="166217894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79226" y="4754109"/>
            <a:ext cx="6431323" cy="2086548"/>
          </a:xfrm>
          <a:prstGeom prst="rect">
            <a:avLst/>
          </a:prstGeom>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80</a:t>
            </a:fld>
            <a:endParaRPr kumimoji="1" lang="ja-JP" altLang="en-US" dirty="0"/>
          </a:p>
        </p:txBody>
      </p:sp>
      <p:sp>
        <p:nvSpPr>
          <p:cNvPr id="7" name="テキスト ボックス 6"/>
          <p:cNvSpPr txBox="1"/>
          <p:nvPr/>
        </p:nvSpPr>
        <p:spPr>
          <a:xfrm>
            <a:off x="418710" y="77644"/>
            <a:ext cx="10038275" cy="646331"/>
          </a:xfrm>
          <a:prstGeom prst="rect">
            <a:avLst/>
          </a:prstGeom>
          <a:solidFill>
            <a:srgbClr val="FFFFCC"/>
          </a:solidFill>
          <a:ln w="19050">
            <a:solidFill>
              <a:schemeClr val="tx1"/>
            </a:solidFill>
          </a:ln>
        </p:spPr>
        <p:txBody>
          <a:bodyPr wrap="square" rtlCol="0">
            <a:spAutoFit/>
          </a:bodyPr>
          <a:lstStyle/>
          <a:p>
            <a:r>
              <a:rPr kumimoji="1" lang="en-US" altLang="ja-JP" dirty="0"/>
              <a:t>6. </a:t>
            </a:r>
            <a:r>
              <a:rPr kumimoji="1" lang="ja-JP" altLang="en-US" dirty="0"/>
              <a:t>コマンドプロンプト上で、</a:t>
            </a:r>
            <a:r>
              <a:rPr kumimoji="1" lang="en-US" altLang="ja-JP" dirty="0"/>
              <a:t>5 </a:t>
            </a:r>
            <a:r>
              <a:rPr kumimoji="1" lang="ja-JP" altLang="en-US" dirty="0"/>
              <a:t>でテスト実行中の </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サーバーを、一度 </a:t>
            </a:r>
            <a:r>
              <a:rPr lang="en-US" altLang="ja-JP" dirty="0"/>
              <a:t>Enter </a:t>
            </a:r>
            <a:r>
              <a:rPr lang="ja-JP" altLang="en-US" dirty="0"/>
              <a:t>キーを押して終了する。</a:t>
            </a:r>
            <a:endParaRPr lang="en-US" altLang="ja-JP" b="1" u="sng" dirty="0">
              <a:solidFill>
                <a:srgbClr val="C00000"/>
              </a:solidFill>
            </a:endParaRPr>
          </a:p>
        </p:txBody>
      </p:sp>
      <p:sp>
        <p:nvSpPr>
          <p:cNvPr id="13" name="テキスト ボックス 12"/>
          <p:cNvSpPr txBox="1"/>
          <p:nvPr/>
        </p:nvSpPr>
        <p:spPr>
          <a:xfrm>
            <a:off x="590017" y="779361"/>
            <a:ext cx="10972800" cy="900246"/>
          </a:xfrm>
          <a:prstGeom prst="rect">
            <a:avLst/>
          </a:prstGeom>
          <a:solidFill>
            <a:schemeClr val="accent5">
              <a:lumMod val="75000"/>
            </a:schemeClr>
          </a:solidFill>
        </p:spPr>
        <p:txBody>
          <a:bodyPr wrap="square" rtlCol="0">
            <a:spAutoFit/>
          </a:bodyPr>
          <a:lstStyle/>
          <a:p>
            <a:r>
              <a:rPr lang="en-US" altLang="ja-JP" sz="1050" dirty="0">
                <a:solidFill>
                  <a:schemeClr val="bg1"/>
                </a:solidFill>
                <a:latin typeface="Consolas" panose="020B0609020204030204" pitchFamily="49" charset="0"/>
              </a:rPr>
              <a:t>Starting the daemon "</a:t>
            </a:r>
            <a:r>
              <a:rPr lang="en-US" altLang="ja-JP" sz="1050" dirty="0" err="1">
                <a:solidFill>
                  <a:schemeClr val="bg1"/>
                </a:solidFill>
                <a:latin typeface="Consolas" panose="020B0609020204030204" pitchFamily="49" charset="0"/>
              </a:rPr>
              <a:t>IPA.App.ThinWebClientApp</a:t>
            </a:r>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IPA.App.ThinWebClientApp</a:t>
            </a:r>
            <a:r>
              <a:rPr lang="en-US" altLang="ja-JP" sz="1050" dirty="0">
                <a:solidFill>
                  <a:schemeClr val="bg1"/>
                </a:solidFill>
                <a:latin typeface="Consolas" panose="020B0609020204030204" pitchFamily="49" charset="0"/>
              </a:rPr>
              <a:t>) ...</a:t>
            </a:r>
          </a:p>
          <a:p>
            <a:r>
              <a:rPr lang="en-US" altLang="ja-JP" sz="1050" dirty="0" err="1">
                <a:solidFill>
                  <a:schemeClr val="bg1"/>
                </a:solidFill>
                <a:latin typeface="Consolas" panose="020B0609020204030204" pitchFamily="49" charset="0"/>
              </a:rPr>
              <a:t>IPA.App.ThinWebClientApp</a:t>
            </a:r>
            <a:r>
              <a:rPr lang="en-US" altLang="ja-JP" sz="1050" dirty="0">
                <a:solidFill>
                  <a:schemeClr val="bg1"/>
                </a:solidFill>
                <a:latin typeface="Consolas" panose="020B0609020204030204" pitchFamily="49" charset="0"/>
              </a:rPr>
              <a:t>: Starting...</a:t>
            </a:r>
          </a:p>
          <a:p>
            <a:r>
              <a:rPr lang="en-US" altLang="ja-JP" sz="1050" dirty="0" err="1">
                <a:solidFill>
                  <a:schemeClr val="bg1"/>
                </a:solidFill>
                <a:latin typeface="Consolas" panose="020B0609020204030204" pitchFamily="49" charset="0"/>
              </a:rPr>
              <a:t>IPA.App.ThinWebClientApp</a:t>
            </a:r>
            <a:r>
              <a:rPr lang="en-US" altLang="ja-JP" sz="1050" dirty="0">
                <a:solidFill>
                  <a:schemeClr val="bg1"/>
                </a:solidFill>
                <a:latin typeface="Consolas" panose="020B0609020204030204" pitchFamily="49" charset="0"/>
              </a:rPr>
              <a:t>: Started.</a:t>
            </a:r>
          </a:p>
          <a:p>
            <a:r>
              <a:rPr lang="en-US" altLang="ja-JP" sz="1050" dirty="0">
                <a:solidFill>
                  <a:schemeClr val="bg1"/>
                </a:solidFill>
                <a:latin typeface="Consolas" panose="020B0609020204030204" pitchFamily="49" charset="0"/>
              </a:rPr>
              <a:t>The daemon "</a:t>
            </a:r>
            <a:r>
              <a:rPr lang="en-US" altLang="ja-JP" sz="1050" dirty="0" err="1">
                <a:solidFill>
                  <a:schemeClr val="bg1"/>
                </a:solidFill>
                <a:latin typeface="Consolas" panose="020B0609020204030204" pitchFamily="49" charset="0"/>
              </a:rPr>
              <a:t>IPA.App.ThinWebClientApp</a:t>
            </a:r>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IPA.App.ThinWebClientApp</a:t>
            </a:r>
            <a:r>
              <a:rPr lang="en-US" altLang="ja-JP" sz="1050" dirty="0">
                <a:solidFill>
                  <a:schemeClr val="bg1"/>
                </a:solidFill>
                <a:latin typeface="Consolas" panose="020B0609020204030204" pitchFamily="49" charset="0"/>
              </a:rPr>
              <a:t>) is now running.</a:t>
            </a:r>
          </a:p>
          <a:p>
            <a:r>
              <a:rPr lang="en-US" altLang="ja-JP" sz="1050" dirty="0">
                <a:solidFill>
                  <a:schemeClr val="bg1"/>
                </a:solidFill>
                <a:latin typeface="Consolas" panose="020B0609020204030204" pitchFamily="49" charset="0"/>
              </a:rPr>
              <a:t>[ Press Enter key to stop the </a:t>
            </a:r>
            <a:r>
              <a:rPr lang="en-US" altLang="ja-JP" sz="1050" dirty="0" err="1">
                <a:solidFill>
                  <a:schemeClr val="bg1"/>
                </a:solidFill>
                <a:latin typeface="Consolas" panose="020B0609020204030204" pitchFamily="49" charset="0"/>
              </a:rPr>
              <a:t>IPA.App.ThinWebClientApp</a:t>
            </a:r>
            <a:r>
              <a:rPr lang="en-US" altLang="ja-JP" sz="1050" dirty="0">
                <a:solidFill>
                  <a:schemeClr val="bg1"/>
                </a:solidFill>
                <a:latin typeface="Consolas" panose="020B0609020204030204" pitchFamily="49" charset="0"/>
              </a:rPr>
              <a:t> daemon ]</a:t>
            </a:r>
          </a:p>
        </p:txBody>
      </p:sp>
      <p:sp>
        <p:nvSpPr>
          <p:cNvPr id="14" name="正方形/長方形 13"/>
          <p:cNvSpPr/>
          <p:nvPr/>
        </p:nvSpPr>
        <p:spPr>
          <a:xfrm>
            <a:off x="663193" y="1323822"/>
            <a:ext cx="6877666" cy="36430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7614035" y="1295513"/>
            <a:ext cx="3108536" cy="369332"/>
          </a:xfrm>
          <a:prstGeom prst="rect">
            <a:avLst/>
          </a:prstGeom>
          <a:noFill/>
        </p:spPr>
        <p:txBody>
          <a:bodyPr wrap="square" rtlCol="0">
            <a:spAutoFit/>
          </a:bodyPr>
          <a:lstStyle/>
          <a:p>
            <a:r>
              <a:rPr kumimoji="1" lang="en-US" altLang="ja-JP" b="1" dirty="0">
                <a:solidFill>
                  <a:srgbClr val="FFFF00"/>
                </a:solidFill>
              </a:rPr>
              <a:t>Enter </a:t>
            </a:r>
            <a:r>
              <a:rPr kumimoji="1" lang="ja-JP" altLang="en-US" b="1" dirty="0">
                <a:solidFill>
                  <a:srgbClr val="FFFF00"/>
                </a:solidFill>
              </a:rPr>
              <a:t>キーを押して終了する。</a:t>
            </a:r>
          </a:p>
        </p:txBody>
      </p:sp>
      <p:sp>
        <p:nvSpPr>
          <p:cNvPr id="12" name="テキスト ボックス 11"/>
          <p:cNvSpPr txBox="1"/>
          <p:nvPr/>
        </p:nvSpPr>
        <p:spPr>
          <a:xfrm>
            <a:off x="418710" y="1711011"/>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a:t>7. </a:t>
            </a:r>
            <a:r>
              <a:rPr lang="ja-JP" altLang="en-US" dirty="0"/>
              <a:t>引き続いて、コマンドプロンプト上で、以下のコマンドを実行し、</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サーバープログラムをデーモンとしてインストールする。</a:t>
            </a:r>
            <a:r>
              <a:rPr lang="en-US" altLang="ja-JP" dirty="0"/>
              <a:t>1 </a:t>
            </a:r>
            <a:r>
              <a:rPr lang="ja-JP" altLang="en-US" dirty="0"/>
              <a:t>行ずつ実行し、エラーが出ていないかどうかよく確認してから、次を実行すること。</a:t>
            </a:r>
          </a:p>
        </p:txBody>
      </p:sp>
      <p:sp>
        <p:nvSpPr>
          <p:cNvPr id="16" name="テキスト ボックス 15"/>
          <p:cNvSpPr txBox="1"/>
          <p:nvPr/>
        </p:nvSpPr>
        <p:spPr>
          <a:xfrm>
            <a:off x="509342" y="2438198"/>
            <a:ext cx="11353780" cy="738664"/>
          </a:xfrm>
          <a:prstGeom prst="rect">
            <a:avLst/>
          </a:prstGeom>
          <a:solidFill>
            <a:schemeClr val="tx1"/>
          </a:solidFill>
        </p:spPr>
        <p:txBody>
          <a:bodyPr wrap="square" rtlCol="0">
            <a:spAutoFit/>
          </a:bodyPr>
          <a:lstStyle/>
          <a:p>
            <a:r>
              <a:rPr lang="en-US" altLang="ja-JP" sz="1400" dirty="0">
                <a:solidFill>
                  <a:schemeClr val="bg1"/>
                </a:solidFill>
                <a:latin typeface="Consolas" panose="020B0609020204030204" pitchFamily="49" charset="0"/>
              </a:rPr>
              <a:t>cd /d C:\git\IPA-DN-ThinController-Private\ThinWebClientApp\</a:t>
            </a:r>
          </a:p>
          <a:p>
            <a:endParaRPr lang="en-US" altLang="ja-JP" sz="1400" dirty="0">
              <a:solidFill>
                <a:schemeClr val="bg1"/>
              </a:solidFill>
              <a:latin typeface="Consolas" panose="020B0609020204030204" pitchFamily="49" charset="0"/>
            </a:endParaRPr>
          </a:p>
          <a:p>
            <a:r>
              <a:rPr lang="en-US" altLang="ja-JP" sz="1400" dirty="0" err="1">
                <a:solidFill>
                  <a:schemeClr val="bg1"/>
                </a:solidFill>
                <a:latin typeface="Consolas" panose="020B0609020204030204" pitchFamily="49" charset="0"/>
              </a:rPr>
              <a:t>dotnet</a:t>
            </a:r>
            <a:r>
              <a:rPr lang="en-US" altLang="ja-JP" sz="1400" dirty="0">
                <a:solidFill>
                  <a:schemeClr val="bg1"/>
                </a:solidFill>
                <a:latin typeface="Consolas" panose="020B0609020204030204" pitchFamily="49" charset="0"/>
              </a:rPr>
              <a:t> run -c Release Daemon </a:t>
            </a:r>
            <a:r>
              <a:rPr lang="en-US" altLang="ja-JP" sz="1400" dirty="0" err="1">
                <a:solidFill>
                  <a:schemeClr val="bg1"/>
                </a:solidFill>
                <a:latin typeface="Consolas" panose="020B0609020204030204" pitchFamily="49" charset="0"/>
              </a:rPr>
              <a:t>WinInstall</a:t>
            </a:r>
            <a:endParaRPr lang="en-US" altLang="ja-JP" sz="1400" dirty="0">
              <a:solidFill>
                <a:schemeClr val="bg1"/>
              </a:solidFill>
              <a:latin typeface="Consolas" panose="020B0609020204030204" pitchFamily="49" charset="0"/>
            </a:endParaRPr>
          </a:p>
        </p:txBody>
      </p:sp>
      <p:sp>
        <p:nvSpPr>
          <p:cNvPr id="23" name="下矢印 22"/>
          <p:cNvSpPr/>
          <p:nvPr/>
        </p:nvSpPr>
        <p:spPr>
          <a:xfrm>
            <a:off x="3412369" y="3218643"/>
            <a:ext cx="417786" cy="34684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テキスト ボックス 23"/>
          <p:cNvSpPr txBox="1"/>
          <p:nvPr/>
        </p:nvSpPr>
        <p:spPr>
          <a:xfrm>
            <a:off x="4035107" y="3218643"/>
            <a:ext cx="7157856" cy="369332"/>
          </a:xfrm>
          <a:prstGeom prst="rect">
            <a:avLst/>
          </a:prstGeom>
          <a:noFill/>
        </p:spPr>
        <p:txBody>
          <a:bodyPr wrap="square" rtlCol="0">
            <a:spAutoFit/>
          </a:bodyPr>
          <a:lstStyle/>
          <a:p>
            <a:r>
              <a:rPr kumimoji="1" lang="ja-JP" altLang="en-US" dirty="0"/>
              <a:t>最終行の </a:t>
            </a:r>
            <a:r>
              <a:rPr kumimoji="1" lang="en-US" altLang="ja-JP" dirty="0"/>
              <a:t>Install </a:t>
            </a:r>
            <a:r>
              <a:rPr kumimoji="1" lang="ja-JP" altLang="en-US" dirty="0"/>
              <a:t>コマンドを実行し、以下の結果が表示されれば </a:t>
            </a:r>
            <a:r>
              <a:rPr kumimoji="1" lang="en-US" altLang="ja-JP" dirty="0"/>
              <a:t>OK</a:t>
            </a:r>
            <a:r>
              <a:rPr kumimoji="1" lang="ja-JP" altLang="en-US" dirty="0" err="1"/>
              <a:t>。</a:t>
            </a:r>
            <a:endParaRPr kumimoji="1" lang="ja-JP" altLang="en-US" dirty="0"/>
          </a:p>
        </p:txBody>
      </p:sp>
      <p:sp>
        <p:nvSpPr>
          <p:cNvPr id="25" name="テキスト ボックス 24"/>
          <p:cNvSpPr txBox="1"/>
          <p:nvPr/>
        </p:nvSpPr>
        <p:spPr>
          <a:xfrm>
            <a:off x="1412846" y="3587975"/>
            <a:ext cx="9953973" cy="938719"/>
          </a:xfrm>
          <a:prstGeom prst="rect">
            <a:avLst/>
          </a:prstGeom>
          <a:solidFill>
            <a:schemeClr val="accent5">
              <a:lumMod val="75000"/>
            </a:schemeClr>
          </a:solidFill>
        </p:spPr>
        <p:txBody>
          <a:bodyPr wrap="square" rtlCol="0">
            <a:spAutoFit/>
          </a:bodyPr>
          <a:lstStyle/>
          <a:p>
            <a:r>
              <a:rPr lang="en-US" altLang="ja-JP" sz="1100" dirty="0">
                <a:solidFill>
                  <a:schemeClr val="bg1"/>
                </a:solidFill>
                <a:latin typeface="Consolas" panose="020B0609020204030204" pitchFamily="49" charset="0"/>
              </a:rPr>
              <a:t>Installing the Windows service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a:t>
            </a:r>
          </a:p>
          <a:p>
            <a:r>
              <a:rPr lang="en-US" altLang="ja-JP" sz="1100" dirty="0">
                <a:solidFill>
                  <a:schemeClr val="bg1"/>
                </a:solidFill>
                <a:latin typeface="Consolas" panose="020B0609020204030204" pitchFamily="49" charset="0"/>
              </a:rPr>
              <a:t>The Windows service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is successfully installed.</a:t>
            </a:r>
          </a:p>
          <a:p>
            <a:endParaRPr lang="en-US" altLang="ja-JP" sz="1100" dirty="0">
              <a:solidFill>
                <a:schemeClr val="bg1"/>
              </a:solidFill>
              <a:latin typeface="Consolas" panose="020B0609020204030204" pitchFamily="49" charset="0"/>
            </a:endParaRPr>
          </a:p>
          <a:p>
            <a:r>
              <a:rPr lang="en-US" altLang="ja-JP" sz="1100" dirty="0">
                <a:solidFill>
                  <a:schemeClr val="bg1"/>
                </a:solidFill>
                <a:latin typeface="Consolas" panose="020B0609020204030204" pitchFamily="49" charset="0"/>
              </a:rPr>
              <a:t>Starting the Windows service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a:t>
            </a:r>
          </a:p>
          <a:p>
            <a:r>
              <a:rPr lang="en-US" altLang="ja-JP" sz="1100" dirty="0">
                <a:solidFill>
                  <a:schemeClr val="bg1"/>
                </a:solidFill>
                <a:latin typeface="Consolas" panose="020B0609020204030204" pitchFamily="49" charset="0"/>
              </a:rPr>
              <a:t>The Windows service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is successfully started.</a:t>
            </a:r>
          </a:p>
        </p:txBody>
      </p:sp>
      <p:sp>
        <p:nvSpPr>
          <p:cNvPr id="26" name="正方形/長方形 25"/>
          <p:cNvSpPr/>
          <p:nvPr/>
        </p:nvSpPr>
        <p:spPr>
          <a:xfrm>
            <a:off x="1469406" y="3793761"/>
            <a:ext cx="7781419" cy="27538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p:cNvSpPr/>
          <p:nvPr/>
        </p:nvSpPr>
        <p:spPr>
          <a:xfrm>
            <a:off x="1453775" y="4301761"/>
            <a:ext cx="7781419" cy="27538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テキスト ボックス 16"/>
          <p:cNvSpPr txBox="1"/>
          <p:nvPr/>
        </p:nvSpPr>
        <p:spPr>
          <a:xfrm>
            <a:off x="418710" y="4644603"/>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a:t>8. </a:t>
            </a:r>
            <a:r>
              <a:rPr kumimoji="1" lang="ja-JP" altLang="en-US" dirty="0"/>
              <a:t>スタートメニューの「</a:t>
            </a:r>
            <a:r>
              <a:rPr kumimoji="1" lang="en-US" altLang="ja-JP" dirty="0"/>
              <a:t>Windows Administrative Tools</a:t>
            </a:r>
            <a:r>
              <a:rPr kumimoji="1" lang="ja-JP" altLang="en-US" dirty="0"/>
              <a:t>」→「</a:t>
            </a:r>
            <a:r>
              <a:rPr kumimoji="1" lang="en-US" altLang="ja-JP" dirty="0"/>
              <a:t>Services</a:t>
            </a:r>
            <a:r>
              <a:rPr kumimoji="1" lang="ja-JP" altLang="en-US" dirty="0"/>
              <a:t>」で「</a:t>
            </a:r>
            <a:r>
              <a:rPr lang="en-US" altLang="ja-JP" dirty="0" err="1"/>
              <a:t>IPA.App.ThinWebClientApp</a:t>
            </a:r>
            <a:r>
              <a:rPr lang="ja-JP" altLang="en-US" dirty="0"/>
              <a:t>」サービスがインストールされ、「</a:t>
            </a:r>
            <a:r>
              <a:rPr lang="en-US" altLang="ja-JP" dirty="0"/>
              <a:t>Status</a:t>
            </a:r>
            <a:r>
              <a:rPr lang="ja-JP" altLang="en-US" dirty="0"/>
              <a:t>」が「</a:t>
            </a:r>
            <a:r>
              <a:rPr lang="en-US" altLang="ja-JP" dirty="0"/>
              <a:t>Running</a:t>
            </a:r>
            <a:r>
              <a:rPr lang="ja-JP" altLang="en-US" dirty="0"/>
              <a:t>」、「</a:t>
            </a:r>
            <a:r>
              <a:rPr lang="en-US" altLang="ja-JP" dirty="0"/>
              <a:t>Startup Type</a:t>
            </a:r>
            <a:r>
              <a:rPr lang="ja-JP" altLang="en-US" dirty="0"/>
              <a:t>」が「</a:t>
            </a:r>
            <a:r>
              <a:rPr lang="en-US" altLang="ja-JP" dirty="0"/>
              <a:t>Automatic</a:t>
            </a:r>
            <a:r>
              <a:rPr lang="ja-JP" altLang="en-US" dirty="0"/>
              <a:t>」となっていることを確認する。</a:t>
            </a:r>
          </a:p>
        </p:txBody>
      </p:sp>
      <p:sp>
        <p:nvSpPr>
          <p:cNvPr id="19" name="正方形/長方形 18"/>
          <p:cNvSpPr/>
          <p:nvPr/>
        </p:nvSpPr>
        <p:spPr>
          <a:xfrm>
            <a:off x="5156035" y="5548815"/>
            <a:ext cx="3454565" cy="30414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27012128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81</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3970318"/>
          </a:xfrm>
          <a:prstGeom prst="rect">
            <a:avLst/>
          </a:prstGeom>
          <a:solidFill>
            <a:srgbClr val="FFFFCC"/>
          </a:solidFill>
          <a:ln w="19050">
            <a:solidFill>
              <a:schemeClr val="tx1"/>
            </a:solidFill>
          </a:ln>
        </p:spPr>
        <p:txBody>
          <a:bodyPr wrap="square" rtlCol="0">
            <a:spAutoFit/>
          </a:bodyPr>
          <a:lstStyle/>
          <a:p>
            <a:r>
              <a:rPr kumimoji="1" lang="en-US" altLang="ja-JP" dirty="0"/>
              <a:t>9. Windows </a:t>
            </a:r>
            <a:r>
              <a:rPr kumimoji="1" lang="ja-JP" altLang="en-US" dirty="0"/>
              <a:t>サーバーを再起動し、再起動後も、サービスが正しく立ち上がって稼働することを確認する。</a:t>
            </a:r>
            <a:endParaRPr kumimoji="1" lang="en-US" altLang="ja-JP" dirty="0"/>
          </a:p>
          <a:p>
            <a:endParaRPr lang="en-US" altLang="ja-JP" dirty="0"/>
          </a:p>
          <a:p>
            <a:r>
              <a:rPr lang="ja-JP" altLang="en-US" dirty="0"/>
              <a:t>再起動後の確認ポイント</a:t>
            </a:r>
            <a:br>
              <a:rPr lang="en-US" altLang="ja-JP" dirty="0"/>
            </a:br>
            <a:endParaRPr lang="en-US" altLang="ja-JP" dirty="0"/>
          </a:p>
          <a:p>
            <a:pPr marL="342900" indent="-342900">
              <a:buFont typeface="Arial" panose="020B0604020202020204" pitchFamily="34" charset="0"/>
              <a:buChar char="•"/>
            </a:pPr>
            <a:r>
              <a:rPr lang="ja-JP" altLang="en-US" dirty="0"/>
              <a:t>以下の</a:t>
            </a:r>
            <a:r>
              <a:rPr lang="en-US" altLang="ja-JP" dirty="0"/>
              <a:t>HTML5 </a:t>
            </a:r>
            <a:r>
              <a:rPr lang="ja-JP" altLang="en-US" dirty="0"/>
              <a:t>版 </a:t>
            </a:r>
            <a:r>
              <a:rPr lang="en-US" altLang="ja-JP" dirty="0"/>
              <a:t>Web </a:t>
            </a:r>
            <a:r>
              <a:rPr lang="ja-JP" altLang="en-US" dirty="0"/>
              <a:t>クライアントにアクセスできること。</a:t>
            </a:r>
            <a:br>
              <a:rPr lang="en-US" altLang="ja-JP" dirty="0"/>
            </a:br>
            <a:r>
              <a:rPr lang="en-US" altLang="ja-JP" b="1" u="sng" dirty="0">
                <a:solidFill>
                  <a:srgbClr val="0000FF"/>
                </a:solidFill>
              </a:rPr>
              <a:t>https://&lt;HTML5 </a:t>
            </a:r>
            <a:r>
              <a:rPr lang="ja-JP" altLang="en-US" b="1" u="sng" dirty="0">
                <a:solidFill>
                  <a:srgbClr val="0000FF"/>
                </a:solidFill>
              </a:rPr>
              <a:t>版 </a:t>
            </a:r>
            <a:r>
              <a:rPr lang="en-US" altLang="ja-JP" b="1" u="sng" dirty="0">
                <a:solidFill>
                  <a:srgbClr val="0000FF"/>
                </a:solidFill>
              </a:rPr>
              <a:t>Web </a:t>
            </a:r>
            <a:r>
              <a:rPr lang="ja-JP" altLang="en-US" b="1" u="sng" dirty="0">
                <a:solidFill>
                  <a:srgbClr val="0000FF"/>
                </a:solidFill>
              </a:rPr>
              <a:t>クライアント用 </a:t>
            </a:r>
            <a:r>
              <a:rPr lang="en-US" altLang="ja-JP" b="1" u="sng" dirty="0">
                <a:solidFill>
                  <a:srgbClr val="0000FF"/>
                </a:solidFill>
              </a:rPr>
              <a:t>Web </a:t>
            </a:r>
            <a:r>
              <a:rPr lang="ja-JP" altLang="en-US" b="1" u="sng" dirty="0">
                <a:solidFill>
                  <a:srgbClr val="0000FF"/>
                </a:solidFill>
              </a:rPr>
              <a:t>サーバーのグローバル </a:t>
            </a:r>
            <a:r>
              <a:rPr lang="en-US" altLang="ja-JP" b="1" u="sng" dirty="0">
                <a:solidFill>
                  <a:srgbClr val="0000FF"/>
                </a:solidFill>
              </a:rPr>
              <a:t>IPv4 </a:t>
            </a:r>
            <a:r>
              <a:rPr lang="ja-JP" altLang="en-US" b="1" u="sng" dirty="0">
                <a:solidFill>
                  <a:srgbClr val="0000FF"/>
                </a:solidFill>
              </a:rPr>
              <a:t>アドレス</a:t>
            </a:r>
            <a:r>
              <a:rPr lang="en-US" altLang="ja-JP" b="1" u="sng" dirty="0">
                <a:solidFill>
                  <a:srgbClr val="0000FF"/>
                </a:solidFill>
              </a:rPr>
              <a:t>&gt;/</a:t>
            </a:r>
            <a:br>
              <a:rPr lang="en-US" altLang="ja-JP" dirty="0"/>
            </a:br>
            <a:br>
              <a:rPr lang="en-US" altLang="ja-JP" dirty="0"/>
            </a:br>
            <a:r>
              <a:rPr lang="en-US" altLang="ja-JP" dirty="0"/>
              <a:t>※ SSL </a:t>
            </a:r>
            <a:r>
              <a:rPr lang="ja-JP" altLang="en-US" dirty="0"/>
              <a:t>証明書の検証エラーが発生するが、無視して差し支え無い。</a:t>
            </a:r>
            <a:endParaRPr lang="en-US" altLang="ja-JP" dirty="0"/>
          </a:p>
          <a:p>
            <a:pPr marL="342900" indent="-342900">
              <a:buFont typeface="Arial" panose="020B0604020202020204" pitchFamily="34" charset="0"/>
              <a:buChar char="•"/>
            </a:pPr>
            <a:endParaRPr lang="en-US" altLang="ja-JP" dirty="0"/>
          </a:p>
          <a:p>
            <a:endParaRPr lang="en-US" altLang="ja-JP" dirty="0"/>
          </a:p>
          <a:p>
            <a:r>
              <a:rPr lang="ja-JP" altLang="en-US" dirty="0"/>
              <a:t>スタンドアロン版においては、「 </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サーバー」に対する通信は中継ゲートウェイのプロセスによるリバースプロキシによって仲介される。したがって、</a:t>
            </a:r>
            <a:r>
              <a:rPr lang="en-US" altLang="ja-JP" dirty="0" err="1"/>
              <a:t>thingate</a:t>
            </a:r>
            <a:r>
              <a:rPr lang="en-US" altLang="ja-JP" dirty="0"/>
              <a:t> </a:t>
            </a:r>
            <a:r>
              <a:rPr lang="ja-JP" altLang="en-US" dirty="0"/>
              <a:t>プロセス </a:t>
            </a:r>
            <a:r>
              <a:rPr lang="en-US" altLang="ja-JP" dirty="0"/>
              <a:t>(</a:t>
            </a:r>
            <a:r>
              <a:rPr lang="ja-JP" altLang="en-US" dirty="0"/>
              <a:t>サービス</a:t>
            </a:r>
            <a:r>
              <a:rPr lang="en-US" altLang="ja-JP" dirty="0"/>
              <a:t>) </a:t>
            </a:r>
            <a:r>
              <a:rPr lang="ja-JP" altLang="en-US" dirty="0"/>
              <a:t>が自動起動していなければ、上記の </a:t>
            </a:r>
            <a:r>
              <a:rPr lang="en-US" altLang="ja-JP" dirty="0"/>
              <a:t>https:// </a:t>
            </a:r>
            <a:r>
              <a:rPr lang="ja-JP" altLang="en-US" dirty="0"/>
              <a:t>のアクセスには失敗する。</a:t>
            </a:r>
          </a:p>
          <a:p>
            <a:endParaRPr lang="ja-JP" altLang="en-US" dirty="0"/>
          </a:p>
        </p:txBody>
      </p:sp>
    </p:spTree>
    <p:extLst>
      <p:ext uri="{BB962C8B-B14F-4D97-AF65-F5344CB8AC3E}">
        <p14:creationId xmlns:p14="http://schemas.microsoft.com/office/powerpoint/2010/main" val="292674172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図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33661" y="5329170"/>
            <a:ext cx="4291471" cy="1392305"/>
          </a:xfrm>
          <a:prstGeom prst="rect">
            <a:avLst/>
          </a:prstGeom>
        </p:spPr>
      </p:pic>
      <p:sp>
        <p:nvSpPr>
          <p:cNvPr id="15" name="正方形/長方形 14"/>
          <p:cNvSpPr/>
          <p:nvPr/>
        </p:nvSpPr>
        <p:spPr>
          <a:xfrm>
            <a:off x="7971692" y="5819269"/>
            <a:ext cx="2928814" cy="30414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コンテンツ プレースホルダー 1"/>
          <p:cNvSpPr>
            <a:spLocks noGrp="1"/>
          </p:cNvSpPr>
          <p:nvPr>
            <p:ph idx="1"/>
          </p:nvPr>
        </p:nvSpPr>
        <p:spPr/>
        <p:txBody>
          <a:bodyPr/>
          <a:lstStyle/>
          <a:p>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サーバーは</a:t>
            </a:r>
            <a:r>
              <a:rPr kumimoji="1" lang="ja-JP" altLang="en-US" dirty="0"/>
              <a:t>デーモン </a:t>
            </a:r>
            <a:r>
              <a:rPr kumimoji="1" lang="en-US" altLang="ja-JP" dirty="0"/>
              <a:t>(</a:t>
            </a:r>
            <a:r>
              <a:rPr kumimoji="1" lang="ja-JP" altLang="en-US" dirty="0"/>
              <a:t>サービス</a:t>
            </a:r>
            <a:r>
              <a:rPr kumimoji="1" lang="en-US" altLang="ja-JP" dirty="0"/>
              <a:t>) </a:t>
            </a:r>
            <a:r>
              <a:rPr kumimoji="1" lang="ja-JP" altLang="en-US" dirty="0"/>
              <a:t>としてバックグラウンドで常時起動している。</a:t>
            </a:r>
          </a:p>
          <a:p>
            <a:r>
              <a:rPr kumimoji="1" lang="ja-JP" altLang="en-US" dirty="0"/>
              <a:t>何らかの原因で停止 </a:t>
            </a:r>
            <a:r>
              <a:rPr kumimoji="1" lang="en-US" altLang="ja-JP" dirty="0"/>
              <a:t>/ </a:t>
            </a:r>
            <a:r>
              <a:rPr kumimoji="1" lang="ja-JP" altLang="en-US" dirty="0"/>
              <a:t>開始したい場合は、以下のコマンドを利用する。</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82</a:t>
            </a:fld>
            <a:endParaRPr kumimoji="1" lang="ja-JP" altLang="en-US" dirty="0"/>
          </a:p>
        </p:txBody>
      </p:sp>
      <p:sp>
        <p:nvSpPr>
          <p:cNvPr id="4" name="タイトル 3"/>
          <p:cNvSpPr>
            <a:spLocks noGrp="1"/>
          </p:cNvSpPr>
          <p:nvPr>
            <p:ph type="title"/>
          </p:nvPr>
        </p:nvSpPr>
        <p:spPr/>
        <p:txBody>
          <a:bodyPr>
            <a:noAutofit/>
          </a:bodyPr>
          <a:lstStyle/>
          <a:p>
            <a:r>
              <a:rPr lang="en-US" altLang="ja-JP" sz="3200" dirty="0"/>
              <a:t>10. HTML5 </a:t>
            </a:r>
            <a:r>
              <a:rPr lang="ja-JP" altLang="en-US" sz="3200" dirty="0"/>
              <a:t>版 </a:t>
            </a:r>
            <a:r>
              <a:rPr lang="en-US" altLang="ja-JP" sz="3200" dirty="0"/>
              <a:t>Web </a:t>
            </a:r>
            <a:r>
              <a:rPr lang="ja-JP" altLang="en-US" sz="3200" dirty="0"/>
              <a:t>クライアント用 </a:t>
            </a:r>
            <a:r>
              <a:rPr lang="en-US" altLang="ja-JP" sz="3200" dirty="0"/>
              <a:t>Web </a:t>
            </a:r>
            <a:r>
              <a:rPr lang="ja-JP" altLang="en-US" sz="3200" dirty="0"/>
              <a:t>サーバーデーモンの停止 </a:t>
            </a:r>
            <a:r>
              <a:rPr lang="en-US" altLang="ja-JP" sz="3200" dirty="0"/>
              <a:t>/ </a:t>
            </a:r>
            <a:r>
              <a:rPr lang="ja-JP" altLang="en-US" sz="3200" dirty="0"/>
              <a:t>開始</a:t>
            </a:r>
            <a:endParaRPr kumimoji="1" lang="ja-JP" altLang="en-US" sz="3200" dirty="0"/>
          </a:p>
        </p:txBody>
      </p:sp>
      <p:sp>
        <p:nvSpPr>
          <p:cNvPr id="5" name="テキスト ボックス 4"/>
          <p:cNvSpPr txBox="1"/>
          <p:nvPr/>
        </p:nvSpPr>
        <p:spPr>
          <a:xfrm>
            <a:off x="444092" y="3141836"/>
            <a:ext cx="11353780" cy="461665"/>
          </a:xfrm>
          <a:prstGeom prst="rect">
            <a:avLst/>
          </a:prstGeom>
          <a:solidFill>
            <a:schemeClr val="tx1"/>
          </a:solidFill>
        </p:spPr>
        <p:txBody>
          <a:bodyPr wrap="square" rtlCol="0">
            <a:spAutoFit/>
          </a:bodyPr>
          <a:lstStyle/>
          <a:p>
            <a:r>
              <a:rPr lang="en-US" altLang="ja-JP" sz="2400" dirty="0">
                <a:solidFill>
                  <a:schemeClr val="bg1"/>
                </a:solidFill>
                <a:latin typeface="Consolas" panose="020B0609020204030204" pitchFamily="49" charset="0"/>
              </a:rPr>
              <a:t>net stop </a:t>
            </a:r>
            <a:r>
              <a:rPr lang="en-US" altLang="ja-JP" sz="2400" dirty="0" err="1">
                <a:solidFill>
                  <a:schemeClr val="bg1"/>
                </a:solidFill>
                <a:latin typeface="Consolas" panose="020B0609020204030204" pitchFamily="49" charset="0"/>
              </a:rPr>
              <a:t>IPA.App.ThinWebClientApp</a:t>
            </a:r>
            <a:endParaRPr kumimoji="1" lang="ja-JP" altLang="en-US" sz="2400" dirty="0">
              <a:solidFill>
                <a:schemeClr val="bg1"/>
              </a:solidFill>
              <a:latin typeface="Consolas" panose="020B0609020204030204" pitchFamily="49" charset="0"/>
            </a:endParaRPr>
          </a:p>
        </p:txBody>
      </p:sp>
      <p:sp>
        <p:nvSpPr>
          <p:cNvPr id="6" name="テキスト ボックス 5"/>
          <p:cNvSpPr txBox="1"/>
          <p:nvPr/>
        </p:nvSpPr>
        <p:spPr>
          <a:xfrm>
            <a:off x="444092" y="2714079"/>
            <a:ext cx="5123793" cy="369332"/>
          </a:xfrm>
          <a:prstGeom prst="rect">
            <a:avLst/>
          </a:prstGeom>
          <a:noFill/>
        </p:spPr>
        <p:txBody>
          <a:bodyPr wrap="square" rtlCol="0">
            <a:spAutoFit/>
          </a:bodyPr>
          <a:lstStyle/>
          <a:p>
            <a:r>
              <a:rPr kumimoji="1" lang="ja-JP" altLang="en-US" dirty="0"/>
              <a:t>停止の場合</a:t>
            </a:r>
            <a:r>
              <a:rPr kumimoji="1" lang="en-US" altLang="ja-JP" dirty="0"/>
              <a:t>:</a:t>
            </a:r>
            <a:endParaRPr kumimoji="1" lang="ja-JP" altLang="en-US" dirty="0"/>
          </a:p>
        </p:txBody>
      </p:sp>
      <p:sp>
        <p:nvSpPr>
          <p:cNvPr id="7" name="テキスト ボックス 6"/>
          <p:cNvSpPr txBox="1"/>
          <p:nvPr/>
        </p:nvSpPr>
        <p:spPr>
          <a:xfrm>
            <a:off x="444092" y="4057946"/>
            <a:ext cx="11353780" cy="461665"/>
          </a:xfrm>
          <a:prstGeom prst="rect">
            <a:avLst/>
          </a:prstGeom>
          <a:solidFill>
            <a:schemeClr val="tx1"/>
          </a:solidFill>
        </p:spPr>
        <p:txBody>
          <a:bodyPr wrap="square" rtlCol="0">
            <a:spAutoFit/>
          </a:bodyPr>
          <a:lstStyle/>
          <a:p>
            <a:r>
              <a:rPr lang="en-US" altLang="ja-JP" sz="2400" dirty="0">
                <a:solidFill>
                  <a:schemeClr val="bg1"/>
                </a:solidFill>
                <a:latin typeface="Consolas" panose="020B0609020204030204" pitchFamily="49" charset="0"/>
              </a:rPr>
              <a:t>net start </a:t>
            </a:r>
            <a:r>
              <a:rPr lang="en-US" altLang="ja-JP" sz="2400" dirty="0" err="1">
                <a:solidFill>
                  <a:schemeClr val="bg1"/>
                </a:solidFill>
                <a:latin typeface="Consolas" panose="020B0609020204030204" pitchFamily="49" charset="0"/>
              </a:rPr>
              <a:t>IPA.App.ThinWebClientApp</a:t>
            </a:r>
            <a:endParaRPr kumimoji="1" lang="ja-JP" altLang="en-US" sz="2400" dirty="0">
              <a:solidFill>
                <a:schemeClr val="bg1"/>
              </a:solidFill>
              <a:latin typeface="Consolas" panose="020B0609020204030204" pitchFamily="49" charset="0"/>
            </a:endParaRPr>
          </a:p>
        </p:txBody>
      </p:sp>
      <p:sp>
        <p:nvSpPr>
          <p:cNvPr id="8" name="テキスト ボックス 7"/>
          <p:cNvSpPr txBox="1"/>
          <p:nvPr/>
        </p:nvSpPr>
        <p:spPr>
          <a:xfrm>
            <a:off x="444091" y="3650868"/>
            <a:ext cx="5123793" cy="369332"/>
          </a:xfrm>
          <a:prstGeom prst="rect">
            <a:avLst/>
          </a:prstGeom>
          <a:noFill/>
        </p:spPr>
        <p:txBody>
          <a:bodyPr wrap="square" rtlCol="0">
            <a:spAutoFit/>
          </a:bodyPr>
          <a:lstStyle/>
          <a:p>
            <a:r>
              <a:rPr kumimoji="1" lang="ja-JP" altLang="en-US" dirty="0"/>
              <a:t>開始の場合</a:t>
            </a:r>
            <a:r>
              <a:rPr kumimoji="1" lang="en-US" altLang="ja-JP" dirty="0"/>
              <a:t>:</a:t>
            </a:r>
            <a:endParaRPr kumimoji="1" lang="ja-JP" altLang="en-US" dirty="0"/>
          </a:p>
        </p:txBody>
      </p:sp>
      <p:sp>
        <p:nvSpPr>
          <p:cNvPr id="11" name="テキスト ボックス 10"/>
          <p:cNvSpPr txBox="1"/>
          <p:nvPr/>
        </p:nvSpPr>
        <p:spPr>
          <a:xfrm>
            <a:off x="444091" y="4614956"/>
            <a:ext cx="5123793" cy="369332"/>
          </a:xfrm>
          <a:prstGeom prst="rect">
            <a:avLst/>
          </a:prstGeom>
          <a:noFill/>
        </p:spPr>
        <p:txBody>
          <a:bodyPr wrap="square" rtlCol="0">
            <a:spAutoFit/>
          </a:bodyPr>
          <a:lstStyle/>
          <a:p>
            <a:r>
              <a:rPr kumimoji="1" lang="ja-JP" altLang="en-US" dirty="0"/>
              <a:t>現在のデーモンの状態の確認方法</a:t>
            </a:r>
            <a:r>
              <a:rPr kumimoji="1" lang="en-US" altLang="ja-JP" dirty="0"/>
              <a:t>:</a:t>
            </a:r>
            <a:endParaRPr kumimoji="1" lang="ja-JP" altLang="en-US" dirty="0"/>
          </a:p>
        </p:txBody>
      </p:sp>
      <p:sp>
        <p:nvSpPr>
          <p:cNvPr id="12" name="テキスト ボックス 11"/>
          <p:cNvSpPr txBox="1"/>
          <p:nvPr/>
        </p:nvSpPr>
        <p:spPr>
          <a:xfrm>
            <a:off x="955344" y="4879020"/>
            <a:ext cx="10616411" cy="646331"/>
          </a:xfrm>
          <a:prstGeom prst="rect">
            <a:avLst/>
          </a:prstGeom>
          <a:noFill/>
          <a:ln w="19050">
            <a:noFill/>
          </a:ln>
        </p:spPr>
        <p:txBody>
          <a:bodyPr wrap="square" rtlCol="0">
            <a:spAutoFit/>
          </a:bodyPr>
          <a:lstStyle/>
          <a:p>
            <a:r>
              <a:rPr kumimoji="1" lang="ja-JP" altLang="en-US" dirty="0"/>
              <a:t>スタートメニューの「</a:t>
            </a:r>
            <a:r>
              <a:rPr kumimoji="1" lang="en-US" altLang="ja-JP" dirty="0"/>
              <a:t>Windows Administrative Tools</a:t>
            </a:r>
            <a:r>
              <a:rPr kumimoji="1" lang="ja-JP" altLang="en-US" dirty="0"/>
              <a:t>」→「</a:t>
            </a:r>
            <a:r>
              <a:rPr kumimoji="1" lang="en-US" altLang="ja-JP" dirty="0"/>
              <a:t>Services</a:t>
            </a:r>
            <a:r>
              <a:rPr kumimoji="1" lang="ja-JP" altLang="en-US" dirty="0"/>
              <a:t>」で「</a:t>
            </a:r>
            <a:r>
              <a:rPr lang="en-US" altLang="ja-JP" dirty="0" err="1"/>
              <a:t>IPA.App.ThinWebClientApp</a:t>
            </a:r>
            <a:r>
              <a:rPr lang="ja-JP" altLang="en-US" dirty="0"/>
              <a:t>」サービスがインストールされている。「</a:t>
            </a:r>
            <a:r>
              <a:rPr lang="en-US" altLang="ja-JP" dirty="0"/>
              <a:t>Status</a:t>
            </a:r>
            <a:r>
              <a:rPr lang="ja-JP" altLang="en-US" dirty="0"/>
              <a:t>」が「</a:t>
            </a:r>
            <a:r>
              <a:rPr lang="en-US" altLang="ja-JP" dirty="0"/>
              <a:t>Running</a:t>
            </a:r>
            <a:r>
              <a:rPr lang="ja-JP" altLang="en-US" dirty="0"/>
              <a:t>」</a:t>
            </a:r>
            <a:r>
              <a:rPr lang="ja-JP" altLang="en-US" dirty="0" err="1"/>
              <a:t>か</a:t>
            </a:r>
            <a:r>
              <a:rPr lang="ja-JP" altLang="en-US" dirty="0"/>
              <a:t>否かを確認する。</a:t>
            </a:r>
          </a:p>
        </p:txBody>
      </p:sp>
    </p:spTree>
    <p:extLst>
      <p:ext uri="{BB962C8B-B14F-4D97-AF65-F5344CB8AC3E}">
        <p14:creationId xmlns:p14="http://schemas.microsoft.com/office/powerpoint/2010/main" val="43569256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83</a:t>
            </a:fld>
            <a:endParaRPr kumimoji="1" lang="ja-JP" altLang="en-US" dirty="0"/>
          </a:p>
        </p:txBody>
      </p:sp>
      <p:sp>
        <p:nvSpPr>
          <p:cNvPr id="12" name="タイトル 11"/>
          <p:cNvSpPr>
            <a:spLocks noGrp="1"/>
          </p:cNvSpPr>
          <p:nvPr>
            <p:ph type="title"/>
          </p:nvPr>
        </p:nvSpPr>
        <p:spPr/>
        <p:txBody>
          <a:bodyPr>
            <a:noAutofit/>
          </a:bodyPr>
          <a:lstStyle/>
          <a:p>
            <a:r>
              <a:rPr kumimoji="1" lang="en-US" altLang="ja-JP" sz="2800" dirty="0"/>
              <a:t>11. </a:t>
            </a:r>
            <a:r>
              <a:rPr kumimoji="1" lang="ja-JP" altLang="en-US" sz="2800" dirty="0"/>
              <a:t>将来の</a:t>
            </a:r>
            <a:r>
              <a:rPr lang="en-US" altLang="ja-JP" sz="2800" dirty="0"/>
              <a:t>HTML5 </a:t>
            </a:r>
            <a:r>
              <a:rPr lang="ja-JP" altLang="en-US" sz="2800" dirty="0"/>
              <a:t>版 </a:t>
            </a:r>
            <a:r>
              <a:rPr lang="en-US" altLang="ja-JP" sz="2800" dirty="0"/>
              <a:t>Web </a:t>
            </a:r>
            <a:r>
              <a:rPr lang="ja-JP" altLang="en-US" sz="2800" dirty="0"/>
              <a:t>クライアント用 </a:t>
            </a:r>
            <a:r>
              <a:rPr lang="en-US" altLang="ja-JP" sz="2800" dirty="0"/>
              <a:t>Web </a:t>
            </a:r>
            <a:r>
              <a:rPr lang="ja-JP" altLang="en-US" sz="2800" dirty="0"/>
              <a:t>サーバーの</a:t>
            </a:r>
            <a:r>
              <a:rPr kumimoji="1" lang="ja-JP" altLang="en-US" sz="2800" dirty="0"/>
              <a:t>ソースコードの更新手順</a:t>
            </a:r>
          </a:p>
        </p:txBody>
      </p:sp>
      <p:sp>
        <p:nvSpPr>
          <p:cNvPr id="6" name="テキスト ボックス 5"/>
          <p:cNvSpPr txBox="1"/>
          <p:nvPr/>
        </p:nvSpPr>
        <p:spPr>
          <a:xfrm>
            <a:off x="387920" y="913532"/>
            <a:ext cx="11444412" cy="646331"/>
          </a:xfrm>
          <a:prstGeom prst="rect">
            <a:avLst/>
          </a:prstGeom>
          <a:solidFill>
            <a:srgbClr val="FFFFCC"/>
          </a:solidFill>
          <a:ln w="19050">
            <a:solidFill>
              <a:schemeClr val="tx1"/>
            </a:solidFill>
          </a:ln>
        </p:spPr>
        <p:txBody>
          <a:bodyPr wrap="square" rtlCol="0">
            <a:spAutoFit/>
          </a:bodyPr>
          <a:lstStyle/>
          <a:p>
            <a:r>
              <a:rPr lang="en-US" altLang="ja-JP" dirty="0"/>
              <a:t>【</a:t>
            </a:r>
            <a:r>
              <a:rPr lang="ja-JP" altLang="en-US" dirty="0"/>
              <a:t>参考</a:t>
            </a:r>
            <a:r>
              <a:rPr lang="en-US" altLang="ja-JP" dirty="0"/>
              <a:t>】</a:t>
            </a:r>
            <a:r>
              <a:rPr lang="ja-JP" altLang="en-US" dirty="0"/>
              <a:t>将来、</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サーバーのソースコードがアップデートされた場合は、サーバー上のコマンドプロンプトで以下の手順で更新を行なうことが可能である。</a:t>
            </a:r>
          </a:p>
        </p:txBody>
      </p:sp>
      <p:sp>
        <p:nvSpPr>
          <p:cNvPr id="7" name="テキスト ボックス 6"/>
          <p:cNvSpPr txBox="1"/>
          <p:nvPr/>
        </p:nvSpPr>
        <p:spPr>
          <a:xfrm>
            <a:off x="387920" y="2206194"/>
            <a:ext cx="11353780" cy="3970318"/>
          </a:xfrm>
          <a:prstGeom prst="rect">
            <a:avLst/>
          </a:prstGeom>
          <a:solidFill>
            <a:schemeClr val="tx1"/>
          </a:solidFill>
        </p:spPr>
        <p:txBody>
          <a:bodyPr wrap="square" rtlCol="0">
            <a:spAutoFit/>
          </a:bodyPr>
          <a:lstStyle/>
          <a:p>
            <a:r>
              <a:rPr lang="en-US" altLang="ja-JP" sz="1200" dirty="0">
                <a:solidFill>
                  <a:schemeClr val="bg1"/>
                </a:solidFill>
                <a:latin typeface="Consolas" panose="020B0609020204030204" pitchFamily="49" charset="0"/>
              </a:rPr>
              <a:t>net stop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サービスを必ず停止させること。</a:t>
            </a:r>
            <a:endParaRPr lang="en-US" altLang="ja-JP" sz="1200" dirty="0">
              <a:solidFill>
                <a:srgbClr val="99FFCC"/>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cd /d C:\git\IPA-DN-ThinController-Private\ThinWebClientApp\</a:t>
            </a: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--no-build Daemon </a:t>
            </a:r>
            <a:r>
              <a:rPr lang="en-US" altLang="ja-JP" sz="1200" dirty="0" err="1">
                <a:solidFill>
                  <a:schemeClr val="bg1"/>
                </a:solidFill>
                <a:latin typeface="Consolas" panose="020B0609020204030204" pitchFamily="49" charset="0"/>
              </a:rPr>
              <a:t>WinUninstall</a:t>
            </a:r>
            <a:r>
              <a:rPr lang="en-US" altLang="ja-JP" sz="1200" dirty="0">
                <a:solidFill>
                  <a:schemeClr val="bg1"/>
                </a:solidFill>
                <a:latin typeface="Consolas" panose="020B0609020204030204" pitchFamily="49" charset="0"/>
              </a:rPr>
              <a:t>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一度サービスをアンインストールする。</a:t>
            </a:r>
            <a:endParaRPr lang="en-US" altLang="ja-JP" sz="1200" dirty="0">
              <a:solidFill>
                <a:srgbClr val="99FFCC"/>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dotnet clean -c Release </a:t>
            </a:r>
            <a:r>
              <a:rPr lang="ja-JP" altLang="en-US" sz="1200" dirty="0">
                <a:solidFill>
                  <a:srgbClr val="99FFCC"/>
                </a:solidFill>
                <a:latin typeface="Consolas" panose="020B0609020204030204" pitchFamily="49" charset="0"/>
              </a:rPr>
              <a:t>← 以前コンパイルされたプログラム </a:t>
            </a:r>
            <a:r>
              <a:rPr lang="en-US" altLang="ja-JP" sz="1200" dirty="0">
                <a:solidFill>
                  <a:srgbClr val="99FFCC"/>
                </a:solidFill>
                <a:latin typeface="Consolas" panose="020B0609020204030204" pitchFamily="49" charset="0"/>
              </a:rPr>
              <a:t>(</a:t>
            </a:r>
            <a:r>
              <a:rPr lang="ja-JP" altLang="en-US" sz="1200" dirty="0">
                <a:solidFill>
                  <a:srgbClr val="99FFCC"/>
                </a:solidFill>
                <a:latin typeface="Consolas" panose="020B0609020204030204" pitchFamily="49" charset="0"/>
              </a:rPr>
              <a:t>実行可能ファイル</a:t>
            </a:r>
            <a:r>
              <a:rPr lang="en-US" altLang="ja-JP" sz="1200" dirty="0">
                <a:solidFill>
                  <a:srgbClr val="99FFCC"/>
                </a:solidFill>
                <a:latin typeface="Consolas" panose="020B0609020204030204" pitchFamily="49" charset="0"/>
              </a:rPr>
              <a:t>)</a:t>
            </a:r>
            <a:r>
              <a:rPr lang="ja-JP" altLang="en-US" sz="1200" dirty="0">
                <a:solidFill>
                  <a:srgbClr val="99FFCC"/>
                </a:solidFill>
                <a:latin typeface="Consolas" panose="020B0609020204030204" pitchFamily="49" charset="0"/>
              </a:rPr>
              <a:t> を一旦削除する。</a:t>
            </a:r>
            <a:endParaRPr lang="en-US" altLang="ja-JP" sz="1200" dirty="0">
              <a:solidFill>
                <a:schemeClr val="bg1"/>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u="sng" dirty="0">
                <a:solidFill>
                  <a:schemeClr val="bg1"/>
                </a:solidFill>
                <a:latin typeface="Consolas" panose="020B0609020204030204" pitchFamily="49" charset="0"/>
              </a:rPr>
              <a:t>### </a:t>
            </a:r>
            <a:r>
              <a:rPr lang="ja-JP" altLang="en-US" sz="1200" u="sng" dirty="0">
                <a:solidFill>
                  <a:schemeClr val="bg1"/>
                </a:solidFill>
                <a:latin typeface="Consolas" panose="020B0609020204030204" pitchFamily="49" charset="0"/>
              </a:rPr>
              <a:t>サーバーコンピュータにまだ、アップデート対象バージョン </a:t>
            </a:r>
            <a:r>
              <a:rPr lang="en-US" altLang="ja-JP" sz="1200" u="sng" dirty="0">
                <a:solidFill>
                  <a:schemeClr val="bg1"/>
                </a:solidFill>
                <a:latin typeface="Consolas" panose="020B0609020204030204" pitchFamily="49" charset="0"/>
              </a:rPr>
              <a:t>(</a:t>
            </a:r>
            <a:r>
              <a:rPr lang="ja-JP" altLang="en-US" sz="1200" u="sng" dirty="0">
                <a:solidFill>
                  <a:schemeClr val="bg1"/>
                </a:solidFill>
                <a:latin typeface="Consolas" panose="020B0609020204030204" pitchFamily="49" charset="0"/>
              </a:rPr>
              <a:t>「</a:t>
            </a:r>
            <a:r>
              <a:rPr lang="en-US" altLang="ja-JP" sz="1200" u="sng" dirty="0" err="1">
                <a:solidFill>
                  <a:schemeClr val="bg1"/>
                </a:solidFill>
                <a:latin typeface="Consolas" panose="020B0609020204030204" pitchFamily="49" charset="0"/>
              </a:rPr>
              <a:t>betaXXpreviewXX</a:t>
            </a:r>
            <a:r>
              <a:rPr lang="ja-JP" altLang="en-US" sz="1200" u="sng" dirty="0">
                <a:solidFill>
                  <a:schemeClr val="bg1"/>
                </a:solidFill>
                <a:latin typeface="Consolas" panose="020B0609020204030204" pitchFamily="49" charset="0"/>
              </a:rPr>
              <a:t>」 とする。</a:t>
            </a:r>
            <a:r>
              <a:rPr lang="en-US" altLang="ja-JP" sz="1200" u="sng" dirty="0">
                <a:solidFill>
                  <a:schemeClr val="bg1"/>
                </a:solidFill>
                <a:latin typeface="Consolas" panose="020B0609020204030204" pitchFamily="49" charset="0"/>
              </a:rPr>
              <a:t>) </a:t>
            </a:r>
            <a:r>
              <a:rPr lang="ja-JP" altLang="en-US" sz="1200" u="sng" dirty="0">
                <a:solidFill>
                  <a:schemeClr val="bg1"/>
                </a:solidFill>
                <a:latin typeface="Consolas" panose="020B0609020204030204" pitchFamily="49" charset="0"/>
              </a:rPr>
              <a:t>の </a:t>
            </a:r>
            <a:r>
              <a:rPr lang="en-US" altLang="ja-JP" sz="1200" u="sng" dirty="0">
                <a:solidFill>
                  <a:schemeClr val="bg1"/>
                </a:solidFill>
                <a:latin typeface="Consolas" panose="020B0609020204030204" pitchFamily="49" charset="0"/>
              </a:rPr>
              <a:t>.NET SDK </a:t>
            </a:r>
            <a:r>
              <a:rPr lang="ja-JP" altLang="en-US" sz="1200" u="sng" dirty="0">
                <a:solidFill>
                  <a:schemeClr val="bg1"/>
                </a:solidFill>
                <a:latin typeface="Consolas" panose="020B0609020204030204" pitchFamily="49" charset="0"/>
              </a:rPr>
              <a:t>がインストールされていない場合 </a:t>
            </a:r>
            <a:r>
              <a:rPr lang="en-US" altLang="ja-JP" sz="1200" u="sng" dirty="0">
                <a:solidFill>
                  <a:schemeClr val="bg1"/>
                </a:solidFill>
                <a:latin typeface="Consolas" panose="020B0609020204030204" pitchFamily="49" charset="0"/>
              </a:rPr>
              <a:t>(</a:t>
            </a:r>
            <a:r>
              <a:rPr lang="ja-JP" altLang="en-US" sz="1200" u="sng" dirty="0">
                <a:solidFill>
                  <a:schemeClr val="bg1"/>
                </a:solidFill>
                <a:latin typeface="Consolas" panose="020B0609020204030204" pitchFamily="49" charset="0"/>
              </a:rPr>
              <a:t>すなわち、古いバージョンの場合</a:t>
            </a:r>
            <a:r>
              <a:rPr lang="en-US" altLang="ja-JP" sz="1200" u="sng" dirty="0">
                <a:solidFill>
                  <a:schemeClr val="bg1"/>
                </a:solidFill>
                <a:latin typeface="Consolas" panose="020B0609020204030204" pitchFamily="49" charset="0"/>
              </a:rPr>
              <a:t>) </a:t>
            </a:r>
            <a:r>
              <a:rPr lang="ja-JP" altLang="en-US" sz="1200" u="sng" dirty="0">
                <a:solidFill>
                  <a:schemeClr val="bg1"/>
                </a:solidFill>
                <a:latin typeface="Consolas" panose="020B0609020204030204" pitchFamily="49" charset="0"/>
              </a:rPr>
              <a:t>は、ここで</a:t>
            </a:r>
            <a:r>
              <a:rPr lang="en-US" altLang="ja-JP" sz="1200" u="sng" dirty="0">
                <a:solidFill>
                  <a:schemeClr val="bg1"/>
                </a:solidFill>
                <a:latin typeface="Consolas" panose="020B0609020204030204" pitchFamily="49" charset="0"/>
              </a:rPr>
              <a:t>.NET SDK </a:t>
            </a:r>
            <a:r>
              <a:rPr lang="ja-JP" altLang="en-US" sz="1200" u="sng" dirty="0">
                <a:solidFill>
                  <a:schemeClr val="bg1"/>
                </a:solidFill>
                <a:latin typeface="Consolas" panose="020B0609020204030204" pitchFamily="49" charset="0"/>
              </a:rPr>
              <a:t>の最新版をインストール </a:t>
            </a:r>
            <a:r>
              <a:rPr lang="en-US" altLang="ja-JP" sz="1200" u="sng" dirty="0">
                <a:solidFill>
                  <a:schemeClr val="bg1"/>
                </a:solidFill>
                <a:latin typeface="Consolas" panose="020B0609020204030204" pitchFamily="49" charset="0"/>
              </a:rPr>
              <a:t>(</a:t>
            </a:r>
            <a:r>
              <a:rPr lang="ja-JP" altLang="en-US" sz="1200" u="sng" dirty="0">
                <a:solidFill>
                  <a:schemeClr val="bg1"/>
                </a:solidFill>
                <a:latin typeface="Consolas" panose="020B0609020204030204" pitchFamily="49" charset="0"/>
              </a:rPr>
              <a:t>上書きアップグレード</a:t>
            </a:r>
            <a:r>
              <a:rPr lang="en-US" altLang="ja-JP" sz="1200" u="sng" dirty="0">
                <a:solidFill>
                  <a:schemeClr val="bg1"/>
                </a:solidFill>
                <a:latin typeface="Consolas" panose="020B0609020204030204" pitchFamily="49" charset="0"/>
              </a:rPr>
              <a:t>) </a:t>
            </a:r>
            <a:r>
              <a:rPr lang="ja-JP" altLang="en-US" sz="1200" u="sng" dirty="0">
                <a:solidFill>
                  <a:schemeClr val="bg1"/>
                </a:solidFill>
                <a:latin typeface="Consolas" panose="020B0609020204030204" pitchFamily="49" charset="0"/>
              </a:rPr>
              <a:t>する。アップデート対象バージョンが必要とする </a:t>
            </a:r>
            <a:r>
              <a:rPr lang="en-US" altLang="ja-JP" sz="1200" u="sng" dirty="0">
                <a:solidFill>
                  <a:schemeClr val="bg1"/>
                </a:solidFill>
                <a:latin typeface="Consolas" panose="020B0609020204030204" pitchFamily="49" charset="0"/>
              </a:rPr>
              <a:t>.NET SDK </a:t>
            </a:r>
            <a:r>
              <a:rPr lang="ja-JP" altLang="en-US" sz="1200" u="sng" dirty="0">
                <a:solidFill>
                  <a:schemeClr val="bg1"/>
                </a:solidFill>
                <a:latin typeface="Consolas" panose="020B0609020204030204" pitchFamily="49" charset="0"/>
              </a:rPr>
              <a:t>のバージョンは、アップデート対象バージョンのマニュアルの表紙に記載されている。詳しい手順は、アップデート対象バージョンのマニュアルの </a:t>
            </a:r>
            <a:r>
              <a:rPr lang="en-US" altLang="ja-JP" sz="1200" u="sng" dirty="0">
                <a:solidFill>
                  <a:schemeClr val="bg1"/>
                </a:solidFill>
                <a:latin typeface="Consolas" panose="020B0609020204030204" pitchFamily="49" charset="0"/>
              </a:rPr>
              <a:t>.NET SDK </a:t>
            </a:r>
            <a:r>
              <a:rPr lang="ja-JP" altLang="en-US" sz="1200" u="sng" dirty="0">
                <a:solidFill>
                  <a:schemeClr val="bg1"/>
                </a:solidFill>
                <a:latin typeface="Consolas" panose="020B0609020204030204" pitchFamily="49" charset="0"/>
              </a:rPr>
              <a:t>インストールの手順を参照すること。</a:t>
            </a:r>
            <a:endParaRPr lang="en-US" altLang="ja-JP" sz="1200" u="sng" dirty="0">
              <a:solidFill>
                <a:schemeClr val="bg1"/>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git</a:t>
            </a:r>
            <a:r>
              <a:rPr lang="en-US" altLang="ja-JP" sz="1200" dirty="0">
                <a:solidFill>
                  <a:schemeClr val="bg1"/>
                </a:solidFill>
                <a:latin typeface="Consolas" panose="020B0609020204030204" pitchFamily="49" charset="0"/>
              </a:rPr>
              <a:t> pull origin </a:t>
            </a:r>
            <a:r>
              <a:rPr lang="en-US" altLang="ja-JP" sz="1200" dirty="0" err="1">
                <a:solidFill>
                  <a:srgbClr val="FFFF00"/>
                </a:solidFill>
                <a:latin typeface="Consolas" panose="020B0609020204030204" pitchFamily="49" charset="0"/>
              </a:rPr>
              <a:t>betaXXpreviewXX</a:t>
            </a:r>
            <a:r>
              <a:rPr lang="en-US" altLang="ja-JP" sz="1200" dirty="0">
                <a:solidFill>
                  <a:srgbClr val="FFFF00"/>
                </a:solidFill>
                <a:latin typeface="Consolas" panose="020B0609020204030204" pitchFamily="49" charset="0"/>
              </a:rPr>
              <a:t> </a:t>
            </a:r>
            <a:r>
              <a:rPr lang="ja-JP" altLang="en-US" sz="1200" dirty="0">
                <a:solidFill>
                  <a:srgbClr val="99FFCC"/>
                </a:solidFill>
                <a:latin typeface="Consolas" panose="020B0609020204030204" pitchFamily="49" charset="0"/>
              </a:rPr>
              <a:t>← 更新後の新しいリリースタグ </a:t>
            </a:r>
            <a:r>
              <a:rPr lang="en-US" altLang="ja-JP" sz="1200" dirty="0">
                <a:solidFill>
                  <a:srgbClr val="99FFCC"/>
                </a:solidFill>
                <a:latin typeface="Consolas" panose="020B0609020204030204" pitchFamily="49" charset="0"/>
              </a:rPr>
              <a:t>(</a:t>
            </a:r>
            <a:r>
              <a:rPr lang="ja-JP" altLang="en-US" sz="1200" dirty="0">
                <a:solidFill>
                  <a:srgbClr val="99FFCC"/>
                </a:solidFill>
                <a:latin typeface="Consolas" panose="020B0609020204030204" pitchFamily="49" charset="0"/>
              </a:rPr>
              <a:t>本ドキュメントにおける「</a:t>
            </a:r>
            <a:r>
              <a:rPr lang="en-US" altLang="ja-JP" sz="1200" dirty="0">
                <a:solidFill>
                  <a:srgbClr val="99FFCC"/>
                </a:solidFill>
                <a:latin typeface="Consolas" panose="020B0609020204030204" pitchFamily="49" charset="0"/>
              </a:rPr>
              <a:t>beta8preview8</a:t>
            </a:r>
            <a:r>
              <a:rPr lang="ja-JP" altLang="en-US" sz="1200" dirty="0">
                <a:solidFill>
                  <a:srgbClr val="99FFCC"/>
                </a:solidFill>
                <a:latin typeface="Consolas" panose="020B0609020204030204" pitchFamily="49" charset="0"/>
              </a:rPr>
              <a:t>」に相当する文字列の新しいバージョンの文字列</a:t>
            </a:r>
            <a:r>
              <a:rPr lang="en-US" altLang="ja-JP" sz="1200" dirty="0">
                <a:solidFill>
                  <a:srgbClr val="99FFCC"/>
                </a:solidFill>
                <a:latin typeface="Consolas" panose="020B0609020204030204" pitchFamily="49" charset="0"/>
              </a:rPr>
              <a:t>)</a:t>
            </a: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git</a:t>
            </a:r>
            <a:r>
              <a:rPr lang="en-US" altLang="ja-JP" sz="1200" dirty="0">
                <a:solidFill>
                  <a:schemeClr val="bg1"/>
                </a:solidFill>
                <a:latin typeface="Consolas" panose="020B0609020204030204" pitchFamily="49" charset="0"/>
              </a:rPr>
              <a:t> submodule update --</a:t>
            </a:r>
            <a:r>
              <a:rPr lang="en-US" altLang="ja-JP" sz="1200" dirty="0" err="1">
                <a:solidFill>
                  <a:schemeClr val="bg1"/>
                </a:solidFill>
                <a:latin typeface="Consolas" panose="020B0609020204030204" pitchFamily="49" charset="0"/>
              </a:rPr>
              <a:t>init</a:t>
            </a:r>
            <a:r>
              <a:rPr lang="en-US" altLang="ja-JP" sz="1200" dirty="0">
                <a:solidFill>
                  <a:schemeClr val="bg1"/>
                </a:solidFill>
                <a:latin typeface="Consolas" panose="020B0609020204030204" pitchFamily="49" charset="0"/>
              </a:rPr>
              <a:t> --recursive</a:t>
            </a: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Test </a:t>
            </a:r>
            <a:r>
              <a:rPr lang="ja-JP" altLang="en-US" sz="1200" dirty="0">
                <a:solidFill>
                  <a:srgbClr val="99FFCC"/>
                </a:solidFill>
                <a:latin typeface="Consolas" panose="020B0609020204030204" pitchFamily="49" charset="0"/>
              </a:rPr>
              <a:t>← テスト実行を必ず </a:t>
            </a:r>
            <a:r>
              <a:rPr lang="en-US" altLang="ja-JP" sz="1200" dirty="0">
                <a:solidFill>
                  <a:srgbClr val="99FFCC"/>
                </a:solidFill>
                <a:latin typeface="Consolas" panose="020B0609020204030204" pitchFamily="49" charset="0"/>
              </a:rPr>
              <a:t>1 </a:t>
            </a:r>
            <a:r>
              <a:rPr lang="ja-JP" altLang="en-US" sz="1200" dirty="0">
                <a:solidFill>
                  <a:srgbClr val="99FFCC"/>
                </a:solidFill>
                <a:latin typeface="Consolas" panose="020B0609020204030204" pitchFamily="49" charset="0"/>
              </a:rPr>
              <a:t>回行なう。これにより、プログラムが再コンパイルされる。テスト実行は、</a:t>
            </a:r>
            <a:r>
              <a:rPr lang="en-US" altLang="ja-JP" sz="1200" dirty="0">
                <a:solidFill>
                  <a:srgbClr val="99FFCC"/>
                </a:solidFill>
                <a:latin typeface="Consolas" panose="020B0609020204030204" pitchFamily="49" charset="0"/>
              </a:rPr>
              <a:t>Enter </a:t>
            </a:r>
            <a:r>
              <a:rPr lang="ja-JP" altLang="en-US" sz="1200" dirty="0">
                <a:solidFill>
                  <a:srgbClr val="99FFCC"/>
                </a:solidFill>
                <a:latin typeface="Consolas" panose="020B0609020204030204" pitchFamily="49" charset="0"/>
              </a:rPr>
              <a:t>キーで終了する。</a:t>
            </a:r>
            <a:endParaRPr lang="en-US" altLang="ja-JP" sz="1200" dirty="0">
              <a:solidFill>
                <a:srgbClr val="99FFCC"/>
              </a:solidFill>
              <a:latin typeface="Consolas" panose="020B0609020204030204" pitchFamily="49" charset="0"/>
            </a:endParaRPr>
          </a:p>
          <a:p>
            <a:endParaRPr lang="en-US" altLang="ja-JP" sz="1200" dirty="0">
              <a:solidFill>
                <a:srgbClr val="99FFCC"/>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a:t>
            </a:r>
            <a:r>
              <a:rPr lang="en-US" altLang="ja-JP" sz="1200" dirty="0" err="1">
                <a:solidFill>
                  <a:schemeClr val="bg1"/>
                </a:solidFill>
                <a:latin typeface="Consolas" panose="020B0609020204030204" pitchFamily="49" charset="0"/>
              </a:rPr>
              <a:t>WinInstall</a:t>
            </a:r>
            <a:r>
              <a:rPr lang="en-US" altLang="ja-JP" sz="1200" dirty="0">
                <a:solidFill>
                  <a:schemeClr val="bg1"/>
                </a:solidFill>
                <a:latin typeface="Consolas" panose="020B0609020204030204" pitchFamily="49" charset="0"/>
              </a:rPr>
              <a:t>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サービスを再度インストールする。</a:t>
            </a:r>
            <a:endParaRPr lang="en-US" altLang="ja-JP" sz="1200" dirty="0">
              <a:solidFill>
                <a:srgbClr val="99FFCC"/>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net start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サービスを再開する。</a:t>
            </a:r>
            <a:r>
              <a:rPr lang="en-US" altLang="ja-JP" sz="1200" dirty="0">
                <a:solidFill>
                  <a:srgbClr val="99FFCC"/>
                </a:solidFill>
                <a:latin typeface="Consolas" panose="020B0609020204030204" pitchFamily="49" charset="0"/>
              </a:rPr>
              <a:t>(1 </a:t>
            </a:r>
            <a:r>
              <a:rPr lang="ja-JP" altLang="en-US" sz="1200" dirty="0">
                <a:solidFill>
                  <a:srgbClr val="99FFCC"/>
                </a:solidFill>
                <a:latin typeface="Consolas" panose="020B0609020204030204" pitchFamily="49" charset="0"/>
              </a:rPr>
              <a:t>つ上のコマンドで、すでにサービスが起動しているので、その旨のメッセージが表示されるはずである。</a:t>
            </a:r>
            <a:r>
              <a:rPr lang="en-US" altLang="ja-JP" sz="1200" dirty="0">
                <a:solidFill>
                  <a:srgbClr val="99FFCC"/>
                </a:solidFill>
                <a:latin typeface="Consolas" panose="020B0609020204030204" pitchFamily="49" charset="0"/>
              </a:rPr>
              <a:t>)</a:t>
            </a:r>
            <a:endParaRPr kumimoji="1" lang="ja-JP" altLang="en-US" sz="1200" dirty="0">
              <a:solidFill>
                <a:schemeClr val="bg1"/>
              </a:solidFill>
              <a:latin typeface="Consolas" panose="020B0609020204030204" pitchFamily="49" charset="0"/>
            </a:endParaRPr>
          </a:p>
        </p:txBody>
      </p:sp>
      <p:sp>
        <p:nvSpPr>
          <p:cNvPr id="8" name="テキスト ボックス 7"/>
          <p:cNvSpPr txBox="1"/>
          <p:nvPr/>
        </p:nvSpPr>
        <p:spPr>
          <a:xfrm>
            <a:off x="387920" y="1840577"/>
            <a:ext cx="4806818" cy="369332"/>
          </a:xfrm>
          <a:prstGeom prst="rect">
            <a:avLst/>
          </a:prstGeom>
          <a:noFill/>
        </p:spPr>
        <p:txBody>
          <a:bodyPr wrap="square" rtlCol="0">
            <a:spAutoFit/>
          </a:bodyPr>
          <a:lstStyle/>
          <a:p>
            <a:r>
              <a:rPr lang="en-US" altLang="ja-JP" dirty="0"/>
              <a:t>2. </a:t>
            </a:r>
            <a:r>
              <a:rPr lang="ja-JP" altLang="en-US" dirty="0"/>
              <a:t>以下の方法でアップデートする。</a:t>
            </a:r>
            <a:endParaRPr kumimoji="1" lang="ja-JP" altLang="en-US" dirty="0"/>
          </a:p>
        </p:txBody>
      </p:sp>
      <p:sp>
        <p:nvSpPr>
          <p:cNvPr id="9" name="テキスト ボックス 8"/>
          <p:cNvSpPr txBox="1"/>
          <p:nvPr/>
        </p:nvSpPr>
        <p:spPr>
          <a:xfrm>
            <a:off x="1339210" y="6211669"/>
            <a:ext cx="10238895" cy="646331"/>
          </a:xfrm>
          <a:prstGeom prst="rect">
            <a:avLst/>
          </a:prstGeom>
          <a:noFill/>
        </p:spPr>
        <p:txBody>
          <a:bodyPr wrap="square" rtlCol="0">
            <a:spAutoFit/>
          </a:bodyPr>
          <a:lstStyle/>
          <a:p>
            <a:r>
              <a:rPr lang="en-US" altLang="ja-JP" dirty="0"/>
              <a:t>3. </a:t>
            </a:r>
            <a:r>
              <a:rPr lang="ja-JP" altLang="en-US" dirty="0"/>
              <a:t>正常動作を確認する。万一、バージョンアップ後、何らかの不具合が発生した場合は、原因究明のためにログファイルを収集した上で、ロールバックする。</a:t>
            </a:r>
            <a:endParaRPr kumimoji="1" lang="ja-JP" altLang="en-US" dirty="0"/>
          </a:p>
        </p:txBody>
      </p:sp>
      <p:sp>
        <p:nvSpPr>
          <p:cNvPr id="11" name="テキスト ボックス 10"/>
          <p:cNvSpPr txBox="1"/>
          <p:nvPr/>
        </p:nvSpPr>
        <p:spPr>
          <a:xfrm>
            <a:off x="387920" y="1559863"/>
            <a:ext cx="11353780" cy="369332"/>
          </a:xfrm>
          <a:prstGeom prst="rect">
            <a:avLst/>
          </a:prstGeom>
          <a:noFill/>
        </p:spPr>
        <p:txBody>
          <a:bodyPr wrap="square" rtlCol="0">
            <a:spAutoFit/>
          </a:bodyPr>
          <a:lstStyle/>
          <a:p>
            <a:r>
              <a:rPr lang="en-US" altLang="ja-JP" dirty="0"/>
              <a:t>1. </a:t>
            </a:r>
            <a:r>
              <a:rPr lang="ja-JP" altLang="en-US" dirty="0"/>
              <a:t>「</a:t>
            </a:r>
            <a:r>
              <a:rPr lang="en-US" altLang="ja-JP" dirty="0"/>
              <a:t>C:\git\IPA-DN-ThinController-Private\</a:t>
            </a:r>
            <a:r>
              <a:rPr lang="ja-JP" altLang="en-US" dirty="0"/>
              <a:t>」ディレクトリ全体をバックアップする。</a:t>
            </a:r>
            <a:endParaRPr kumimoji="1" lang="ja-JP" altLang="en-US" dirty="0"/>
          </a:p>
        </p:txBody>
      </p:sp>
    </p:spTree>
    <p:extLst>
      <p:ext uri="{BB962C8B-B14F-4D97-AF65-F5344CB8AC3E}">
        <p14:creationId xmlns:p14="http://schemas.microsoft.com/office/powerpoint/2010/main" val="243868770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endParaRPr kumimoji="1" lang="ja-JP" altLang="en-US"/>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84</a:t>
            </a:fld>
            <a:endParaRPr kumimoji="1" lang="ja-JP" altLang="en-US" dirty="0"/>
          </a:p>
        </p:txBody>
      </p:sp>
      <p:sp>
        <p:nvSpPr>
          <p:cNvPr id="12" name="タイトル 11"/>
          <p:cNvSpPr>
            <a:spLocks noGrp="1"/>
          </p:cNvSpPr>
          <p:nvPr>
            <p:ph type="title"/>
          </p:nvPr>
        </p:nvSpPr>
        <p:spPr/>
        <p:txBody>
          <a:bodyPr>
            <a:noAutofit/>
          </a:bodyPr>
          <a:lstStyle/>
          <a:p>
            <a:r>
              <a:rPr kumimoji="1" lang="en-US" altLang="ja-JP" sz="3200" dirty="0"/>
              <a:t>12. </a:t>
            </a:r>
            <a:r>
              <a:rPr lang="en-US" altLang="ja-JP" sz="3200" dirty="0"/>
              <a:t>HTML5 </a:t>
            </a:r>
            <a:r>
              <a:rPr lang="ja-JP" altLang="en-US" sz="3200" dirty="0"/>
              <a:t>版 </a:t>
            </a:r>
            <a:r>
              <a:rPr lang="en-US" altLang="ja-JP" sz="3200" dirty="0"/>
              <a:t>Web </a:t>
            </a:r>
            <a:r>
              <a:rPr lang="ja-JP" altLang="en-US" sz="3200" dirty="0"/>
              <a:t>クライアント用 </a:t>
            </a:r>
            <a:r>
              <a:rPr lang="en-US" altLang="ja-JP" sz="3200" dirty="0"/>
              <a:t>Web </a:t>
            </a:r>
            <a:r>
              <a:rPr lang="ja-JP" altLang="en-US" sz="3200" dirty="0"/>
              <a:t>サーバーの</a:t>
            </a:r>
            <a:r>
              <a:rPr kumimoji="1" lang="ja-JP" altLang="en-US" sz="3200" dirty="0"/>
              <a:t>ソースコードを改造する場合の手順</a:t>
            </a:r>
          </a:p>
        </p:txBody>
      </p:sp>
      <p:sp>
        <p:nvSpPr>
          <p:cNvPr id="6" name="テキスト ボックス 5"/>
          <p:cNvSpPr txBox="1"/>
          <p:nvPr/>
        </p:nvSpPr>
        <p:spPr>
          <a:xfrm>
            <a:off x="387920" y="1082151"/>
            <a:ext cx="11444412" cy="923330"/>
          </a:xfrm>
          <a:prstGeom prst="rect">
            <a:avLst/>
          </a:prstGeom>
          <a:solidFill>
            <a:srgbClr val="FFFFCC"/>
          </a:solidFill>
          <a:ln w="19050">
            <a:solidFill>
              <a:schemeClr val="tx1"/>
            </a:solidFill>
          </a:ln>
        </p:spPr>
        <p:txBody>
          <a:bodyPr wrap="square" rtlCol="0">
            <a:spAutoFit/>
          </a:bodyPr>
          <a:lstStyle/>
          <a:p>
            <a:r>
              <a:rPr lang="ja-JP" altLang="en-US" dirty="0"/>
              <a:t>一般的な設定ファイル </a:t>
            </a:r>
            <a:r>
              <a:rPr lang="en-US" altLang="ja-JP" dirty="0"/>
              <a:t>(</a:t>
            </a:r>
            <a:r>
              <a:rPr lang="ja-JP" altLang="en-US" dirty="0"/>
              <a:t>拡張子が </a:t>
            </a:r>
            <a:r>
              <a:rPr lang="en-US" altLang="ja-JP" dirty="0"/>
              <a:t>.</a:t>
            </a:r>
            <a:r>
              <a:rPr lang="en-US" altLang="ja-JP" dirty="0" err="1"/>
              <a:t>ini</a:t>
            </a:r>
            <a:r>
              <a:rPr lang="en-US" altLang="ja-JP" dirty="0"/>
              <a:t> </a:t>
            </a:r>
            <a:r>
              <a:rPr lang="ja-JP" altLang="en-US" dirty="0"/>
              <a:t>や </a:t>
            </a:r>
            <a:r>
              <a:rPr lang="en-US" altLang="ja-JP" dirty="0"/>
              <a:t>.</a:t>
            </a:r>
            <a:r>
              <a:rPr lang="en-US" altLang="ja-JP" dirty="0" err="1"/>
              <a:t>json</a:t>
            </a:r>
            <a:r>
              <a:rPr lang="en-US" altLang="ja-JP" dirty="0"/>
              <a:t> </a:t>
            </a:r>
            <a:r>
              <a:rPr lang="ja-JP" altLang="en-US" dirty="0"/>
              <a:t>のファイル</a:t>
            </a:r>
            <a:r>
              <a:rPr lang="en-US" altLang="ja-JP" dirty="0"/>
              <a:t>) </a:t>
            </a:r>
            <a:r>
              <a:rPr lang="ja-JP" altLang="en-US" dirty="0"/>
              <a:t>を変更した場合の適用は、</a:t>
            </a:r>
            <a:r>
              <a:rPr lang="en-US" altLang="ja-JP" dirty="0"/>
              <a:t>3-6 </a:t>
            </a:r>
            <a:r>
              <a:rPr lang="ja-JP" altLang="en-US" dirty="0"/>
              <a:t>節で述べた方法でデーモンを再起動すれば足りる。一方で、</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サーバーのソースコード </a:t>
            </a:r>
            <a:r>
              <a:rPr lang="en-US" altLang="ja-JP" dirty="0"/>
              <a:t>(*.</a:t>
            </a:r>
            <a:r>
              <a:rPr lang="en-US" altLang="ja-JP" dirty="0" err="1"/>
              <a:t>cs</a:t>
            </a:r>
            <a:r>
              <a:rPr lang="en-US" altLang="ja-JP" dirty="0"/>
              <a:t> </a:t>
            </a:r>
            <a:r>
              <a:rPr lang="ja-JP" altLang="en-US" dirty="0"/>
              <a:t>ファイルや </a:t>
            </a:r>
            <a:r>
              <a:rPr lang="en-US" altLang="ja-JP" dirty="0" err="1"/>
              <a:t>Vars</a:t>
            </a:r>
            <a:r>
              <a:rPr lang="en-US" altLang="ja-JP" dirty="0"/>
              <a:t> </a:t>
            </a:r>
            <a:r>
              <a:rPr lang="ja-JP" altLang="en-US" dirty="0"/>
              <a:t>ディレクトリ内のファイル等</a:t>
            </a:r>
            <a:r>
              <a:rPr lang="en-US" altLang="ja-JP" dirty="0"/>
              <a:t>) </a:t>
            </a:r>
            <a:r>
              <a:rPr lang="ja-JP" altLang="en-US" dirty="0"/>
              <a:t>の一部を改造する場合は、以下の方法で</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サーバープログラムのリビルドが必要である。</a:t>
            </a:r>
          </a:p>
        </p:txBody>
      </p:sp>
      <p:sp>
        <p:nvSpPr>
          <p:cNvPr id="7" name="テキスト ボックス 6"/>
          <p:cNvSpPr txBox="1"/>
          <p:nvPr/>
        </p:nvSpPr>
        <p:spPr>
          <a:xfrm>
            <a:off x="387920" y="3178158"/>
            <a:ext cx="11353780" cy="2492990"/>
          </a:xfrm>
          <a:prstGeom prst="rect">
            <a:avLst/>
          </a:prstGeom>
          <a:solidFill>
            <a:schemeClr val="tx1"/>
          </a:solidFill>
        </p:spPr>
        <p:txBody>
          <a:bodyPr wrap="square" rtlCol="0">
            <a:spAutoFit/>
          </a:bodyPr>
          <a:lstStyle/>
          <a:p>
            <a:r>
              <a:rPr lang="en-US" altLang="ja-JP" sz="1200" dirty="0">
                <a:solidFill>
                  <a:schemeClr val="bg1"/>
                </a:solidFill>
                <a:latin typeface="Consolas" panose="020B0609020204030204" pitchFamily="49" charset="0"/>
              </a:rPr>
              <a:t>net stop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サービスを必ず停止させること。</a:t>
            </a:r>
            <a:endParaRPr lang="en-US" altLang="ja-JP" sz="1200" dirty="0">
              <a:solidFill>
                <a:srgbClr val="99FFCC"/>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cd /d C:\git\IPA-DN-ThinController-Private\ThinWebClientApp\</a:t>
            </a: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--no-build Daemon </a:t>
            </a:r>
            <a:r>
              <a:rPr lang="en-US" altLang="ja-JP" sz="1200" dirty="0" err="1">
                <a:solidFill>
                  <a:schemeClr val="bg1"/>
                </a:solidFill>
                <a:latin typeface="Consolas" panose="020B0609020204030204" pitchFamily="49" charset="0"/>
              </a:rPr>
              <a:t>WinUninstall</a:t>
            </a:r>
            <a:r>
              <a:rPr lang="en-US" altLang="ja-JP" sz="1200" dirty="0">
                <a:solidFill>
                  <a:schemeClr val="bg1"/>
                </a:solidFill>
                <a:latin typeface="Consolas" panose="020B0609020204030204" pitchFamily="49" charset="0"/>
              </a:rPr>
              <a:t>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一度サービスをアンインストールする。</a:t>
            </a:r>
            <a:endParaRPr lang="en-US" altLang="ja-JP" sz="1200" dirty="0">
              <a:solidFill>
                <a:srgbClr val="99FFCC"/>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clean -c Release </a:t>
            </a:r>
            <a:r>
              <a:rPr lang="ja-JP" altLang="en-US" sz="1200" dirty="0">
                <a:solidFill>
                  <a:srgbClr val="99FFCC"/>
                </a:solidFill>
                <a:latin typeface="Consolas" panose="020B0609020204030204" pitchFamily="49" charset="0"/>
              </a:rPr>
              <a:t>← 以前コンパイルされたプログラム </a:t>
            </a:r>
            <a:r>
              <a:rPr lang="en-US" altLang="ja-JP" sz="1200" dirty="0">
                <a:solidFill>
                  <a:srgbClr val="99FFCC"/>
                </a:solidFill>
                <a:latin typeface="Consolas" panose="020B0609020204030204" pitchFamily="49" charset="0"/>
              </a:rPr>
              <a:t>(</a:t>
            </a:r>
            <a:r>
              <a:rPr lang="ja-JP" altLang="en-US" sz="1200" dirty="0">
                <a:solidFill>
                  <a:srgbClr val="99FFCC"/>
                </a:solidFill>
                <a:latin typeface="Consolas" panose="020B0609020204030204" pitchFamily="49" charset="0"/>
              </a:rPr>
              <a:t>実行可能ファイル</a:t>
            </a:r>
            <a:r>
              <a:rPr lang="en-US" altLang="ja-JP" sz="1200" dirty="0">
                <a:solidFill>
                  <a:srgbClr val="99FFCC"/>
                </a:solidFill>
                <a:latin typeface="Consolas" panose="020B0609020204030204" pitchFamily="49" charset="0"/>
              </a:rPr>
              <a:t>)</a:t>
            </a:r>
            <a:r>
              <a:rPr lang="ja-JP" altLang="en-US" sz="1200" dirty="0">
                <a:solidFill>
                  <a:srgbClr val="99FFCC"/>
                </a:solidFill>
                <a:latin typeface="Consolas" panose="020B0609020204030204" pitchFamily="49" charset="0"/>
              </a:rPr>
              <a:t> を一旦削除する。</a:t>
            </a:r>
            <a:endParaRPr lang="en-US" altLang="ja-JP" sz="1200" dirty="0">
              <a:solidFill>
                <a:schemeClr val="bg1"/>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Test </a:t>
            </a:r>
            <a:r>
              <a:rPr lang="ja-JP" altLang="en-US" sz="1200" dirty="0">
                <a:solidFill>
                  <a:srgbClr val="99FFCC"/>
                </a:solidFill>
                <a:latin typeface="Consolas" panose="020B0609020204030204" pitchFamily="49" charset="0"/>
              </a:rPr>
              <a:t>← テスト実行を必ず </a:t>
            </a:r>
            <a:r>
              <a:rPr lang="en-US" altLang="ja-JP" sz="1200" dirty="0">
                <a:solidFill>
                  <a:srgbClr val="99FFCC"/>
                </a:solidFill>
                <a:latin typeface="Consolas" panose="020B0609020204030204" pitchFamily="49" charset="0"/>
              </a:rPr>
              <a:t>1 </a:t>
            </a:r>
            <a:r>
              <a:rPr lang="ja-JP" altLang="en-US" sz="1200" dirty="0">
                <a:solidFill>
                  <a:srgbClr val="99FFCC"/>
                </a:solidFill>
                <a:latin typeface="Consolas" panose="020B0609020204030204" pitchFamily="49" charset="0"/>
              </a:rPr>
              <a:t>回行なう。これにより、プログラムが再コンパイルされる。テスト実行は、</a:t>
            </a:r>
            <a:r>
              <a:rPr lang="en-US" altLang="ja-JP" sz="1200" dirty="0">
                <a:solidFill>
                  <a:srgbClr val="99FFCC"/>
                </a:solidFill>
                <a:latin typeface="Consolas" panose="020B0609020204030204" pitchFamily="49" charset="0"/>
              </a:rPr>
              <a:t>Enter </a:t>
            </a:r>
            <a:r>
              <a:rPr lang="ja-JP" altLang="en-US" sz="1200" dirty="0">
                <a:solidFill>
                  <a:srgbClr val="99FFCC"/>
                </a:solidFill>
                <a:latin typeface="Consolas" panose="020B0609020204030204" pitchFamily="49" charset="0"/>
              </a:rPr>
              <a:t>キーで終了する。</a:t>
            </a:r>
            <a:endParaRPr lang="en-US" altLang="ja-JP" sz="1200" dirty="0">
              <a:solidFill>
                <a:srgbClr val="99FFCC"/>
              </a:solidFill>
              <a:latin typeface="Consolas" panose="020B0609020204030204" pitchFamily="49" charset="0"/>
            </a:endParaRPr>
          </a:p>
          <a:p>
            <a:endParaRPr lang="en-US" altLang="ja-JP" sz="1200" dirty="0">
              <a:solidFill>
                <a:srgbClr val="99FFCC"/>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a:t>
            </a:r>
            <a:r>
              <a:rPr lang="en-US" altLang="ja-JP" sz="1200" dirty="0" err="1">
                <a:solidFill>
                  <a:schemeClr val="bg1"/>
                </a:solidFill>
                <a:latin typeface="Consolas" panose="020B0609020204030204" pitchFamily="49" charset="0"/>
              </a:rPr>
              <a:t>WinInstall</a:t>
            </a:r>
            <a:r>
              <a:rPr lang="en-US" altLang="ja-JP" sz="1200" dirty="0">
                <a:solidFill>
                  <a:schemeClr val="bg1"/>
                </a:solidFill>
                <a:latin typeface="Consolas" panose="020B0609020204030204" pitchFamily="49" charset="0"/>
              </a:rPr>
              <a:t>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サービスを再度インストールする。</a:t>
            </a:r>
            <a:endParaRPr lang="en-US" altLang="ja-JP" sz="1200" dirty="0">
              <a:solidFill>
                <a:srgbClr val="99FFCC"/>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net start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サービスを再開する。</a:t>
            </a:r>
            <a:r>
              <a:rPr lang="en-US" altLang="ja-JP" sz="1200" dirty="0">
                <a:solidFill>
                  <a:srgbClr val="99FFCC"/>
                </a:solidFill>
                <a:latin typeface="Consolas" panose="020B0609020204030204" pitchFamily="49" charset="0"/>
              </a:rPr>
              <a:t>(1 </a:t>
            </a:r>
            <a:r>
              <a:rPr lang="ja-JP" altLang="en-US" sz="1200" dirty="0">
                <a:solidFill>
                  <a:srgbClr val="99FFCC"/>
                </a:solidFill>
                <a:latin typeface="Consolas" panose="020B0609020204030204" pitchFamily="49" charset="0"/>
              </a:rPr>
              <a:t>つ上のコマンドで、すでにサービスが起動しているので、その旨のメッセージが表示されるはずである。</a:t>
            </a:r>
            <a:r>
              <a:rPr lang="en-US" altLang="ja-JP" sz="1200" dirty="0">
                <a:solidFill>
                  <a:srgbClr val="99FFCC"/>
                </a:solidFill>
                <a:latin typeface="Consolas" panose="020B0609020204030204" pitchFamily="49" charset="0"/>
              </a:rPr>
              <a:t>)</a:t>
            </a:r>
            <a:endParaRPr lang="ja-JP" altLang="en-US" sz="1200" dirty="0">
              <a:solidFill>
                <a:schemeClr val="bg1"/>
              </a:solidFill>
              <a:latin typeface="Consolas" panose="020B0609020204030204" pitchFamily="49" charset="0"/>
            </a:endParaRPr>
          </a:p>
        </p:txBody>
      </p:sp>
      <p:sp>
        <p:nvSpPr>
          <p:cNvPr id="8" name="テキスト ボックス 7"/>
          <p:cNvSpPr txBox="1"/>
          <p:nvPr/>
        </p:nvSpPr>
        <p:spPr>
          <a:xfrm>
            <a:off x="387920" y="2831701"/>
            <a:ext cx="4806818" cy="369332"/>
          </a:xfrm>
          <a:prstGeom prst="rect">
            <a:avLst/>
          </a:prstGeom>
          <a:noFill/>
        </p:spPr>
        <p:txBody>
          <a:bodyPr wrap="square" rtlCol="0">
            <a:spAutoFit/>
          </a:bodyPr>
          <a:lstStyle/>
          <a:p>
            <a:r>
              <a:rPr lang="en-US" altLang="ja-JP" dirty="0"/>
              <a:t>3. </a:t>
            </a:r>
            <a:r>
              <a:rPr lang="ja-JP" altLang="en-US" dirty="0"/>
              <a:t>以下の方法でリビルドする。</a:t>
            </a:r>
            <a:endParaRPr kumimoji="1" lang="ja-JP" altLang="en-US" dirty="0"/>
          </a:p>
        </p:txBody>
      </p:sp>
      <p:sp>
        <p:nvSpPr>
          <p:cNvPr id="9" name="テキスト ボックス 8"/>
          <p:cNvSpPr txBox="1"/>
          <p:nvPr/>
        </p:nvSpPr>
        <p:spPr>
          <a:xfrm>
            <a:off x="1030730" y="5733899"/>
            <a:ext cx="10801602" cy="923330"/>
          </a:xfrm>
          <a:prstGeom prst="rect">
            <a:avLst/>
          </a:prstGeom>
          <a:noFill/>
        </p:spPr>
        <p:txBody>
          <a:bodyPr wrap="square" rtlCol="0">
            <a:spAutoFit/>
          </a:bodyPr>
          <a:lstStyle/>
          <a:p>
            <a:r>
              <a:rPr lang="en-US" altLang="ja-JP" dirty="0"/>
              <a:t>4. </a:t>
            </a:r>
            <a:r>
              <a:rPr lang="ja-JP" altLang="en-US" dirty="0"/>
              <a:t>正常動作を確認する。万一、バージョンアップ後、何らかの不具合が発生した場合は、原因究明のためにログファイルを収集した上で、ロールバックする。</a:t>
            </a:r>
            <a:endParaRPr lang="en-US" altLang="ja-JP" dirty="0"/>
          </a:p>
          <a:p>
            <a:r>
              <a:rPr kumimoji="1" lang="en-US" altLang="ja-JP" dirty="0"/>
              <a:t>5. </a:t>
            </a:r>
            <a:r>
              <a:rPr kumimoji="1" lang="ja-JP" altLang="en-US" dirty="0"/>
              <a:t>正常動作を確認した状態の</a:t>
            </a:r>
            <a:r>
              <a:rPr lang="ja-JP" altLang="en-US" dirty="0"/>
              <a:t>「</a:t>
            </a:r>
            <a:r>
              <a:rPr lang="en-US" altLang="ja-JP" dirty="0"/>
              <a:t>C:\git\IPA-DN-ThinController-Private\</a:t>
            </a:r>
            <a:r>
              <a:rPr lang="ja-JP" altLang="en-US" dirty="0"/>
              <a:t>」ディレクトリ全体をバックアップする。</a:t>
            </a:r>
            <a:endParaRPr kumimoji="1" lang="ja-JP" altLang="en-US" dirty="0"/>
          </a:p>
        </p:txBody>
      </p:sp>
      <p:sp>
        <p:nvSpPr>
          <p:cNvPr id="11" name="テキスト ボックス 10"/>
          <p:cNvSpPr txBox="1"/>
          <p:nvPr/>
        </p:nvSpPr>
        <p:spPr>
          <a:xfrm>
            <a:off x="387920" y="2005481"/>
            <a:ext cx="11353780" cy="369332"/>
          </a:xfrm>
          <a:prstGeom prst="rect">
            <a:avLst/>
          </a:prstGeom>
          <a:noFill/>
        </p:spPr>
        <p:txBody>
          <a:bodyPr wrap="square" rtlCol="0">
            <a:spAutoFit/>
          </a:bodyPr>
          <a:lstStyle/>
          <a:p>
            <a:r>
              <a:rPr lang="en-US" altLang="ja-JP" dirty="0"/>
              <a:t>1. </a:t>
            </a:r>
            <a:r>
              <a:rPr lang="ja-JP" altLang="en-US" dirty="0"/>
              <a:t>「</a:t>
            </a:r>
            <a:r>
              <a:rPr lang="en-US" altLang="ja-JP" dirty="0"/>
              <a:t>C:\git\IPA-DN-ThinController-Private\ </a:t>
            </a:r>
            <a:r>
              <a:rPr lang="ja-JP" altLang="en-US" dirty="0"/>
              <a:t>」ディレクトリ全体をバックアップする。</a:t>
            </a:r>
            <a:endParaRPr kumimoji="1" lang="ja-JP" altLang="en-US" dirty="0"/>
          </a:p>
        </p:txBody>
      </p:sp>
      <p:sp>
        <p:nvSpPr>
          <p:cNvPr id="10" name="テキスト ボックス 9"/>
          <p:cNvSpPr txBox="1"/>
          <p:nvPr/>
        </p:nvSpPr>
        <p:spPr>
          <a:xfrm>
            <a:off x="387920" y="2450932"/>
            <a:ext cx="11353780" cy="369332"/>
          </a:xfrm>
          <a:prstGeom prst="rect">
            <a:avLst/>
          </a:prstGeom>
          <a:noFill/>
        </p:spPr>
        <p:txBody>
          <a:bodyPr wrap="square" rtlCol="0">
            <a:spAutoFit/>
          </a:bodyPr>
          <a:lstStyle/>
          <a:p>
            <a:r>
              <a:rPr lang="en-US" altLang="ja-JP" dirty="0"/>
              <a:t>2. </a:t>
            </a:r>
            <a:r>
              <a:rPr lang="ja-JP" altLang="en-US" dirty="0"/>
              <a:t>ソースコードを改造する。</a:t>
            </a:r>
            <a:endParaRPr kumimoji="1" lang="ja-JP" altLang="en-US" dirty="0"/>
          </a:p>
        </p:txBody>
      </p:sp>
    </p:spTree>
    <p:extLst>
      <p:ext uri="{BB962C8B-B14F-4D97-AF65-F5344CB8AC3E}">
        <p14:creationId xmlns:p14="http://schemas.microsoft.com/office/powerpoint/2010/main" val="422599060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5"/>
          <p:cNvSpPr>
            <a:spLocks noGrp="1"/>
          </p:cNvSpPr>
          <p:nvPr>
            <p:ph idx="1"/>
          </p:nvPr>
        </p:nvSpPr>
        <p:spPr>
          <a:xfrm>
            <a:off x="332741" y="1136073"/>
            <a:ext cx="11545223" cy="2687065"/>
          </a:xfrm>
        </p:spPr>
        <p:txBody>
          <a:bodyPr>
            <a:normAutofit fontScale="62500" lnSpcReduction="20000"/>
          </a:bodyPr>
          <a:lstStyle/>
          <a:p>
            <a:pPr>
              <a:lnSpc>
                <a:spcPct val="120000"/>
              </a:lnSpc>
            </a:pPr>
            <a:r>
              <a:rPr kumimoji="1" lang="ja-JP" altLang="en-US" dirty="0"/>
              <a:t>第 </a:t>
            </a:r>
            <a:r>
              <a:rPr kumimoji="1" lang="en-US" altLang="ja-JP" dirty="0"/>
              <a:t>3B </a:t>
            </a:r>
            <a:r>
              <a:rPr kumimoji="1" lang="ja-JP" altLang="en-US" dirty="0"/>
              <a:t>章で構築した </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サーバーの </a:t>
            </a:r>
            <a:r>
              <a:rPr lang="en-US" altLang="ja-JP" dirty="0"/>
              <a:t>HTTPS (SSL) </a:t>
            </a:r>
            <a:r>
              <a:rPr lang="ja-JP" altLang="en-US" dirty="0"/>
              <a:t>の </a:t>
            </a:r>
            <a:r>
              <a:rPr lang="en-US" altLang="ja-JP" dirty="0"/>
              <a:t>SSL </a:t>
            </a:r>
            <a:r>
              <a:rPr lang="ja-JP" altLang="en-US" dirty="0"/>
              <a:t>証明書は、デフォルトでは、サンプル証明書が利用され、ユーザーの画面に毎回 </a:t>
            </a:r>
            <a:r>
              <a:rPr lang="en-US" altLang="ja-JP" dirty="0"/>
              <a:t>SSL </a:t>
            </a:r>
            <a:r>
              <a:rPr lang="ja-JP" altLang="en-US" dirty="0"/>
              <a:t>証明書検証エラーが表示されてしまう。検証をせずに無視して接続をすれば利用できるが、セキュアではない。</a:t>
            </a:r>
            <a:endParaRPr lang="en-US" altLang="ja-JP" dirty="0"/>
          </a:p>
          <a:p>
            <a:pPr>
              <a:lnSpc>
                <a:spcPct val="120000"/>
              </a:lnSpc>
            </a:pPr>
            <a:r>
              <a:rPr lang="ja-JP" altLang="en-US" dirty="0"/>
              <a:t>テスト運用の際は、デフォルトのサンプル証明書でも十分であるが、多数の組織内ユーザーに利用してもらう場合は、正規の </a:t>
            </a:r>
            <a:r>
              <a:rPr lang="en-US" altLang="ja-JP" dirty="0"/>
              <a:t>SSL </a:t>
            </a:r>
            <a:r>
              <a:rPr lang="ja-JP" altLang="en-US" dirty="0"/>
              <a:t>証明書 </a:t>
            </a:r>
            <a:r>
              <a:rPr lang="en-US" altLang="ja-JP" dirty="0"/>
              <a:t>(Web </a:t>
            </a:r>
            <a:r>
              <a:rPr lang="ja-JP" altLang="en-US" dirty="0"/>
              <a:t>ブラウザで警告が表示されないもの</a:t>
            </a:r>
            <a:r>
              <a:rPr lang="en-US" altLang="ja-JP" dirty="0"/>
              <a:t>) </a:t>
            </a:r>
            <a:r>
              <a:rPr lang="ja-JP" altLang="en-US" dirty="0"/>
              <a:t>を利用することが望ましい。</a:t>
            </a:r>
            <a:endParaRPr lang="en-US" altLang="ja-JP" dirty="0"/>
          </a:p>
          <a:p>
            <a:pPr>
              <a:lnSpc>
                <a:spcPct val="120000"/>
              </a:lnSpc>
            </a:pPr>
            <a:r>
              <a:rPr lang="ja-JP" altLang="en-US" dirty="0"/>
              <a:t>また、第 </a:t>
            </a:r>
            <a:r>
              <a:rPr lang="en-US" altLang="ja-JP" dirty="0"/>
              <a:t>3B </a:t>
            </a:r>
            <a:r>
              <a:rPr lang="ja-JP" altLang="en-US" dirty="0"/>
              <a:t>章の説明では、テストとして </a:t>
            </a:r>
            <a:r>
              <a:rPr lang="en-US" altLang="ja-JP" dirty="0"/>
              <a:t>https://1.2.3.4/ </a:t>
            </a:r>
            <a:r>
              <a:rPr lang="ja-JP" altLang="en-US" dirty="0"/>
              <a:t>のような </a:t>
            </a:r>
            <a:r>
              <a:rPr lang="en-US" altLang="ja-JP" dirty="0"/>
              <a:t>IP </a:t>
            </a:r>
            <a:r>
              <a:rPr lang="ja-JP" altLang="en-US" dirty="0"/>
              <a:t>アドレスで </a:t>
            </a:r>
            <a:r>
              <a:rPr lang="en-US" altLang="ja-JP" dirty="0"/>
              <a:t>HTML5 </a:t>
            </a:r>
            <a:r>
              <a:rPr lang="ja-JP" altLang="en-US" dirty="0"/>
              <a:t>版 </a:t>
            </a:r>
            <a:r>
              <a:rPr lang="en-US" altLang="ja-JP" dirty="0"/>
              <a:t>Web </a:t>
            </a:r>
            <a:r>
              <a:rPr lang="ja-JP" altLang="en-US" dirty="0"/>
              <a:t>クライアントにアクセスしていたが、本番運用では、</a:t>
            </a:r>
            <a:r>
              <a:rPr lang="en-US" altLang="ja-JP" dirty="0"/>
              <a:t>DNS </a:t>
            </a:r>
            <a:r>
              <a:rPr lang="ja-JP" altLang="en-US" dirty="0"/>
              <a:t>を運用し、決められた </a:t>
            </a:r>
            <a:r>
              <a:rPr lang="en-US" altLang="ja-JP" dirty="0"/>
              <a:t>DNS </a:t>
            </a:r>
            <a:r>
              <a:rPr lang="ja-JP" altLang="en-US" dirty="0"/>
              <a:t>名を含む </a:t>
            </a:r>
            <a:r>
              <a:rPr lang="en-US" altLang="ja-JP" dirty="0"/>
              <a:t>URL</a:t>
            </a:r>
            <a:r>
              <a:rPr lang="ja-JP" altLang="en-US" dirty="0"/>
              <a:t> </a:t>
            </a:r>
            <a:r>
              <a:rPr lang="en-US" altLang="ja-JP" dirty="0"/>
              <a:t>(</a:t>
            </a:r>
            <a:r>
              <a:rPr lang="ja-JP" altLang="en-US" dirty="0"/>
              <a:t>例</a:t>
            </a:r>
            <a:r>
              <a:rPr lang="en-US" altLang="ja-JP" dirty="0"/>
              <a:t>: https://telework.example.org/) </a:t>
            </a:r>
            <a:r>
              <a:rPr lang="ja-JP" altLang="en-US" dirty="0"/>
              <a:t>をユーザーに周知し、ユーザーはその </a:t>
            </a:r>
            <a:r>
              <a:rPr lang="en-US" altLang="ja-JP" dirty="0"/>
              <a:t>DNS </a:t>
            </a:r>
            <a:r>
              <a:rPr lang="ja-JP" altLang="en-US" dirty="0"/>
              <a:t>名でアクセスすることが望ましい。ここで、</a:t>
            </a:r>
            <a:r>
              <a:rPr lang="en-US" altLang="ja-JP" dirty="0"/>
              <a:t>SSL </a:t>
            </a:r>
            <a:r>
              <a:rPr lang="ja-JP" altLang="en-US" dirty="0"/>
              <a:t>証明書は、その </a:t>
            </a:r>
            <a:r>
              <a:rPr lang="en-US" altLang="ja-JP" dirty="0"/>
              <a:t>DNS </a:t>
            </a:r>
            <a:r>
              <a:rPr lang="ja-JP" altLang="en-US" dirty="0"/>
              <a:t>ホスト名と一致させる必要がある。</a:t>
            </a:r>
          </a:p>
          <a:p>
            <a:pPr>
              <a:lnSpc>
                <a:spcPct val="120000"/>
              </a:lnSpc>
            </a:pP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85</a:t>
            </a:fld>
            <a:endParaRPr kumimoji="1" lang="ja-JP" altLang="en-US" dirty="0"/>
          </a:p>
        </p:txBody>
      </p:sp>
      <p:sp>
        <p:nvSpPr>
          <p:cNvPr id="5" name="タイトル 4"/>
          <p:cNvSpPr>
            <a:spLocks noGrp="1"/>
          </p:cNvSpPr>
          <p:nvPr>
            <p:ph type="title"/>
          </p:nvPr>
        </p:nvSpPr>
        <p:spPr/>
        <p:txBody>
          <a:bodyPr>
            <a:noAutofit/>
          </a:bodyPr>
          <a:lstStyle/>
          <a:p>
            <a:r>
              <a:rPr kumimoji="1" lang="en-US" altLang="ja-JP" sz="2800" dirty="0"/>
              <a:t>5-13. </a:t>
            </a:r>
            <a:r>
              <a:rPr lang="en-US" altLang="ja-JP" sz="2800" dirty="0"/>
              <a:t>HTML5 </a:t>
            </a:r>
            <a:r>
              <a:rPr lang="ja-JP" altLang="en-US" sz="2800" dirty="0"/>
              <a:t>版 </a:t>
            </a:r>
            <a:r>
              <a:rPr lang="en-US" altLang="ja-JP" sz="2800" dirty="0"/>
              <a:t>Web </a:t>
            </a:r>
            <a:r>
              <a:rPr lang="ja-JP" altLang="en-US" sz="2800" dirty="0"/>
              <a:t>クライアントのアクセス時の </a:t>
            </a:r>
            <a:r>
              <a:rPr lang="en-US" altLang="ja-JP" sz="2800" dirty="0"/>
              <a:t>SSL </a:t>
            </a:r>
            <a:r>
              <a:rPr lang="ja-JP" altLang="en-US" sz="2800" dirty="0"/>
              <a:t>証明書検証エラーを解決する</a:t>
            </a:r>
            <a:endParaRPr kumimoji="1" lang="ja-JP" altLang="en-US" sz="2800" dirty="0"/>
          </a:p>
        </p:txBody>
      </p:sp>
      <p:sp>
        <p:nvSpPr>
          <p:cNvPr id="7" name="コンテンツ プレースホルダー 5"/>
          <p:cNvSpPr txBox="1">
            <a:spLocks/>
          </p:cNvSpPr>
          <p:nvPr/>
        </p:nvSpPr>
        <p:spPr>
          <a:xfrm>
            <a:off x="332741" y="4634451"/>
            <a:ext cx="9217660" cy="149833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lnSpc>
                <a:spcPct val="120000"/>
              </a:lnSpc>
            </a:pPr>
            <a:r>
              <a:rPr lang="ja-JP" altLang="en-US" sz="2000" dirty="0"/>
              <a:t>手法 </a:t>
            </a:r>
            <a:r>
              <a:rPr lang="en-US" altLang="ja-JP" sz="2000" dirty="0"/>
              <a:t>1. </a:t>
            </a:r>
            <a:r>
              <a:rPr lang="ja-JP" altLang="en-US" sz="2000" dirty="0"/>
              <a:t>持ち込み商用証明書のインストール </a:t>
            </a:r>
            <a:r>
              <a:rPr lang="en-US" altLang="ja-JP" sz="2000" dirty="0"/>
              <a:t>(</a:t>
            </a:r>
            <a:r>
              <a:rPr lang="ja-JP" altLang="en-US" sz="2000" dirty="0"/>
              <a:t>「</a:t>
            </a:r>
            <a:r>
              <a:rPr lang="en-US" altLang="ja-JP" sz="2000" dirty="0"/>
              <a:t> HTML5 </a:t>
            </a:r>
            <a:r>
              <a:rPr lang="ja-JP" altLang="en-US" sz="2000" dirty="0"/>
              <a:t>版 </a:t>
            </a:r>
            <a:r>
              <a:rPr lang="en-US" altLang="ja-JP" sz="2000" dirty="0"/>
              <a:t>Web </a:t>
            </a:r>
            <a:r>
              <a:rPr lang="ja-JP" altLang="en-US" sz="2000" dirty="0"/>
              <a:t>クライアント用 </a:t>
            </a:r>
            <a:r>
              <a:rPr lang="en-US" altLang="ja-JP" sz="2000" dirty="0"/>
              <a:t>Web </a:t>
            </a:r>
            <a:r>
              <a:rPr lang="ja-JP" altLang="en-US" sz="2000" dirty="0"/>
              <a:t>サーバー」 に </a:t>
            </a:r>
            <a:r>
              <a:rPr lang="en-US" altLang="ja-JP" sz="2000" dirty="0"/>
              <a:t>PEM </a:t>
            </a:r>
            <a:r>
              <a:rPr lang="ja-JP" altLang="en-US" sz="2000" dirty="0"/>
              <a:t>形式の証明書と秘密鍵ファイルを書き込む</a:t>
            </a:r>
            <a:r>
              <a:rPr lang="en-US" altLang="ja-JP" sz="2000" dirty="0"/>
              <a:t>)</a:t>
            </a:r>
          </a:p>
          <a:p>
            <a:pPr>
              <a:lnSpc>
                <a:spcPct val="120000"/>
              </a:lnSpc>
            </a:pPr>
            <a:r>
              <a:rPr lang="ja-JP" altLang="en-US" sz="2000" dirty="0"/>
              <a:t>手法 </a:t>
            </a:r>
            <a:r>
              <a:rPr lang="en-US" altLang="ja-JP" sz="2000" dirty="0"/>
              <a:t>2. </a:t>
            </a:r>
            <a:r>
              <a:rPr lang="ja-JP" altLang="en-US" sz="2000" dirty="0"/>
              <a:t>独自に構築する証明書ファイル提供サーバーからの自動更新</a:t>
            </a:r>
            <a:endParaRPr lang="en-US" altLang="ja-JP" sz="2000" dirty="0"/>
          </a:p>
        </p:txBody>
      </p:sp>
      <p:sp>
        <p:nvSpPr>
          <p:cNvPr id="8" name="テキスト ボックス 7"/>
          <p:cNvSpPr txBox="1"/>
          <p:nvPr/>
        </p:nvSpPr>
        <p:spPr>
          <a:xfrm>
            <a:off x="332741" y="3831021"/>
            <a:ext cx="11545223" cy="646331"/>
          </a:xfrm>
          <a:prstGeom prst="rect">
            <a:avLst/>
          </a:prstGeom>
          <a:noFill/>
        </p:spPr>
        <p:txBody>
          <a:bodyPr wrap="square" rtlCol="0">
            <a:spAutoFit/>
          </a:bodyPr>
          <a:lstStyle/>
          <a:p>
            <a:r>
              <a:rPr kumimoji="1" lang="ja-JP" altLang="en-US" dirty="0"/>
              <a:t>ドメイン名 </a:t>
            </a:r>
            <a:r>
              <a:rPr kumimoji="1" lang="en-US" altLang="ja-JP" dirty="0"/>
              <a:t>(DNS </a:t>
            </a:r>
            <a:r>
              <a:rPr kumimoji="1" lang="ja-JP" altLang="en-US" dirty="0"/>
              <a:t>名</a:t>
            </a:r>
            <a:r>
              <a:rPr kumimoji="1" lang="en-US" altLang="ja-JP" dirty="0"/>
              <a:t>) </a:t>
            </a:r>
            <a:r>
              <a:rPr kumimoji="1" lang="ja-JP" altLang="en-US" dirty="0"/>
              <a:t>が決まり、</a:t>
            </a:r>
            <a:r>
              <a:rPr kumimoji="1" lang="en-US" altLang="ja-JP" dirty="0"/>
              <a:t>SSL </a:t>
            </a:r>
            <a:r>
              <a:rPr kumimoji="1" lang="ja-JP" altLang="en-US" dirty="0"/>
              <a:t>証明書を運用することになった場合は、以下の </a:t>
            </a:r>
            <a:r>
              <a:rPr kumimoji="1" lang="en-US" altLang="ja-JP" dirty="0"/>
              <a:t>2 </a:t>
            </a:r>
            <a:r>
              <a:rPr kumimoji="1" lang="ja-JP" altLang="en-US" dirty="0" err="1"/>
              <a:t>つの</a:t>
            </a:r>
            <a:r>
              <a:rPr kumimoji="1" lang="ja-JP" altLang="en-US" dirty="0"/>
              <a:t>手法のうち</a:t>
            </a:r>
            <a:r>
              <a:rPr kumimoji="1" lang="ja-JP" altLang="en-US" b="1" u="sng" dirty="0">
                <a:solidFill>
                  <a:srgbClr val="0000FF"/>
                </a:solidFill>
              </a:rPr>
              <a:t>いずれか </a:t>
            </a:r>
            <a:r>
              <a:rPr kumimoji="1" lang="en-US" altLang="ja-JP" b="1" u="sng" dirty="0">
                <a:solidFill>
                  <a:srgbClr val="0000FF"/>
                </a:solidFill>
              </a:rPr>
              <a:t>1 </a:t>
            </a:r>
            <a:r>
              <a:rPr kumimoji="1" lang="ja-JP" altLang="en-US" b="1" u="sng" dirty="0" err="1">
                <a:solidFill>
                  <a:srgbClr val="0000FF"/>
                </a:solidFill>
              </a:rPr>
              <a:t>つ</a:t>
            </a:r>
            <a:r>
              <a:rPr kumimoji="1" lang="ja-JP" altLang="en-US" dirty="0" err="1"/>
              <a:t>を</a:t>
            </a:r>
            <a:r>
              <a:rPr kumimoji="1" lang="ja-JP" altLang="en-US" dirty="0"/>
              <a:t>選択することで、</a:t>
            </a:r>
            <a:r>
              <a:rPr lang="en-US" altLang="ja-JP" dirty="0"/>
              <a:t>SSL </a:t>
            </a:r>
            <a:r>
              <a:rPr lang="ja-JP" altLang="en-US" dirty="0"/>
              <a:t>証明書を正しく運用することができる</a:t>
            </a:r>
            <a:r>
              <a:rPr kumimoji="1" lang="ja-JP" altLang="en-US" dirty="0"/>
              <a:t>。いずれも実現は容易である。</a:t>
            </a:r>
          </a:p>
        </p:txBody>
      </p:sp>
      <p:sp>
        <p:nvSpPr>
          <p:cNvPr id="9" name="テキスト ボックス 8"/>
          <p:cNvSpPr txBox="1"/>
          <p:nvPr/>
        </p:nvSpPr>
        <p:spPr>
          <a:xfrm>
            <a:off x="9159093" y="4893626"/>
            <a:ext cx="2969846" cy="369332"/>
          </a:xfrm>
          <a:prstGeom prst="rect">
            <a:avLst/>
          </a:prstGeom>
          <a:noFill/>
        </p:spPr>
        <p:txBody>
          <a:bodyPr wrap="square" rtlCol="0">
            <a:spAutoFit/>
          </a:bodyPr>
          <a:lstStyle/>
          <a:p>
            <a:r>
              <a:rPr kumimoji="1" lang="ja-JP" altLang="en-US" dirty="0">
                <a:solidFill>
                  <a:schemeClr val="accent6">
                    <a:lumMod val="75000"/>
                  </a:schemeClr>
                </a:solidFill>
              </a:rPr>
              <a:t>← 証明書購入費用が発生。</a:t>
            </a:r>
          </a:p>
        </p:txBody>
      </p:sp>
      <p:sp>
        <p:nvSpPr>
          <p:cNvPr id="10" name="テキスト ボックス 9"/>
          <p:cNvSpPr txBox="1"/>
          <p:nvPr/>
        </p:nvSpPr>
        <p:spPr>
          <a:xfrm>
            <a:off x="7659475" y="5420057"/>
            <a:ext cx="4532525" cy="646331"/>
          </a:xfrm>
          <a:prstGeom prst="rect">
            <a:avLst/>
          </a:prstGeom>
          <a:noFill/>
        </p:spPr>
        <p:txBody>
          <a:bodyPr wrap="square" rtlCol="0">
            <a:spAutoFit/>
          </a:bodyPr>
          <a:lstStyle/>
          <a:p>
            <a:r>
              <a:rPr kumimoji="1" lang="ja-JP" altLang="en-US" dirty="0">
                <a:solidFill>
                  <a:srgbClr val="0070C0"/>
                </a:solidFill>
              </a:rPr>
              <a:t>← 証明書集中管理サーバーを別に立て、そこから証明書を定期的にダウンロードする手法。</a:t>
            </a:r>
          </a:p>
        </p:txBody>
      </p:sp>
    </p:spTree>
    <p:extLst>
      <p:ext uri="{BB962C8B-B14F-4D97-AF65-F5344CB8AC3E}">
        <p14:creationId xmlns:p14="http://schemas.microsoft.com/office/powerpoint/2010/main" val="272647342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86</a:t>
            </a:fld>
            <a:endParaRPr kumimoji="1" lang="ja-JP" altLang="en-US" dirty="0"/>
          </a:p>
        </p:txBody>
      </p:sp>
      <p:sp>
        <p:nvSpPr>
          <p:cNvPr id="6" name="タイトル 5"/>
          <p:cNvSpPr>
            <a:spLocks noGrp="1"/>
          </p:cNvSpPr>
          <p:nvPr>
            <p:ph type="title"/>
          </p:nvPr>
        </p:nvSpPr>
        <p:spPr>
          <a:xfrm>
            <a:off x="332741" y="591561"/>
            <a:ext cx="10046989" cy="683490"/>
          </a:xfrm>
        </p:spPr>
        <p:txBody>
          <a:bodyPr>
            <a:noAutofit/>
          </a:bodyPr>
          <a:lstStyle/>
          <a:p>
            <a:r>
              <a:rPr kumimoji="1" lang="en-US" altLang="ja-JP" sz="2400" dirty="0"/>
              <a:t>(</a:t>
            </a:r>
            <a:r>
              <a:rPr kumimoji="1" lang="ja-JP" altLang="en-US" sz="2400" dirty="0"/>
              <a:t>各手法の共通注意事項</a:t>
            </a:r>
            <a:r>
              <a:rPr kumimoji="1" lang="en-US" altLang="ja-JP" sz="2400" dirty="0"/>
              <a:t>)</a:t>
            </a:r>
            <a:br>
              <a:rPr kumimoji="1" lang="en-US" altLang="ja-JP" sz="2400" dirty="0"/>
            </a:br>
            <a:r>
              <a:rPr kumimoji="1" lang="en-US" altLang="ja-JP" sz="2400" dirty="0"/>
              <a:t>HTML5 </a:t>
            </a:r>
            <a:r>
              <a:rPr kumimoji="1" lang="ja-JP" altLang="en-US" sz="2400" dirty="0"/>
              <a:t>版 </a:t>
            </a:r>
            <a:r>
              <a:rPr kumimoji="1" lang="en-US" altLang="ja-JP" sz="2400" dirty="0"/>
              <a:t>Web </a:t>
            </a:r>
            <a:r>
              <a:rPr kumimoji="1" lang="ja-JP" altLang="en-US" sz="2400" dirty="0"/>
              <a:t>クライアント用 </a:t>
            </a:r>
            <a:r>
              <a:rPr kumimoji="1" lang="en-US" altLang="ja-JP" sz="2400" dirty="0"/>
              <a:t>Web </a:t>
            </a:r>
            <a:r>
              <a:rPr kumimoji="1" lang="ja-JP" altLang="en-US" sz="2400" dirty="0"/>
              <a:t>サーバーの </a:t>
            </a:r>
            <a:r>
              <a:rPr kumimoji="1" lang="en-US" altLang="ja-JP" sz="2400" dirty="0"/>
              <a:t>URL </a:t>
            </a:r>
            <a:r>
              <a:rPr kumimoji="1" lang="ja-JP" altLang="en-US" sz="2400" dirty="0"/>
              <a:t>に含まれる </a:t>
            </a:r>
            <a:r>
              <a:rPr kumimoji="1" lang="en-US" altLang="ja-JP" sz="2400" dirty="0"/>
              <a:t>DNS FQDN </a:t>
            </a:r>
            <a:r>
              <a:rPr kumimoji="1" lang="ja-JP" altLang="en-US" sz="2400" dirty="0"/>
              <a:t>名は、</a:t>
            </a:r>
            <a:r>
              <a:rPr kumimoji="1" lang="en-US" altLang="ja-JP" sz="2400" dirty="0"/>
              <a:t>SSL </a:t>
            </a:r>
            <a:r>
              <a:rPr kumimoji="1" lang="ja-JP" altLang="en-US" sz="2400" dirty="0"/>
              <a:t>証明書検証に成功するためには、特定の文字列を含む必要がある。</a:t>
            </a:r>
          </a:p>
        </p:txBody>
      </p:sp>
      <p:sp>
        <p:nvSpPr>
          <p:cNvPr id="5" name="テキスト ボックス 4"/>
          <p:cNvSpPr txBox="1"/>
          <p:nvPr/>
        </p:nvSpPr>
        <p:spPr>
          <a:xfrm>
            <a:off x="433479" y="1539790"/>
            <a:ext cx="11298738" cy="3046988"/>
          </a:xfrm>
          <a:prstGeom prst="rect">
            <a:avLst/>
          </a:prstGeom>
          <a:solidFill>
            <a:srgbClr val="FFFFCC"/>
          </a:solidFill>
          <a:ln>
            <a:solidFill>
              <a:schemeClr val="tx1"/>
            </a:solidFill>
          </a:ln>
        </p:spPr>
        <p:txBody>
          <a:bodyPr wrap="square" rtlCol="0">
            <a:spAutoFit/>
          </a:bodyPr>
          <a:lstStyle/>
          <a:p>
            <a:r>
              <a:rPr lang="en-US" altLang="ja-JP" sz="1200" dirty="0"/>
              <a:t>HTML5 </a:t>
            </a:r>
            <a:r>
              <a:rPr lang="ja-JP" altLang="en-US" sz="1200" dirty="0"/>
              <a:t>版 </a:t>
            </a:r>
            <a:r>
              <a:rPr lang="en-US" altLang="ja-JP" sz="1200" dirty="0"/>
              <a:t>Web </a:t>
            </a:r>
            <a:r>
              <a:rPr lang="ja-JP" altLang="en-US" sz="1200" dirty="0"/>
              <a:t>クライアント用 </a:t>
            </a:r>
            <a:r>
              <a:rPr lang="en-US" altLang="ja-JP" sz="1200" dirty="0"/>
              <a:t>Web </a:t>
            </a:r>
            <a:r>
              <a:rPr lang="ja-JP" altLang="en-US" sz="1200" dirty="0"/>
              <a:t>サーバーの </a:t>
            </a:r>
            <a:r>
              <a:rPr lang="en-US" altLang="ja-JP" sz="1200" dirty="0"/>
              <a:t>URL </a:t>
            </a:r>
            <a:r>
              <a:rPr lang="ja-JP" altLang="en-US" sz="1200" dirty="0"/>
              <a:t>に含まれる </a:t>
            </a:r>
            <a:r>
              <a:rPr lang="en-US" altLang="ja-JP" sz="1200" dirty="0"/>
              <a:t>DNS FQDN </a:t>
            </a:r>
            <a:r>
              <a:rPr lang="ja-JP" altLang="en-US" sz="1200" dirty="0"/>
              <a:t>名は、</a:t>
            </a:r>
            <a:r>
              <a:rPr lang="en-US" altLang="ja-JP" sz="1200" dirty="0"/>
              <a:t>SSL </a:t>
            </a:r>
            <a:r>
              <a:rPr lang="ja-JP" altLang="en-US" sz="1200" dirty="0"/>
              <a:t>証明書検証に成功するためには、特定の文字列を含む必要がある。</a:t>
            </a:r>
            <a:endParaRPr lang="en-US" altLang="ja-JP" sz="1200" dirty="0"/>
          </a:p>
          <a:p>
            <a:endParaRPr lang="en-US" altLang="ja-JP" sz="1200" dirty="0"/>
          </a:p>
          <a:p>
            <a:r>
              <a:rPr lang="ja-JP" altLang="en-US" sz="1200" dirty="0"/>
              <a:t>本来、</a:t>
            </a:r>
            <a:r>
              <a:rPr lang="en-US" altLang="ja-JP" sz="1200" b="1" dirty="0">
                <a:solidFill>
                  <a:srgbClr val="FF0000"/>
                </a:solidFill>
              </a:rPr>
              <a:t>https://abc.example.org/</a:t>
            </a:r>
            <a:r>
              <a:rPr lang="en-US" altLang="ja-JP" sz="1200" dirty="0"/>
              <a:t> </a:t>
            </a:r>
            <a:r>
              <a:rPr lang="ja-JP" altLang="en-US" sz="1200" dirty="0"/>
              <a:t>という</a:t>
            </a:r>
            <a:r>
              <a:rPr lang="en-US" altLang="ja-JP" sz="1200" dirty="0"/>
              <a:t>URL </a:t>
            </a:r>
            <a:r>
              <a:rPr lang="ja-JP" altLang="en-US" sz="1200" dirty="0"/>
              <a:t>のホスト名 </a:t>
            </a:r>
            <a:r>
              <a:rPr lang="en-US" altLang="ja-JP" sz="1200" dirty="0"/>
              <a:t>(DNS FQDN) (</a:t>
            </a:r>
            <a:r>
              <a:rPr lang="ja-JP" altLang="en-US" sz="1200" dirty="0"/>
              <a:t>例</a:t>
            </a:r>
            <a:r>
              <a:rPr lang="en-US" altLang="ja-JP" sz="1200" dirty="0"/>
              <a:t>: </a:t>
            </a:r>
            <a:r>
              <a:rPr lang="en-US" altLang="ja-JP" sz="1200" b="1" dirty="0">
                <a:solidFill>
                  <a:srgbClr val="FF0000"/>
                </a:solidFill>
              </a:rPr>
              <a:t>abc.example.org</a:t>
            </a:r>
            <a:r>
              <a:rPr lang="en-US" altLang="ja-JP" sz="1200" dirty="0"/>
              <a:t>) </a:t>
            </a:r>
            <a:r>
              <a:rPr lang="ja-JP" altLang="en-US" sz="1200" dirty="0"/>
              <a:t>の部分は、利用可能な任意のものを使用できる。しかしながら、スタンドアロン版においては、中継ゲートウェイが </a:t>
            </a:r>
            <a:r>
              <a:rPr lang="en-US" altLang="ja-JP" sz="1200" dirty="0"/>
              <a:t>HTML5 </a:t>
            </a:r>
            <a:r>
              <a:rPr lang="ja-JP" altLang="en-US" sz="1200" dirty="0"/>
              <a:t>版 </a:t>
            </a:r>
            <a:r>
              <a:rPr lang="en-US" altLang="ja-JP" sz="1200" dirty="0"/>
              <a:t>Web </a:t>
            </a:r>
            <a:r>
              <a:rPr lang="ja-JP" altLang="en-US" sz="1200" dirty="0"/>
              <a:t>クライアント用 </a:t>
            </a:r>
            <a:r>
              <a:rPr lang="en-US" altLang="ja-JP" sz="1200" dirty="0"/>
              <a:t>Web </a:t>
            </a:r>
            <a:r>
              <a:rPr lang="ja-JP" altLang="en-US" sz="1200" dirty="0"/>
              <a:t>サーバーに対するリバースプロキシも兼ねているため、 </a:t>
            </a:r>
            <a:r>
              <a:rPr lang="en-US" altLang="ja-JP" sz="1200" dirty="0"/>
              <a:t>HTML5 </a:t>
            </a:r>
            <a:r>
              <a:rPr lang="ja-JP" altLang="en-US" sz="1200" dirty="0"/>
              <a:t>版 </a:t>
            </a:r>
            <a:r>
              <a:rPr lang="en-US" altLang="ja-JP" sz="1200" dirty="0"/>
              <a:t>Web </a:t>
            </a:r>
            <a:r>
              <a:rPr lang="ja-JP" altLang="en-US" sz="1200" dirty="0"/>
              <a:t>クライアント用 </a:t>
            </a:r>
            <a:r>
              <a:rPr lang="en-US" altLang="ja-JP" sz="1200" dirty="0"/>
              <a:t>Web </a:t>
            </a:r>
            <a:r>
              <a:rPr lang="ja-JP" altLang="en-US" sz="1200" dirty="0"/>
              <a:t>サーバーの </a:t>
            </a:r>
            <a:r>
              <a:rPr lang="en-US" altLang="ja-JP" sz="1200" dirty="0"/>
              <a:t>URL </a:t>
            </a:r>
            <a:r>
              <a:rPr lang="ja-JP" altLang="en-US" sz="1200" dirty="0"/>
              <a:t>としては、</a:t>
            </a:r>
            <a:r>
              <a:rPr lang="en-US" altLang="ja-JP" sz="1200" dirty="0"/>
              <a:t>HTML5 </a:t>
            </a:r>
            <a:r>
              <a:rPr lang="ja-JP" altLang="en-US" sz="1200" dirty="0"/>
              <a:t>版 </a:t>
            </a:r>
            <a:r>
              <a:rPr lang="en-US" altLang="ja-JP" sz="1200" dirty="0"/>
              <a:t>Web </a:t>
            </a:r>
            <a:r>
              <a:rPr lang="ja-JP" altLang="en-US" sz="1200" dirty="0"/>
              <a:t>クライアント用 </a:t>
            </a:r>
            <a:r>
              <a:rPr lang="en-US" altLang="ja-JP" sz="1200" dirty="0"/>
              <a:t>Web </a:t>
            </a:r>
            <a:r>
              <a:rPr lang="ja-JP" altLang="en-US" sz="1200" dirty="0"/>
              <a:t>サーバーに対するアクセスであると認識される </a:t>
            </a:r>
            <a:r>
              <a:rPr lang="en-US" altLang="ja-JP" sz="1200" dirty="0"/>
              <a:t>DNS FQDN </a:t>
            </a:r>
            <a:r>
              <a:rPr lang="ja-JP" altLang="en-US" sz="1200" dirty="0"/>
              <a:t>名は使用する必要がある。具体的には、ドット </a:t>
            </a:r>
            <a:r>
              <a:rPr lang="en-US" altLang="ja-JP" sz="1200" dirty="0"/>
              <a:t>(.) </a:t>
            </a:r>
            <a:r>
              <a:rPr lang="ja-JP" altLang="en-US" sz="1200" dirty="0"/>
              <a:t>で区切られた </a:t>
            </a:r>
            <a:r>
              <a:rPr lang="en-US" altLang="ja-JP" sz="1200" dirty="0"/>
              <a:t>1 </a:t>
            </a:r>
            <a:r>
              <a:rPr lang="ja-JP" altLang="en-US" sz="1200" dirty="0"/>
              <a:t>個目 </a:t>
            </a:r>
            <a:r>
              <a:rPr lang="en-US" altLang="ja-JP" sz="1200" dirty="0"/>
              <a:t>(</a:t>
            </a:r>
            <a:r>
              <a:rPr lang="ja-JP" altLang="en-US" sz="1200" dirty="0"/>
              <a:t>先頭</a:t>
            </a:r>
            <a:r>
              <a:rPr lang="en-US" altLang="ja-JP" sz="1200" dirty="0"/>
              <a:t>) </a:t>
            </a:r>
            <a:r>
              <a:rPr lang="ja-JP" altLang="en-US" sz="1200" dirty="0"/>
              <a:t>のラベル文字列が</a:t>
            </a:r>
          </a:p>
          <a:p>
            <a:pPr marL="285750" indent="-285750">
              <a:buFont typeface="Arial" panose="020B0604020202020204" pitchFamily="34" charset="0"/>
              <a:buChar char="•"/>
            </a:pPr>
            <a:r>
              <a:rPr lang="en-US" altLang="ja-JP" sz="1200" dirty="0">
                <a:solidFill>
                  <a:schemeClr val="accent2">
                    <a:lumMod val="50000"/>
                  </a:schemeClr>
                </a:solidFill>
              </a:rPr>
              <a:t>"</a:t>
            </a:r>
            <a:r>
              <a:rPr lang="en-US" altLang="ja-JP" sz="1200" dirty="0" err="1">
                <a:solidFill>
                  <a:schemeClr val="accent2">
                    <a:lumMod val="50000"/>
                  </a:schemeClr>
                </a:solidFill>
              </a:rPr>
              <a:t>webapp</a:t>
            </a:r>
            <a:r>
              <a:rPr lang="en-US" altLang="ja-JP" sz="1200" dirty="0">
                <a:solidFill>
                  <a:schemeClr val="accent2">
                    <a:lumMod val="50000"/>
                  </a:schemeClr>
                </a:solidFill>
              </a:rPr>
              <a:t>-", "app-", "web-", "login-", "telework-", "www" </a:t>
            </a:r>
            <a:r>
              <a:rPr lang="ja-JP" altLang="en-US" sz="1200" dirty="0">
                <a:solidFill>
                  <a:schemeClr val="accent2">
                    <a:lumMod val="50000"/>
                  </a:schemeClr>
                </a:solidFill>
              </a:rPr>
              <a:t>のいずれかの文字列で始まる</a:t>
            </a:r>
            <a:endParaRPr lang="en-US" altLang="ja-JP" sz="1200" dirty="0">
              <a:solidFill>
                <a:schemeClr val="accent2">
                  <a:lumMod val="50000"/>
                </a:schemeClr>
              </a:solidFill>
            </a:endParaRPr>
          </a:p>
          <a:p>
            <a:pPr marL="285750" indent="-285750">
              <a:buFont typeface="Arial" panose="020B0604020202020204" pitchFamily="34" charset="0"/>
              <a:buChar char="•"/>
            </a:pPr>
            <a:r>
              <a:rPr kumimoji="1" lang="en-US" altLang="ja-JP" sz="1200" dirty="0">
                <a:solidFill>
                  <a:schemeClr val="accent2">
                    <a:lumMod val="50000"/>
                  </a:schemeClr>
                </a:solidFill>
              </a:rPr>
              <a:t>"-</a:t>
            </a:r>
            <a:r>
              <a:rPr kumimoji="1" lang="en-US" altLang="ja-JP" sz="1200" dirty="0" err="1">
                <a:solidFill>
                  <a:schemeClr val="accent2">
                    <a:lumMod val="50000"/>
                  </a:schemeClr>
                </a:solidFill>
              </a:rPr>
              <a:t>webapp</a:t>
            </a:r>
            <a:r>
              <a:rPr kumimoji="1" lang="en-US" altLang="ja-JP" sz="1200" dirty="0">
                <a:solidFill>
                  <a:schemeClr val="accent2">
                    <a:lumMod val="50000"/>
                  </a:schemeClr>
                </a:solidFill>
              </a:rPr>
              <a:t>", "-app", "-web", "-login", "-telework" </a:t>
            </a:r>
            <a:r>
              <a:rPr kumimoji="1" lang="ja-JP" altLang="en-US" sz="1200" dirty="0">
                <a:solidFill>
                  <a:schemeClr val="accent2">
                    <a:lumMod val="50000"/>
                  </a:schemeClr>
                </a:solidFill>
              </a:rPr>
              <a:t>のいずれかの文字列で終わる</a:t>
            </a:r>
            <a:endParaRPr kumimoji="1" lang="en-US" altLang="ja-JP" sz="1200" dirty="0">
              <a:solidFill>
                <a:schemeClr val="accent2">
                  <a:lumMod val="50000"/>
                </a:schemeClr>
              </a:solidFill>
            </a:endParaRPr>
          </a:p>
          <a:p>
            <a:r>
              <a:rPr kumimoji="1" lang="ja-JP" altLang="en-US" sz="1200" dirty="0"/>
              <a:t>のいずれかの条件に一致する </a:t>
            </a:r>
            <a:r>
              <a:rPr kumimoji="1" lang="en-US" altLang="ja-JP" sz="1200" dirty="0"/>
              <a:t>DNS FQDN</a:t>
            </a:r>
            <a:r>
              <a:rPr kumimoji="1" lang="ja-JP" altLang="en-US" sz="1200" dirty="0"/>
              <a:t> 名を使用する必要がある。</a:t>
            </a:r>
            <a:endParaRPr kumimoji="1" lang="en-US" altLang="ja-JP" sz="1200" dirty="0"/>
          </a:p>
          <a:p>
            <a:r>
              <a:rPr kumimoji="1" lang="en-US" altLang="ja-JP" sz="1200" dirty="0"/>
              <a:t>(</a:t>
            </a:r>
            <a:r>
              <a:rPr kumimoji="1" lang="ja-JP" altLang="en-US" sz="1200" dirty="0"/>
              <a:t>例</a:t>
            </a:r>
            <a:r>
              <a:rPr kumimoji="1" lang="en-US" altLang="ja-JP" sz="1200" dirty="0"/>
              <a:t>: https://</a:t>
            </a:r>
            <a:r>
              <a:rPr kumimoji="1" lang="en-US" altLang="ja-JP" sz="1200" b="1" dirty="0">
                <a:solidFill>
                  <a:srgbClr val="FF0000"/>
                </a:solidFill>
              </a:rPr>
              <a:t>telework-soumu1</a:t>
            </a:r>
            <a:r>
              <a:rPr kumimoji="1" lang="en-US" altLang="ja-JP" sz="1200" dirty="0"/>
              <a:t>.example.org/ </a:t>
            </a:r>
            <a:r>
              <a:rPr kumimoji="1" lang="ja-JP" altLang="en-US" sz="1200" dirty="0"/>
              <a:t>は、第一ラベルが </a:t>
            </a:r>
            <a:r>
              <a:rPr kumimoji="1" lang="en-US" altLang="ja-JP" sz="1200" dirty="0"/>
              <a:t>"telework-" </a:t>
            </a:r>
            <a:r>
              <a:rPr kumimoji="1" lang="ja-JP" altLang="en-US" sz="1200" dirty="0"/>
              <a:t>で始まるため、</a:t>
            </a:r>
            <a:r>
              <a:rPr lang="en-US" altLang="ja-JP" sz="1200" dirty="0"/>
              <a:t> </a:t>
            </a:r>
            <a:r>
              <a:rPr lang="ja-JP" altLang="en-US" sz="1200" dirty="0"/>
              <a:t>上記条件に一致する。そのため、</a:t>
            </a:r>
            <a:r>
              <a:rPr lang="en-US" altLang="ja-JP" sz="1200" dirty="0"/>
              <a:t>HTML5 </a:t>
            </a:r>
            <a:r>
              <a:rPr lang="ja-JP" altLang="en-US" sz="1200" dirty="0"/>
              <a:t>版 </a:t>
            </a:r>
            <a:r>
              <a:rPr lang="en-US" altLang="ja-JP" sz="1200" dirty="0"/>
              <a:t>Web </a:t>
            </a:r>
            <a:r>
              <a:rPr lang="ja-JP" altLang="en-US" sz="1200" dirty="0"/>
              <a:t>クライアント用 </a:t>
            </a:r>
            <a:r>
              <a:rPr lang="en-US" altLang="ja-JP" sz="1200" dirty="0"/>
              <a:t>Web </a:t>
            </a:r>
            <a:r>
              <a:rPr lang="ja-JP" altLang="en-US" sz="1200" dirty="0"/>
              <a:t>サーバーに対するアクセスであると認識されるため、使用できる。</a:t>
            </a:r>
            <a:r>
              <a:rPr lang="en-US" altLang="ja-JP" sz="1200" dirty="0"/>
              <a:t>)</a:t>
            </a:r>
          </a:p>
          <a:p>
            <a:endParaRPr lang="en-US" altLang="ja-JP" sz="1200" dirty="0"/>
          </a:p>
          <a:p>
            <a:r>
              <a:rPr kumimoji="1" lang="ja-JP" altLang="en-US" sz="1200" dirty="0"/>
              <a:t>なお、上記の </a:t>
            </a:r>
            <a:r>
              <a:rPr kumimoji="1" lang="en-US" altLang="ja-JP" sz="1200" dirty="0"/>
              <a:t>FQDN </a:t>
            </a:r>
            <a:r>
              <a:rPr kumimoji="1" lang="ja-JP" altLang="en-US" sz="1200" dirty="0"/>
              <a:t>名の規則は、デフォルトの規則であり、中継ゲートウェイのビルド前において、ソースコード中の以下に該当するテキストを編集することにより、構築者によって自由にカスタマイズすることも可能である。上記の条件に一致しない </a:t>
            </a:r>
            <a:r>
              <a:rPr lang="en-US" altLang="ja-JP" sz="1200" dirty="0"/>
              <a:t>DNS FQDN </a:t>
            </a:r>
            <a:r>
              <a:rPr lang="ja-JP" altLang="en-US" sz="1200" dirty="0"/>
              <a:t>を含む </a:t>
            </a:r>
            <a:r>
              <a:rPr lang="en-US" altLang="ja-JP" sz="1200" dirty="0"/>
              <a:t>https:// </a:t>
            </a:r>
            <a:r>
              <a:rPr lang="ja-JP" altLang="en-US" sz="1200" dirty="0"/>
              <a:t>の </a:t>
            </a:r>
            <a:r>
              <a:rPr lang="en-US" altLang="ja-JP" sz="1200" dirty="0"/>
              <a:t>URL </a:t>
            </a:r>
            <a:r>
              <a:rPr lang="ja-JP" altLang="en-US" sz="1200" dirty="0"/>
              <a:t>を利用したい場合は、これらの部分の条件定義を編集すればよい。</a:t>
            </a:r>
            <a:r>
              <a:rPr lang="en-US" altLang="ja-JP" sz="1200" dirty="0"/>
              <a:t>※</a:t>
            </a:r>
            <a:r>
              <a:rPr lang="ja-JP" altLang="en-US" sz="1200" dirty="0"/>
              <a:t> 以下のパーマリンクは、本文章の執筆時のものである。最新版のソースコード上では行番号等のコードの所在地が若干変化している可能性があるが、同様に変更するとよい。</a:t>
            </a:r>
            <a:endParaRPr kumimoji="1" lang="en-US" altLang="ja-JP" sz="1200" dirty="0"/>
          </a:p>
          <a:p>
            <a:pPr marL="171450" indent="-171450">
              <a:buFont typeface="Arial" panose="020B0604020202020204" pitchFamily="34" charset="0"/>
              <a:buChar char="•"/>
            </a:pPr>
            <a:r>
              <a:rPr lang="en-US" altLang="ja-JP" sz="1200" u="sng" dirty="0">
                <a:solidFill>
                  <a:srgbClr val="0000FF"/>
                </a:solidFill>
              </a:rPr>
              <a:t>https://github.com/IPA-CyberLab/IPA-DN-Ultra/blob/e45c645d8d9b53c52b2f611fb835ce2e2f18a7d6/src/Cedar/WtGate.c#L3173</a:t>
            </a:r>
          </a:p>
          <a:p>
            <a:pPr marL="171450" indent="-171450">
              <a:buFont typeface="Arial" panose="020B0604020202020204" pitchFamily="34" charset="0"/>
              <a:buChar char="•"/>
            </a:pPr>
            <a:r>
              <a:rPr lang="en-US" altLang="ja-JP" sz="1200" u="sng" dirty="0">
                <a:solidFill>
                  <a:srgbClr val="0000FF"/>
                </a:solidFill>
              </a:rPr>
              <a:t>https://github.com/IPA-CyberLab/IPA-DN-Ultra/blob/e45c645d8d9b53c52b2f611fb835ce2e2f18a7d6/src/Cedar/Wide.h#L98</a:t>
            </a:r>
          </a:p>
        </p:txBody>
      </p:sp>
      <p:sp>
        <p:nvSpPr>
          <p:cNvPr id="8" name="テキスト ボックス 7"/>
          <p:cNvSpPr txBox="1"/>
          <p:nvPr/>
        </p:nvSpPr>
        <p:spPr>
          <a:xfrm>
            <a:off x="1263112" y="4650422"/>
            <a:ext cx="10368366" cy="2031325"/>
          </a:xfrm>
          <a:prstGeom prst="rect">
            <a:avLst/>
          </a:prstGeom>
          <a:solidFill>
            <a:schemeClr val="accent5">
              <a:lumMod val="20000"/>
              <a:lumOff val="80000"/>
            </a:schemeClr>
          </a:solidFill>
        </p:spPr>
        <p:txBody>
          <a:bodyPr wrap="square" rtlCol="0">
            <a:spAutoFit/>
          </a:bodyPr>
          <a:lstStyle/>
          <a:p>
            <a:pPr marL="285750" indent="-285750">
              <a:buFont typeface="Arial" panose="020B0604020202020204" pitchFamily="34" charset="0"/>
              <a:buChar char="•"/>
            </a:pPr>
            <a:r>
              <a:rPr kumimoji="1" lang="ja-JP" altLang="en-US" sz="1400" dirty="0"/>
              <a:t>したがって、スタンドアロン版の </a:t>
            </a:r>
            <a:r>
              <a:rPr lang="en-US" altLang="ja-JP" sz="1400" dirty="0"/>
              <a:t>HTML5 </a:t>
            </a:r>
            <a:r>
              <a:rPr lang="ja-JP" altLang="en-US" sz="1400" dirty="0"/>
              <a:t>版 </a:t>
            </a:r>
            <a:r>
              <a:rPr lang="en-US" altLang="ja-JP" sz="1400" dirty="0"/>
              <a:t>Web </a:t>
            </a:r>
            <a:r>
              <a:rPr lang="ja-JP" altLang="en-US" sz="1400" dirty="0"/>
              <a:t>クライアント用 </a:t>
            </a:r>
            <a:r>
              <a:rPr lang="en-US" altLang="ja-JP" sz="1400" dirty="0"/>
              <a:t>Web </a:t>
            </a:r>
            <a:r>
              <a:rPr lang="ja-JP" altLang="en-US" sz="1400" dirty="0"/>
              <a:t>サーバーを運用する場合で、ユーザーに対して </a:t>
            </a:r>
            <a:r>
              <a:rPr lang="en-US" altLang="ja-JP" sz="1400" dirty="0"/>
              <a:t>DNS FQDN </a:t>
            </a:r>
            <a:r>
              <a:rPr lang="ja-JP" altLang="en-US" sz="1400" dirty="0"/>
              <a:t>を含んだ </a:t>
            </a:r>
            <a:r>
              <a:rPr lang="en-US" altLang="ja-JP" sz="1400" dirty="0"/>
              <a:t>URL </a:t>
            </a:r>
            <a:r>
              <a:rPr lang="ja-JP" altLang="en-US" sz="1400" dirty="0"/>
              <a:t>を用いてアクセス方法を周知する場合は、その </a:t>
            </a:r>
            <a:r>
              <a:rPr lang="en-US" altLang="ja-JP" sz="1400" dirty="0"/>
              <a:t>DNS FQDN </a:t>
            </a:r>
            <a:r>
              <a:rPr lang="ja-JP" altLang="en-US" sz="1400" dirty="0"/>
              <a:t>部分は、上記の条件に一致する文字列を選択する必要がある。このようにして </a:t>
            </a:r>
            <a:r>
              <a:rPr lang="en-US" altLang="ja-JP" sz="1400" dirty="0"/>
              <a:t>DNS FQDN </a:t>
            </a:r>
            <a:r>
              <a:rPr lang="ja-JP" altLang="en-US" sz="1400" dirty="0"/>
              <a:t>名を決定した後に、自組織の </a:t>
            </a:r>
            <a:r>
              <a:rPr lang="en-US" altLang="ja-JP" sz="1400" dirty="0"/>
              <a:t>DNS </a:t>
            </a:r>
            <a:r>
              <a:rPr lang="ja-JP" altLang="en-US" sz="1400" dirty="0"/>
              <a:t>サーバーに対してそのホスト名を登録するとともに、そのホスト名に対応する有効な </a:t>
            </a:r>
            <a:r>
              <a:rPr lang="en-US" altLang="ja-JP" sz="1400" dirty="0"/>
              <a:t>SSL </a:t>
            </a:r>
            <a:r>
              <a:rPr lang="ja-JP" altLang="en-US" sz="1400" dirty="0"/>
              <a:t>証明書を取得または自動更新するために、手法 </a:t>
            </a:r>
            <a:r>
              <a:rPr lang="en-US" altLang="ja-JP" sz="1400" dirty="0"/>
              <a:t>1 </a:t>
            </a:r>
            <a:r>
              <a:rPr lang="ja-JP" altLang="en-US" sz="1400" dirty="0"/>
              <a:t>または手法 </a:t>
            </a:r>
            <a:r>
              <a:rPr lang="en-US" altLang="ja-JP" sz="1400" dirty="0"/>
              <a:t>2 </a:t>
            </a:r>
            <a:r>
              <a:rPr lang="ja-JP" altLang="en-US" sz="1400" dirty="0"/>
              <a:t>を利用するとよい。</a:t>
            </a:r>
            <a:endParaRPr lang="en-US" altLang="ja-JP" sz="1400" dirty="0"/>
          </a:p>
          <a:p>
            <a:pPr marL="285750" indent="-285750">
              <a:buFont typeface="Arial" panose="020B0604020202020204" pitchFamily="34" charset="0"/>
              <a:buChar char="•"/>
            </a:pPr>
            <a:r>
              <a:rPr kumimoji="1" lang="ja-JP" altLang="en-US" sz="1400" dirty="0"/>
              <a:t>なお、上記規則に一致していない </a:t>
            </a:r>
            <a:r>
              <a:rPr lang="en-US" altLang="ja-JP" sz="1400" dirty="0"/>
              <a:t>DNS FQDN </a:t>
            </a:r>
            <a:r>
              <a:rPr lang="ja-JP" altLang="en-US" sz="1400" dirty="0"/>
              <a:t>名を使用した </a:t>
            </a:r>
            <a:r>
              <a:rPr lang="en-US" altLang="ja-JP" sz="1400" dirty="0"/>
              <a:t>URL </a:t>
            </a:r>
            <a:r>
              <a:rPr lang="ja-JP" altLang="en-US" sz="1400" dirty="0"/>
              <a:t>でユーザーが中継ゲートウェイの </a:t>
            </a:r>
            <a:r>
              <a:rPr lang="en-US" altLang="ja-JP" sz="1400" dirty="0"/>
              <a:t>IP </a:t>
            </a:r>
            <a:r>
              <a:rPr lang="ja-JP" altLang="en-US" sz="1400" dirty="0"/>
              <a:t>アドレスの </a:t>
            </a:r>
            <a:r>
              <a:rPr lang="en-US" altLang="ja-JP" sz="1400" dirty="0"/>
              <a:t>HTTPS </a:t>
            </a:r>
            <a:r>
              <a:rPr lang="ja-JP" altLang="en-US" sz="1400" dirty="0"/>
              <a:t>ポートにアクセスした場合、中継ゲートウェイプログラムは、そのアクセスを、</a:t>
            </a:r>
            <a:r>
              <a:rPr lang="en-US" altLang="ja-JP" sz="1400" dirty="0"/>
              <a:t>HTML5 </a:t>
            </a:r>
            <a:r>
              <a:rPr lang="ja-JP" altLang="en-US" sz="1400" dirty="0"/>
              <a:t>版 </a:t>
            </a:r>
            <a:r>
              <a:rPr lang="en-US" altLang="ja-JP" sz="1400" dirty="0"/>
              <a:t>Web </a:t>
            </a:r>
            <a:r>
              <a:rPr lang="ja-JP" altLang="en-US" sz="1400" dirty="0"/>
              <a:t>クライアント用 </a:t>
            </a:r>
            <a:r>
              <a:rPr lang="en-US" altLang="ja-JP" sz="1400" dirty="0"/>
              <a:t>Web </a:t>
            </a:r>
            <a:r>
              <a:rPr lang="ja-JP" altLang="en-US" sz="1400" dirty="0"/>
              <a:t>サーバーへのアクセスであるとして識別することができず、「シン・テレワークシステム」のアプリケーションがアクセスを試みたものであると認識し、通常の 「</a:t>
            </a:r>
            <a:r>
              <a:rPr lang="en-US" altLang="ja-JP" sz="1400" dirty="0" err="1"/>
              <a:t>src</a:t>
            </a:r>
            <a:r>
              <a:rPr lang="en-US" altLang="ja-JP" sz="1400" dirty="0"/>
              <a:t>/bin/ThinGate.cer</a:t>
            </a:r>
            <a:r>
              <a:rPr lang="ja-JP" altLang="en-US" sz="1400" dirty="0"/>
              <a:t>」 ファイルの証明書を応答することになる。この場合でも、</a:t>
            </a:r>
            <a:r>
              <a:rPr lang="en-US" altLang="ja-JP" sz="1400" dirty="0"/>
              <a:t>HTML5 </a:t>
            </a:r>
            <a:r>
              <a:rPr lang="ja-JP" altLang="en-US" sz="1400" dirty="0"/>
              <a:t>版 </a:t>
            </a:r>
            <a:r>
              <a:rPr lang="en-US" altLang="ja-JP" sz="1400" dirty="0"/>
              <a:t>Web </a:t>
            </a:r>
            <a:r>
              <a:rPr lang="ja-JP" altLang="en-US" sz="1400" dirty="0"/>
              <a:t>クライアントの利用は可能であるが、</a:t>
            </a:r>
            <a:r>
              <a:rPr lang="en-US" altLang="ja-JP" sz="1400" dirty="0"/>
              <a:t>SSL </a:t>
            </a:r>
            <a:r>
              <a:rPr lang="ja-JP" altLang="en-US" sz="1400" dirty="0"/>
              <a:t>証明書検証エラーが発生するため、ユーザーはこれを無視して利用する必要が生じる。これはセキュアでなく、望ましい状態ではない。</a:t>
            </a:r>
            <a:endParaRPr kumimoji="1" lang="ja-JP" altLang="en-US" sz="1400" dirty="0"/>
          </a:p>
        </p:txBody>
      </p:sp>
      <p:sp>
        <p:nvSpPr>
          <p:cNvPr id="9" name="右矢印 8"/>
          <p:cNvSpPr/>
          <p:nvPr/>
        </p:nvSpPr>
        <p:spPr>
          <a:xfrm>
            <a:off x="433479" y="4650422"/>
            <a:ext cx="666901" cy="457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15413366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5"/>
          <p:cNvSpPr>
            <a:spLocks noGrp="1"/>
          </p:cNvSpPr>
          <p:nvPr>
            <p:ph idx="1"/>
          </p:nvPr>
        </p:nvSpPr>
        <p:spPr>
          <a:xfrm>
            <a:off x="332741" y="1136073"/>
            <a:ext cx="11545223" cy="4200555"/>
          </a:xfrm>
        </p:spPr>
        <p:txBody>
          <a:bodyPr>
            <a:normAutofit fontScale="92500" lnSpcReduction="10000"/>
          </a:bodyPr>
          <a:lstStyle/>
          <a:p>
            <a:pPr marL="342900" indent="-342900">
              <a:buFont typeface="+mj-lt"/>
              <a:buAutoNum type="arabicPeriod"/>
            </a:pPr>
            <a:r>
              <a:rPr kumimoji="1" lang="ja-JP" altLang="en-US" sz="1800" dirty="0"/>
              <a:t>運用したいサーバーの </a:t>
            </a:r>
            <a:r>
              <a:rPr kumimoji="1" lang="en-US" altLang="ja-JP" sz="1800" dirty="0"/>
              <a:t>DNS FQDN </a:t>
            </a:r>
            <a:r>
              <a:rPr kumimoji="1" lang="ja-JP" altLang="en-US" sz="1800" dirty="0"/>
              <a:t>文字列を元に、商用の </a:t>
            </a:r>
            <a:r>
              <a:rPr kumimoji="1" lang="en-US" altLang="ja-JP" sz="1800" dirty="0"/>
              <a:t>Web </a:t>
            </a:r>
            <a:r>
              <a:rPr kumimoji="1" lang="ja-JP" altLang="en-US" sz="1800" dirty="0"/>
              <a:t>ブラウザ用 </a:t>
            </a:r>
            <a:r>
              <a:rPr kumimoji="1" lang="en-US" altLang="ja-JP" sz="1800" dirty="0"/>
              <a:t>SSL (HTTPS) </a:t>
            </a:r>
            <a:r>
              <a:rPr kumimoji="1" lang="ja-JP" altLang="en-US" sz="1800" dirty="0"/>
              <a:t>サーバー証明書を購入する。証明書は、</a:t>
            </a:r>
            <a:r>
              <a:rPr kumimoji="1" lang="en-US" altLang="ja-JP" sz="1800" dirty="0"/>
              <a:t>RSA 2048bit </a:t>
            </a:r>
            <a:r>
              <a:rPr kumimoji="1" lang="ja-JP" altLang="en-US" sz="1800" dirty="0"/>
              <a:t>または </a:t>
            </a:r>
            <a:r>
              <a:rPr kumimoji="1" lang="en-US" altLang="ja-JP" sz="1800" dirty="0"/>
              <a:t>4096bit </a:t>
            </a:r>
            <a:r>
              <a:rPr kumimoji="1" lang="ja-JP" altLang="en-US" sz="1800" dirty="0"/>
              <a:t>の鍵長である必要がある。ホスト単体の証明書、</a:t>
            </a:r>
            <a:r>
              <a:rPr kumimoji="1" lang="en-US" altLang="ja-JP" sz="1800" dirty="0"/>
              <a:t>SAN </a:t>
            </a:r>
            <a:r>
              <a:rPr kumimoji="1" lang="ja-JP" altLang="en-US" sz="1800" dirty="0"/>
              <a:t>証明書、ワイルドカード証明書のいずれでも運用可能である。</a:t>
            </a:r>
          </a:p>
          <a:p>
            <a:pPr marL="342900" indent="-342900">
              <a:buFont typeface="+mj-lt"/>
              <a:buAutoNum type="arabicPeriod"/>
            </a:pPr>
            <a:r>
              <a:rPr kumimoji="1" lang="en-US" altLang="ja-JP" sz="1800" dirty="0"/>
              <a:t>X.509 </a:t>
            </a:r>
            <a:r>
              <a:rPr kumimoji="1" lang="ja-JP" altLang="en-US" sz="1800" dirty="0"/>
              <a:t>証明書、</a:t>
            </a:r>
            <a:r>
              <a:rPr kumimoji="1" lang="en-US" altLang="ja-JP" sz="1800" dirty="0"/>
              <a:t>X.509 </a:t>
            </a:r>
            <a:r>
              <a:rPr kumimoji="1" lang="ja-JP" altLang="en-US" sz="1800" dirty="0"/>
              <a:t>中間証明書チェーン </a:t>
            </a:r>
            <a:r>
              <a:rPr kumimoji="1" lang="en-US" altLang="ja-JP" sz="1800" dirty="0"/>
              <a:t>(</a:t>
            </a:r>
            <a:r>
              <a:rPr kumimoji="1" lang="ja-JP" altLang="en-US" sz="1800" dirty="0"/>
              <a:t>存在する場合</a:t>
            </a:r>
            <a:r>
              <a:rPr kumimoji="1" lang="en-US" altLang="ja-JP" sz="1800" dirty="0"/>
              <a:t>) </a:t>
            </a:r>
            <a:r>
              <a:rPr kumimoji="1" lang="ja-JP" altLang="en-US" sz="1800" dirty="0"/>
              <a:t>および秘密鍵を</a:t>
            </a:r>
            <a:r>
              <a:rPr lang="ja-JP" altLang="en-US" sz="1800" dirty="0"/>
              <a:t>、 </a:t>
            </a:r>
            <a:r>
              <a:rPr lang="en-US" altLang="ja-JP" sz="1800" dirty="0"/>
              <a:t>(1) </a:t>
            </a:r>
            <a:r>
              <a:rPr lang="ja-JP" altLang="en-US" sz="1800" dirty="0"/>
              <a:t>「</a:t>
            </a:r>
            <a:r>
              <a:rPr lang="en-US" altLang="ja-JP" sz="1800" dirty="0"/>
              <a:t>RSA </a:t>
            </a:r>
            <a:r>
              <a:rPr lang="ja-JP" altLang="en-US" sz="1800" dirty="0"/>
              <a:t>秘密鍵ファイル」 </a:t>
            </a:r>
            <a:r>
              <a:rPr lang="en-US" altLang="ja-JP" sz="1800" dirty="0"/>
              <a:t>(</a:t>
            </a:r>
            <a:r>
              <a:rPr lang="ja-JP" altLang="en-US" sz="1800" dirty="0"/>
              <a:t>パスフレーズで暗号化されていてはならない</a:t>
            </a:r>
            <a:r>
              <a:rPr lang="en-US" altLang="ja-JP" sz="1800" dirty="0"/>
              <a:t>) </a:t>
            </a:r>
            <a:r>
              <a:rPr lang="ja-JP" altLang="en-US" sz="1800" dirty="0"/>
              <a:t>および</a:t>
            </a:r>
            <a:r>
              <a:rPr lang="en-US" altLang="ja-JP" sz="1800" dirty="0"/>
              <a:t>(2) </a:t>
            </a:r>
            <a:r>
              <a:rPr lang="ja-JP" altLang="en-US" sz="1800" dirty="0"/>
              <a:t>「</a:t>
            </a:r>
            <a:r>
              <a:rPr lang="en-US" altLang="ja-JP" sz="1800" dirty="0"/>
              <a:t>PEM </a:t>
            </a:r>
            <a:r>
              <a:rPr lang="ja-JP" altLang="en-US" sz="1800" dirty="0"/>
              <a:t>形式の証明書ファイル </a:t>
            </a:r>
            <a:r>
              <a:rPr lang="en-US" altLang="ja-JP" sz="1800" dirty="0"/>
              <a:t>(PEM </a:t>
            </a:r>
            <a:r>
              <a:rPr lang="ja-JP" altLang="en-US" sz="1800" dirty="0"/>
              <a:t>形式の証明書ファイルは、ホストそのものの証明書を先頭とし、中間証明書チェーンをその後に並べる形式のもの</a:t>
            </a:r>
            <a:r>
              <a:rPr lang="en-US" altLang="ja-JP" sz="1800" dirty="0"/>
              <a:t>)</a:t>
            </a:r>
            <a:r>
              <a:rPr lang="ja-JP" altLang="en-US" sz="1800" dirty="0"/>
              <a:t>」</a:t>
            </a:r>
            <a:r>
              <a:rPr lang="en-US" altLang="ja-JP" sz="1800" dirty="0"/>
              <a:t> </a:t>
            </a:r>
            <a:r>
              <a:rPr lang="ja-JP" altLang="en-US" sz="1800" dirty="0"/>
              <a:t>として用意する。すなわち、</a:t>
            </a:r>
            <a:r>
              <a:rPr lang="en-US" altLang="ja-JP" sz="1800" dirty="0"/>
              <a:t>(1) </a:t>
            </a:r>
            <a:r>
              <a:rPr lang="ja-JP" altLang="en-US" sz="1800" dirty="0"/>
              <a:t>「</a:t>
            </a:r>
            <a:r>
              <a:rPr lang="en-US" altLang="ja-JP" sz="1800" dirty="0" err="1"/>
              <a:t>cert.key</a:t>
            </a:r>
            <a:r>
              <a:rPr lang="ja-JP" altLang="en-US" sz="1800" dirty="0"/>
              <a:t>」と </a:t>
            </a:r>
            <a:r>
              <a:rPr lang="en-US" altLang="ja-JP" sz="1800" dirty="0"/>
              <a:t>(2) </a:t>
            </a:r>
            <a:r>
              <a:rPr lang="ja-JP" altLang="en-US" sz="1800" dirty="0"/>
              <a:t>「</a:t>
            </a:r>
            <a:r>
              <a:rPr lang="en-US" altLang="ja-JP" sz="1800" dirty="0"/>
              <a:t>cert.cer</a:t>
            </a:r>
            <a:r>
              <a:rPr lang="ja-JP" altLang="en-US" sz="1800" dirty="0"/>
              <a:t>」というような </a:t>
            </a:r>
            <a:r>
              <a:rPr lang="en-US" altLang="ja-JP" sz="1800" dirty="0"/>
              <a:t>2 </a:t>
            </a:r>
            <a:r>
              <a:rPr lang="ja-JP" altLang="en-US" sz="1800" dirty="0" err="1"/>
              <a:t>つの</a:t>
            </a:r>
            <a:r>
              <a:rPr lang="ja-JP" altLang="en-US" sz="1800" dirty="0"/>
              <a:t>ファイル名のファイルが用意されたことになる。</a:t>
            </a:r>
            <a:endParaRPr lang="en-US" altLang="ja-JP" sz="1800" dirty="0"/>
          </a:p>
          <a:p>
            <a:pPr lvl="1"/>
            <a:r>
              <a:rPr lang="ja-JP" altLang="en-US" sz="1600" dirty="0"/>
              <a:t>手元にあるファイルが、</a:t>
            </a:r>
            <a:r>
              <a:rPr lang="en-US" altLang="ja-JP" sz="1600" dirty="0"/>
              <a:t>PKCS#12 </a:t>
            </a:r>
            <a:r>
              <a:rPr lang="ja-JP" altLang="en-US" sz="1600" dirty="0"/>
              <a:t>形式のファイル </a:t>
            </a:r>
            <a:r>
              <a:rPr lang="en-US" altLang="ja-JP" sz="1600" dirty="0"/>
              <a:t>(</a:t>
            </a:r>
            <a:r>
              <a:rPr lang="ja-JP" altLang="en-US" sz="1600" dirty="0"/>
              <a:t>証明書と秘密鍵が合体している </a:t>
            </a:r>
            <a:r>
              <a:rPr lang="en-US" altLang="ja-JP" sz="1600" dirty="0"/>
              <a:t>1 </a:t>
            </a:r>
            <a:r>
              <a:rPr lang="ja-JP" altLang="en-US" sz="1600" dirty="0" err="1"/>
              <a:t>つの</a:t>
            </a:r>
            <a:r>
              <a:rPr lang="ja-JP" altLang="en-US" sz="1600" dirty="0"/>
              <a:t>バイナリファイル</a:t>
            </a:r>
            <a:r>
              <a:rPr lang="en-US" altLang="ja-JP" sz="1600" dirty="0"/>
              <a:t>) </a:t>
            </a:r>
            <a:r>
              <a:rPr lang="ja-JP" altLang="en-US" sz="1600" dirty="0"/>
              <a:t>の場合は、</a:t>
            </a:r>
            <a:br>
              <a:rPr lang="en-US" altLang="ja-JP" sz="1600" dirty="0"/>
            </a:br>
            <a:r>
              <a:rPr lang="en-US" altLang="ja-JP" sz="1600" b="1" u="sng" dirty="0">
                <a:solidFill>
                  <a:srgbClr val="0000FF"/>
                </a:solidFill>
              </a:rPr>
              <a:t>https://github.com/IPA-CyberLab/IPA-DN-Misc/blob/main/Docs/210918_openssl_pem_to_pfx/README.md</a:t>
            </a:r>
            <a:br>
              <a:rPr lang="en-US" altLang="ja-JP" sz="1600" dirty="0"/>
            </a:br>
            <a:r>
              <a:rPr lang="ja-JP" altLang="en-US" sz="1600" dirty="0"/>
              <a:t>の解説の手順で、容易に、 </a:t>
            </a:r>
            <a:r>
              <a:rPr lang="en-US" altLang="ja-JP" sz="1600" dirty="0"/>
              <a:t>(1) </a:t>
            </a:r>
            <a:r>
              <a:rPr lang="ja-JP" altLang="en-US" sz="1600" dirty="0"/>
              <a:t>「</a:t>
            </a:r>
            <a:r>
              <a:rPr lang="en-US" altLang="ja-JP" sz="1600" dirty="0"/>
              <a:t>RSA </a:t>
            </a:r>
            <a:r>
              <a:rPr lang="ja-JP" altLang="en-US" sz="1600" dirty="0"/>
              <a:t>秘密鍵ファイル」および</a:t>
            </a:r>
            <a:r>
              <a:rPr lang="en-US" altLang="ja-JP" sz="1600" dirty="0"/>
              <a:t>(2) </a:t>
            </a:r>
            <a:r>
              <a:rPr lang="ja-JP" altLang="en-US" sz="1600" dirty="0"/>
              <a:t>「</a:t>
            </a:r>
            <a:r>
              <a:rPr lang="en-US" altLang="ja-JP" sz="1600" dirty="0"/>
              <a:t>PEM </a:t>
            </a:r>
            <a:r>
              <a:rPr lang="ja-JP" altLang="en-US" sz="1600" dirty="0"/>
              <a:t>形式の証明書ファイル </a:t>
            </a:r>
            <a:r>
              <a:rPr lang="en-US" altLang="ja-JP" sz="1600" dirty="0"/>
              <a:t>(PEM </a:t>
            </a:r>
            <a:r>
              <a:rPr lang="ja-JP" altLang="en-US" sz="1600" dirty="0"/>
              <a:t>形式の証明書ファイルは、ホストそのものの証明書を先頭とし、中間証明書チェーンをその後に並べる形式のもの</a:t>
            </a:r>
            <a:r>
              <a:rPr lang="en-US" altLang="ja-JP" sz="1600" dirty="0"/>
              <a:t>)</a:t>
            </a:r>
            <a:r>
              <a:rPr lang="ja-JP" altLang="en-US" sz="1600" dirty="0"/>
              <a:t>」</a:t>
            </a:r>
            <a:r>
              <a:rPr lang="en-US" altLang="ja-JP" sz="1600" dirty="0"/>
              <a:t> </a:t>
            </a:r>
            <a:r>
              <a:rPr lang="ja-JP" altLang="en-US" sz="1600" dirty="0"/>
              <a:t>に分離することが可能である。</a:t>
            </a:r>
            <a:endParaRPr lang="en-US" altLang="ja-JP" sz="1600" dirty="0"/>
          </a:p>
          <a:p>
            <a:pPr marL="342900" indent="-342900">
              <a:buFont typeface="+mj-lt"/>
              <a:buAutoNum type="arabicPeriod"/>
            </a:pPr>
            <a:r>
              <a:rPr lang="en-US" altLang="ja-JP" sz="1800" dirty="0"/>
              <a:t>2</a:t>
            </a:r>
            <a:r>
              <a:rPr lang="ja-JP" altLang="en-US" sz="1800" dirty="0"/>
              <a:t> で用意した </a:t>
            </a:r>
            <a:r>
              <a:rPr lang="en-US" altLang="ja-JP" sz="1800" dirty="0"/>
              <a:t> (1) </a:t>
            </a:r>
            <a:r>
              <a:rPr lang="en-US" altLang="ja-JP" sz="1800" dirty="0" err="1"/>
              <a:t>cert.key</a:t>
            </a:r>
            <a:r>
              <a:rPr lang="en-US" altLang="ja-JP" sz="1800" dirty="0"/>
              <a:t> </a:t>
            </a:r>
            <a:r>
              <a:rPr lang="ja-JP" altLang="en-US" sz="1800" dirty="0"/>
              <a:t>ファイル</a:t>
            </a:r>
            <a:r>
              <a:rPr lang="en-US" altLang="ja-JP" sz="1800" dirty="0"/>
              <a:t> </a:t>
            </a:r>
            <a:r>
              <a:rPr lang="ja-JP" altLang="en-US" sz="1800" dirty="0"/>
              <a:t>と </a:t>
            </a:r>
            <a:r>
              <a:rPr lang="en-US" altLang="ja-JP" sz="1800" dirty="0"/>
              <a:t>(2) cert.cer </a:t>
            </a:r>
            <a:r>
              <a:rPr lang="ja-JP" altLang="en-US" sz="1800" dirty="0"/>
              <a:t>ファイルを、「</a:t>
            </a:r>
            <a:r>
              <a:rPr lang="en-US" altLang="ja-JP" sz="1800" dirty="0"/>
              <a:t>HTML5 </a:t>
            </a:r>
            <a:r>
              <a:rPr lang="ja-JP" altLang="en-US" sz="1800" dirty="0"/>
              <a:t>版 </a:t>
            </a:r>
            <a:r>
              <a:rPr lang="en-US" altLang="ja-JP" sz="1800" dirty="0"/>
              <a:t>Web </a:t>
            </a:r>
            <a:r>
              <a:rPr lang="ja-JP" altLang="en-US" sz="1800" dirty="0"/>
              <a:t>クライアント用 </a:t>
            </a:r>
            <a:r>
              <a:rPr lang="en-US" altLang="ja-JP" sz="1800" dirty="0"/>
              <a:t>Web </a:t>
            </a:r>
            <a:r>
              <a:rPr lang="ja-JP" altLang="en-US" sz="1800" dirty="0"/>
              <a:t>サーバー」のホスト上の任意のディレクトリ上に保存する。</a:t>
            </a:r>
            <a:endParaRPr lang="en-US" altLang="ja-JP" sz="1400" dirty="0"/>
          </a:p>
          <a:p>
            <a:pPr marL="342900" indent="-342900">
              <a:buFont typeface="+mj-lt"/>
              <a:buAutoNum type="arabicPeriod"/>
            </a:pPr>
            <a:r>
              <a:rPr lang="ja-JP" altLang="en-US" sz="1800" dirty="0"/>
              <a:t>「</a:t>
            </a:r>
            <a:r>
              <a:rPr lang="en-US" altLang="ja-JP" sz="1800" dirty="0"/>
              <a:t>5-6</a:t>
            </a:r>
            <a:r>
              <a:rPr lang="ja-JP" altLang="en-US" sz="1800" dirty="0"/>
              <a:t>」の手順に従い、「</a:t>
            </a:r>
            <a:r>
              <a:rPr lang="en-US" altLang="ja-JP" sz="1800" dirty="0"/>
              <a:t>ThinGate.ini</a:t>
            </a:r>
            <a:r>
              <a:rPr lang="ja-JP" altLang="en-US" sz="1800" dirty="0"/>
              <a:t>」ファイルを開き、下図のように、</a:t>
            </a:r>
            <a:r>
              <a:rPr lang="en-US" altLang="ja-JP" sz="1800" dirty="0"/>
              <a:t>(1) </a:t>
            </a:r>
            <a:r>
              <a:rPr lang="en-US" altLang="ja-JP" sz="1800" dirty="0" err="1"/>
              <a:t>cert.key</a:t>
            </a:r>
            <a:r>
              <a:rPr lang="en-US" altLang="ja-JP" sz="1800" dirty="0"/>
              <a:t> </a:t>
            </a:r>
            <a:r>
              <a:rPr lang="ja-JP" altLang="en-US" sz="1800" dirty="0"/>
              <a:t>ファイルと </a:t>
            </a:r>
            <a:r>
              <a:rPr lang="en-US" altLang="ja-JP" sz="1800" dirty="0"/>
              <a:t>(2) cert.cer </a:t>
            </a:r>
            <a:r>
              <a:rPr lang="ja-JP" altLang="en-US" sz="1800" dirty="0"/>
              <a:t>ファイルを指定する。</a:t>
            </a:r>
            <a:r>
              <a:rPr lang="en-US" altLang="ja-JP" sz="1800" dirty="0"/>
              <a:t>ThinGate.ini </a:t>
            </a:r>
            <a:r>
              <a:rPr lang="ja-JP" altLang="en-US" sz="1800" dirty="0"/>
              <a:t>の内容を変更した場合は、デーモンを再起動する必要がある。詳しくは「</a:t>
            </a:r>
            <a:r>
              <a:rPr lang="en-US" altLang="ja-JP" sz="1800" dirty="0"/>
              <a:t>5-6</a:t>
            </a:r>
            <a:r>
              <a:rPr lang="ja-JP" altLang="en-US" sz="1800" dirty="0"/>
              <a:t>」を参照すること。</a:t>
            </a:r>
          </a:p>
          <a:p>
            <a:pPr marL="342900" indent="-342900">
              <a:buFont typeface="+mj-lt"/>
              <a:buAutoNum type="arabicPeriod"/>
            </a:pPr>
            <a:r>
              <a:rPr lang="ja-JP" altLang="en-US" sz="1800" dirty="0"/>
              <a:t>早速、</a:t>
            </a:r>
            <a:r>
              <a:rPr lang="en-US" altLang="ja-JP" sz="1800" dirty="0"/>
              <a:t>Web </a:t>
            </a:r>
            <a:r>
              <a:rPr lang="ja-JP" altLang="en-US" sz="1800" dirty="0"/>
              <a:t>ブラウザから、決められた </a:t>
            </a:r>
            <a:r>
              <a:rPr lang="en-US" altLang="ja-JP" sz="1800" dirty="0"/>
              <a:t>DNS FQDN </a:t>
            </a:r>
            <a:r>
              <a:rPr lang="ja-JP" altLang="en-US" sz="1800" dirty="0"/>
              <a:t>名を含む </a:t>
            </a:r>
            <a:r>
              <a:rPr lang="en-US" altLang="ja-JP" sz="1800" dirty="0"/>
              <a:t>URL (</a:t>
            </a:r>
            <a:r>
              <a:rPr lang="ja-JP" altLang="en-US" sz="1800" dirty="0"/>
              <a:t>例</a:t>
            </a:r>
            <a:r>
              <a:rPr lang="en-US" altLang="ja-JP" sz="1800" dirty="0"/>
              <a:t>: https://telework.example.org/) </a:t>
            </a:r>
            <a:r>
              <a:rPr lang="ja-JP" altLang="en-US" sz="1800" dirty="0"/>
              <a:t>でアクセスし、</a:t>
            </a:r>
            <a:r>
              <a:rPr lang="en-US" altLang="ja-JP" sz="1800" dirty="0"/>
              <a:t>SSL </a:t>
            </a:r>
            <a:r>
              <a:rPr lang="ja-JP" altLang="en-US" sz="1800" dirty="0"/>
              <a:t>エラーが表示されなくなったことを確認する。</a:t>
            </a:r>
            <a:r>
              <a:rPr lang="en-US" altLang="ja-JP" sz="1800" dirty="0"/>
              <a:t>(DNS </a:t>
            </a:r>
            <a:r>
              <a:rPr lang="ja-JP" altLang="en-US" sz="1800" dirty="0"/>
              <a:t>の側のホスト </a:t>
            </a:r>
            <a:r>
              <a:rPr lang="en-US" altLang="ja-JP" sz="1800" dirty="0"/>
              <a:t>A </a:t>
            </a:r>
            <a:r>
              <a:rPr lang="ja-JP" altLang="en-US" sz="1800" dirty="0"/>
              <a:t>レコードの設定も忘れないこと。</a:t>
            </a:r>
            <a:r>
              <a:rPr lang="en-US" altLang="ja-JP" sz="1800" dirty="0"/>
              <a:t>)</a:t>
            </a:r>
            <a:endParaRPr lang="ja-JP" altLang="en-US" sz="18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87</a:t>
            </a:fld>
            <a:endParaRPr kumimoji="1" lang="ja-JP" altLang="en-US" dirty="0"/>
          </a:p>
        </p:txBody>
      </p:sp>
      <p:sp>
        <p:nvSpPr>
          <p:cNvPr id="5" name="タイトル 4"/>
          <p:cNvSpPr>
            <a:spLocks noGrp="1"/>
          </p:cNvSpPr>
          <p:nvPr>
            <p:ph type="title"/>
          </p:nvPr>
        </p:nvSpPr>
        <p:spPr/>
        <p:txBody>
          <a:bodyPr>
            <a:noAutofit/>
          </a:bodyPr>
          <a:lstStyle/>
          <a:p>
            <a:r>
              <a:rPr lang="ja-JP" altLang="en-US" sz="2400" dirty="0"/>
              <a:t>手法 </a:t>
            </a:r>
            <a:r>
              <a:rPr lang="en-US" altLang="ja-JP" sz="2400" dirty="0"/>
              <a:t>1. </a:t>
            </a:r>
            <a:r>
              <a:rPr lang="ja-JP" altLang="en-US" sz="2400" dirty="0"/>
              <a:t>持ち込み商用証明書のインストール </a:t>
            </a:r>
            <a:r>
              <a:rPr lang="en-US" altLang="ja-JP" sz="2400" dirty="0"/>
              <a:t>(</a:t>
            </a:r>
            <a:r>
              <a:rPr lang="ja-JP" altLang="en-US" sz="2400" dirty="0"/>
              <a:t>「 </a:t>
            </a:r>
            <a:r>
              <a:rPr lang="en-US" altLang="ja-JP" sz="2400" dirty="0"/>
              <a:t>HTML5 </a:t>
            </a:r>
            <a:r>
              <a:rPr lang="ja-JP" altLang="en-US" sz="2400" dirty="0"/>
              <a:t>版 </a:t>
            </a:r>
            <a:r>
              <a:rPr lang="en-US" altLang="ja-JP" sz="2400" dirty="0"/>
              <a:t>Web </a:t>
            </a:r>
            <a:r>
              <a:rPr lang="ja-JP" altLang="en-US" sz="2400" dirty="0"/>
              <a:t>クライアント用 </a:t>
            </a:r>
            <a:r>
              <a:rPr lang="en-US" altLang="ja-JP" sz="2400" dirty="0"/>
              <a:t>Web </a:t>
            </a:r>
            <a:r>
              <a:rPr lang="ja-JP" altLang="en-US" sz="2400" dirty="0"/>
              <a:t>サーバー」 に </a:t>
            </a:r>
            <a:r>
              <a:rPr lang="en-US" altLang="ja-JP" sz="2400" dirty="0"/>
              <a:t>PEM </a:t>
            </a:r>
            <a:r>
              <a:rPr lang="ja-JP" altLang="en-US" sz="2400" dirty="0"/>
              <a:t>形式の証明書と秘密鍵ファイルを書き込む</a:t>
            </a:r>
            <a:r>
              <a:rPr lang="en-US" altLang="ja-JP" sz="2400" dirty="0"/>
              <a:t>)</a:t>
            </a:r>
            <a:endParaRPr kumimoji="1" lang="ja-JP" altLang="en-US" sz="2400" dirty="0"/>
          </a:p>
        </p:txBody>
      </p:sp>
      <p:sp>
        <p:nvSpPr>
          <p:cNvPr id="7" name="テキスト ボックス 6"/>
          <p:cNvSpPr txBox="1"/>
          <p:nvPr/>
        </p:nvSpPr>
        <p:spPr>
          <a:xfrm>
            <a:off x="8380505" y="698522"/>
            <a:ext cx="2969846" cy="369332"/>
          </a:xfrm>
          <a:prstGeom prst="rect">
            <a:avLst/>
          </a:prstGeom>
          <a:noFill/>
        </p:spPr>
        <p:txBody>
          <a:bodyPr wrap="square" rtlCol="0">
            <a:spAutoFit/>
          </a:bodyPr>
          <a:lstStyle/>
          <a:p>
            <a:r>
              <a:rPr kumimoji="1" lang="ja-JP" altLang="en-US" dirty="0">
                <a:solidFill>
                  <a:schemeClr val="accent6">
                    <a:lumMod val="75000"/>
                  </a:schemeClr>
                </a:solidFill>
              </a:rPr>
              <a:t>証明書購入費用が発生。</a:t>
            </a:r>
          </a:p>
        </p:txBody>
      </p:sp>
      <p:sp>
        <p:nvSpPr>
          <p:cNvPr id="8" name="テキスト ボックス 7"/>
          <p:cNvSpPr txBox="1"/>
          <p:nvPr/>
        </p:nvSpPr>
        <p:spPr>
          <a:xfrm>
            <a:off x="748862" y="5244147"/>
            <a:ext cx="6976241" cy="1477328"/>
          </a:xfrm>
          <a:prstGeom prst="rect">
            <a:avLst/>
          </a:prstGeom>
          <a:noFill/>
          <a:ln>
            <a:solidFill>
              <a:schemeClr val="tx1"/>
            </a:solidFill>
          </a:ln>
        </p:spPr>
        <p:txBody>
          <a:bodyPr wrap="square" rtlCol="0">
            <a:spAutoFit/>
          </a:bodyPr>
          <a:lstStyle/>
          <a:p>
            <a:r>
              <a:rPr lang="en-US" altLang="ja-JP" sz="1000" dirty="0"/>
              <a:t>// HTML5 </a:t>
            </a:r>
            <a:r>
              <a:rPr lang="ja-JP" altLang="en-US" sz="1000" dirty="0"/>
              <a:t>版 </a:t>
            </a:r>
            <a:r>
              <a:rPr lang="en-US" altLang="ja-JP" sz="1000" dirty="0"/>
              <a:t>Web </a:t>
            </a:r>
            <a:r>
              <a:rPr lang="ja-JP" altLang="en-US" sz="1000" dirty="0"/>
              <a:t>クライアント用 </a:t>
            </a:r>
            <a:r>
              <a:rPr lang="en-US" altLang="ja-JP" sz="1000" dirty="0"/>
              <a:t>Web </a:t>
            </a:r>
            <a:r>
              <a:rPr lang="ja-JP" altLang="en-US" sz="1000" dirty="0"/>
              <a:t>サーバー対応設定</a:t>
            </a:r>
          </a:p>
          <a:p>
            <a:r>
              <a:rPr lang="en-US" altLang="ja-JP" sz="1000" dirty="0" err="1"/>
              <a:t>ControllerGateSecretKey</a:t>
            </a:r>
            <a:r>
              <a:rPr lang="en-US" altLang="ja-JP" sz="1000" dirty="0"/>
              <a:t>     JuP4611KJd1dFTqenNpVPU6r</a:t>
            </a:r>
          </a:p>
          <a:p>
            <a:endParaRPr lang="en-US" altLang="ja-JP" sz="1000" dirty="0"/>
          </a:p>
          <a:p>
            <a:r>
              <a:rPr lang="en-US" altLang="ja-JP" sz="1000" dirty="0" err="1"/>
              <a:t>WebAppProxyBaseUrl</a:t>
            </a:r>
            <a:r>
              <a:rPr lang="en-US" altLang="ja-JP" sz="1000" dirty="0"/>
              <a:t>     https://127.0.0.1:7002/</a:t>
            </a:r>
          </a:p>
          <a:p>
            <a:r>
              <a:rPr lang="en-US" altLang="ja-JP" sz="1000" dirty="0" err="1"/>
              <a:t>WebAppCertListSrcUrl</a:t>
            </a:r>
            <a:r>
              <a:rPr lang="en-US" altLang="ja-JP" sz="1000" dirty="0"/>
              <a:t>    </a:t>
            </a:r>
            <a:r>
              <a:rPr lang="en-US" altLang="ja-JP" sz="1000" dirty="0">
                <a:solidFill>
                  <a:srgbClr val="0000FF"/>
                </a:solidFill>
              </a:rPr>
              <a:t>/</a:t>
            </a:r>
            <a:r>
              <a:rPr lang="en-US" altLang="ja-JP" sz="1000" dirty="0" err="1">
                <a:solidFill>
                  <a:srgbClr val="0000FF"/>
                </a:solidFill>
              </a:rPr>
              <a:t>etc</a:t>
            </a:r>
            <a:r>
              <a:rPr lang="en-US" altLang="ja-JP" sz="1000" dirty="0">
                <a:solidFill>
                  <a:srgbClr val="0000FF"/>
                </a:solidFill>
              </a:rPr>
              <a:t>/certs/cert.cer </a:t>
            </a:r>
            <a:r>
              <a:rPr lang="ja-JP" altLang="en-US" sz="1000" dirty="0">
                <a:solidFill>
                  <a:srgbClr val="0000FF"/>
                </a:solidFill>
              </a:rPr>
              <a:t> のように、</a:t>
            </a:r>
            <a:r>
              <a:rPr lang="en-US" altLang="ja-JP" sz="1000" dirty="0">
                <a:solidFill>
                  <a:srgbClr val="0000FF"/>
                </a:solidFill>
              </a:rPr>
              <a:t> (2) </a:t>
            </a:r>
            <a:r>
              <a:rPr lang="ja-JP" altLang="en-US" sz="1000" dirty="0">
                <a:solidFill>
                  <a:srgbClr val="0000FF"/>
                </a:solidFill>
              </a:rPr>
              <a:t>「</a:t>
            </a:r>
            <a:r>
              <a:rPr lang="en-US" altLang="ja-JP" sz="1000" dirty="0">
                <a:solidFill>
                  <a:srgbClr val="0000FF"/>
                </a:solidFill>
              </a:rPr>
              <a:t>PEM </a:t>
            </a:r>
            <a:r>
              <a:rPr lang="ja-JP" altLang="en-US" sz="1000" dirty="0">
                <a:solidFill>
                  <a:srgbClr val="0000FF"/>
                </a:solidFill>
              </a:rPr>
              <a:t>形式の証明書ファイル </a:t>
            </a:r>
            <a:r>
              <a:rPr lang="en-US" altLang="ja-JP" sz="1000" dirty="0">
                <a:solidFill>
                  <a:srgbClr val="0000FF"/>
                </a:solidFill>
              </a:rPr>
              <a:t>(PEM </a:t>
            </a:r>
            <a:r>
              <a:rPr lang="ja-JP" altLang="en-US" sz="1000" dirty="0">
                <a:solidFill>
                  <a:srgbClr val="0000FF"/>
                </a:solidFill>
              </a:rPr>
              <a:t>形式の証明書ファイルは、ホストそのものの証明書を先頭とし、中間証明書チェーンをその後に並べる形式のもの</a:t>
            </a:r>
            <a:r>
              <a:rPr lang="en-US" altLang="ja-JP" sz="1000" dirty="0">
                <a:solidFill>
                  <a:srgbClr val="0000FF"/>
                </a:solidFill>
              </a:rPr>
              <a:t>)</a:t>
            </a:r>
            <a:r>
              <a:rPr lang="ja-JP" altLang="en-US" sz="1000" dirty="0">
                <a:solidFill>
                  <a:srgbClr val="0000FF"/>
                </a:solidFill>
              </a:rPr>
              <a:t>」</a:t>
            </a:r>
            <a:r>
              <a:rPr lang="en-US" altLang="ja-JP" sz="1000" dirty="0">
                <a:solidFill>
                  <a:srgbClr val="0000FF"/>
                </a:solidFill>
              </a:rPr>
              <a:t> </a:t>
            </a:r>
            <a:r>
              <a:rPr lang="ja-JP" altLang="en-US" sz="1000" dirty="0">
                <a:solidFill>
                  <a:srgbClr val="0000FF"/>
                </a:solidFill>
              </a:rPr>
              <a:t>のファイル名をフルパスで記述する。</a:t>
            </a:r>
            <a:endParaRPr lang="en-US" altLang="ja-JP" sz="1000" dirty="0">
              <a:solidFill>
                <a:srgbClr val="0000FF"/>
              </a:solidFill>
            </a:endParaRPr>
          </a:p>
          <a:p>
            <a:r>
              <a:rPr lang="en-US" altLang="ja-JP" sz="1000" dirty="0" err="1"/>
              <a:t>WebAppCertKeySrcUrl</a:t>
            </a:r>
            <a:r>
              <a:rPr lang="en-US" altLang="ja-JP" sz="1000" dirty="0"/>
              <a:t>    </a:t>
            </a:r>
            <a:r>
              <a:rPr lang="en-US" altLang="ja-JP" sz="1000" dirty="0">
                <a:solidFill>
                  <a:srgbClr val="0000FF"/>
                </a:solidFill>
              </a:rPr>
              <a:t>/</a:t>
            </a:r>
            <a:r>
              <a:rPr lang="en-US" altLang="ja-JP" sz="1000" dirty="0" err="1">
                <a:solidFill>
                  <a:srgbClr val="0000FF"/>
                </a:solidFill>
              </a:rPr>
              <a:t>etc</a:t>
            </a:r>
            <a:r>
              <a:rPr lang="en-US" altLang="ja-JP" sz="1000" dirty="0">
                <a:solidFill>
                  <a:srgbClr val="0000FF"/>
                </a:solidFill>
              </a:rPr>
              <a:t>/certs/</a:t>
            </a:r>
            <a:r>
              <a:rPr lang="en-US" altLang="ja-JP" sz="1000" dirty="0" err="1">
                <a:solidFill>
                  <a:srgbClr val="0000FF"/>
                </a:solidFill>
              </a:rPr>
              <a:t>cert.key</a:t>
            </a:r>
            <a:r>
              <a:rPr lang="en-US" altLang="ja-JP" sz="1000" dirty="0">
                <a:solidFill>
                  <a:srgbClr val="0000FF"/>
                </a:solidFill>
              </a:rPr>
              <a:t> </a:t>
            </a:r>
            <a:r>
              <a:rPr lang="ja-JP" altLang="en-US" sz="1000" dirty="0">
                <a:solidFill>
                  <a:srgbClr val="0000FF"/>
                </a:solidFill>
              </a:rPr>
              <a:t>のように、</a:t>
            </a:r>
            <a:r>
              <a:rPr lang="en-US" altLang="ja-JP" sz="1000" dirty="0">
                <a:solidFill>
                  <a:srgbClr val="0000FF"/>
                </a:solidFill>
              </a:rPr>
              <a:t> (1) </a:t>
            </a:r>
            <a:r>
              <a:rPr lang="ja-JP" altLang="en-US" sz="1000" dirty="0">
                <a:solidFill>
                  <a:srgbClr val="0000FF"/>
                </a:solidFill>
              </a:rPr>
              <a:t>「</a:t>
            </a:r>
            <a:r>
              <a:rPr lang="en-US" altLang="ja-JP" sz="1000" dirty="0">
                <a:solidFill>
                  <a:srgbClr val="0000FF"/>
                </a:solidFill>
              </a:rPr>
              <a:t>RSA </a:t>
            </a:r>
            <a:r>
              <a:rPr lang="ja-JP" altLang="en-US" sz="1000" dirty="0">
                <a:solidFill>
                  <a:srgbClr val="0000FF"/>
                </a:solidFill>
              </a:rPr>
              <a:t>秘密鍵ファイル」のファイル名をフルパスで記述する。</a:t>
            </a:r>
            <a:endParaRPr lang="en-US" altLang="ja-JP" sz="1000" dirty="0">
              <a:solidFill>
                <a:srgbClr val="0000FF"/>
              </a:solidFill>
            </a:endParaRPr>
          </a:p>
          <a:p>
            <a:r>
              <a:rPr lang="en-US" altLang="ja-JP" sz="1000" dirty="0" err="1"/>
              <a:t>WebAppCertBasicAuthUsername</a:t>
            </a:r>
            <a:r>
              <a:rPr lang="en-US" altLang="ja-JP" sz="1000" dirty="0"/>
              <a:t> user123 </a:t>
            </a:r>
            <a:r>
              <a:rPr lang="en-US" altLang="ja-JP" sz="1000" dirty="0">
                <a:solidFill>
                  <a:srgbClr val="0000FF"/>
                </a:solidFill>
              </a:rPr>
              <a:t>(</a:t>
            </a:r>
            <a:r>
              <a:rPr lang="ja-JP" altLang="en-US" sz="1000" dirty="0">
                <a:solidFill>
                  <a:srgbClr val="0000FF"/>
                </a:solidFill>
              </a:rPr>
              <a:t>無視される</a:t>
            </a:r>
            <a:r>
              <a:rPr lang="en-US" altLang="ja-JP" sz="1000" dirty="0">
                <a:solidFill>
                  <a:srgbClr val="0000FF"/>
                </a:solidFill>
              </a:rPr>
              <a:t>)</a:t>
            </a:r>
          </a:p>
          <a:p>
            <a:r>
              <a:rPr lang="en-US" altLang="ja-JP" sz="1000" dirty="0" err="1"/>
              <a:t>WebAppCertBasicAuthPassword</a:t>
            </a:r>
            <a:r>
              <a:rPr lang="en-US" altLang="ja-JP" sz="1000" dirty="0"/>
              <a:t> pass123 </a:t>
            </a:r>
            <a:r>
              <a:rPr lang="en-US" altLang="ja-JP" sz="1000" dirty="0">
                <a:solidFill>
                  <a:srgbClr val="0000FF"/>
                </a:solidFill>
              </a:rPr>
              <a:t>(</a:t>
            </a:r>
            <a:r>
              <a:rPr lang="ja-JP" altLang="en-US" sz="1000" dirty="0">
                <a:solidFill>
                  <a:srgbClr val="0000FF"/>
                </a:solidFill>
              </a:rPr>
              <a:t>無視される</a:t>
            </a:r>
            <a:r>
              <a:rPr lang="en-US" altLang="ja-JP" sz="1000" dirty="0">
                <a:solidFill>
                  <a:srgbClr val="0000FF"/>
                </a:solidFill>
              </a:rPr>
              <a:t>)</a:t>
            </a:r>
          </a:p>
        </p:txBody>
      </p:sp>
      <p:sp>
        <p:nvSpPr>
          <p:cNvPr id="9" name="正方形/長方形 8"/>
          <p:cNvSpPr/>
          <p:nvPr/>
        </p:nvSpPr>
        <p:spPr>
          <a:xfrm>
            <a:off x="748861" y="5919109"/>
            <a:ext cx="6913180" cy="46015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テキスト ボックス 1"/>
          <p:cNvSpPr txBox="1"/>
          <p:nvPr/>
        </p:nvSpPr>
        <p:spPr>
          <a:xfrm>
            <a:off x="7930211" y="5244147"/>
            <a:ext cx="3681248" cy="1446550"/>
          </a:xfrm>
          <a:prstGeom prst="rect">
            <a:avLst/>
          </a:prstGeom>
          <a:solidFill>
            <a:srgbClr val="FFFFCC"/>
          </a:solidFill>
          <a:ln>
            <a:solidFill>
              <a:schemeClr val="tx1"/>
            </a:solidFill>
          </a:ln>
        </p:spPr>
        <p:txBody>
          <a:bodyPr wrap="square" rtlCol="0">
            <a:spAutoFit/>
          </a:bodyPr>
          <a:lstStyle/>
          <a:p>
            <a:r>
              <a:rPr kumimoji="1" lang="en-US" altLang="ja-JP" sz="1100" dirty="0"/>
              <a:t>ThinGate.ini </a:t>
            </a:r>
            <a:r>
              <a:rPr kumimoji="1" lang="ja-JP" altLang="en-US" sz="1100" dirty="0"/>
              <a:t>ファイルそのものの内容を変更した場合は、デーモンの再起動が必要である。一方、</a:t>
            </a:r>
            <a:r>
              <a:rPr kumimoji="1" lang="en-US" altLang="ja-JP" sz="1100" dirty="0"/>
              <a:t>ThinGate.ini </a:t>
            </a:r>
            <a:r>
              <a:rPr kumimoji="1" lang="ja-JP" altLang="en-US" sz="1100" dirty="0"/>
              <a:t>で参照している証明書ファイルや秘密鍵ファイルを更新した場合、</a:t>
            </a:r>
            <a:r>
              <a:rPr kumimoji="1" lang="en-US" altLang="ja-JP" sz="1100" dirty="0"/>
              <a:t>3600 </a:t>
            </a:r>
            <a:r>
              <a:rPr kumimoji="1" lang="ja-JP" altLang="en-US" sz="1100" dirty="0"/>
              <a:t>秒ごとに自動リロードが行なわれるので、デーモンの再起動は不要である。</a:t>
            </a:r>
            <a:r>
              <a:rPr kumimoji="1" lang="ja-JP" altLang="en-US" sz="1100" b="1" u="sng" dirty="0">
                <a:solidFill>
                  <a:schemeClr val="accent6">
                    <a:lumMod val="50000"/>
                  </a:schemeClr>
                </a:solidFill>
              </a:rPr>
              <a:t>したがって、定期的な </a:t>
            </a:r>
            <a:r>
              <a:rPr kumimoji="1" lang="en-US" altLang="ja-JP" sz="1100" b="1" u="sng" dirty="0">
                <a:solidFill>
                  <a:schemeClr val="accent6">
                    <a:lumMod val="50000"/>
                  </a:schemeClr>
                </a:solidFill>
              </a:rPr>
              <a:t>SSL </a:t>
            </a:r>
            <a:r>
              <a:rPr kumimoji="1" lang="ja-JP" altLang="en-US" sz="1100" b="1" u="sng" dirty="0">
                <a:solidFill>
                  <a:schemeClr val="accent6">
                    <a:lumMod val="50000"/>
                  </a:schemeClr>
                </a:solidFill>
              </a:rPr>
              <a:t>証明書の更新メンテナンス作業は、デーモンを再起動することなく実施可能である。</a:t>
            </a:r>
            <a:r>
              <a:rPr kumimoji="1" lang="ja-JP" altLang="en-US" sz="1100" dirty="0"/>
              <a:t>ただし、即時に新しい証明書ファイルを適用したい場合 </a:t>
            </a:r>
            <a:r>
              <a:rPr kumimoji="1" lang="en-US" altLang="ja-JP" sz="1100" dirty="0"/>
              <a:t>(</a:t>
            </a:r>
            <a:r>
              <a:rPr kumimoji="1" lang="ja-JP" altLang="en-US" sz="1100" dirty="0"/>
              <a:t>最大 </a:t>
            </a:r>
            <a:r>
              <a:rPr kumimoji="1" lang="en-US" altLang="ja-JP" sz="1100" dirty="0"/>
              <a:t>3600 </a:t>
            </a:r>
            <a:r>
              <a:rPr kumimoji="1" lang="ja-JP" altLang="en-US" sz="1100" dirty="0"/>
              <a:t>秒待ちたくない場合</a:t>
            </a:r>
            <a:r>
              <a:rPr kumimoji="1" lang="en-US" altLang="ja-JP" sz="1100" dirty="0"/>
              <a:t>) </a:t>
            </a:r>
            <a:r>
              <a:rPr kumimoji="1" lang="ja-JP" altLang="en-US" sz="1100" dirty="0"/>
              <a:t>は、デーモンの再起動が必要である。</a:t>
            </a:r>
          </a:p>
        </p:txBody>
      </p:sp>
    </p:spTree>
    <p:extLst>
      <p:ext uri="{BB962C8B-B14F-4D97-AF65-F5344CB8AC3E}">
        <p14:creationId xmlns:p14="http://schemas.microsoft.com/office/powerpoint/2010/main" val="27963442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253228" y="927627"/>
            <a:ext cx="11545223" cy="5805416"/>
          </a:xfrm>
        </p:spPr>
        <p:txBody>
          <a:bodyPr>
            <a:normAutofit fontScale="77500" lnSpcReduction="20000"/>
          </a:bodyPr>
          <a:lstStyle/>
          <a:p>
            <a:pPr>
              <a:lnSpc>
                <a:spcPct val="120000"/>
              </a:lnSpc>
            </a:pPr>
            <a:r>
              <a:rPr kumimoji="1" lang="ja-JP" altLang="en-US" sz="1800" dirty="0"/>
              <a:t>概要</a:t>
            </a:r>
            <a:endParaRPr kumimoji="1" lang="en-US" altLang="ja-JP" sz="1800" dirty="0"/>
          </a:p>
          <a:p>
            <a:pPr lvl="1">
              <a:lnSpc>
                <a:spcPct val="120000"/>
              </a:lnSpc>
            </a:pPr>
            <a:r>
              <a:rPr kumimoji="1" lang="ja-JP" altLang="en-US" sz="1400" dirty="0"/>
              <a:t>本手法は、証明書ファイルを集中管理し配布する内部向けの秘密サーバーを構築し、</a:t>
            </a:r>
            <a:br>
              <a:rPr kumimoji="1" lang="en-US" altLang="ja-JP" sz="1400" dirty="0"/>
            </a:br>
            <a:r>
              <a:rPr kumimoji="1" lang="ja-JP" altLang="en-US" sz="1400" dirty="0"/>
              <a:t>そのサーバーから </a:t>
            </a:r>
            <a:r>
              <a:rPr kumimoji="1" lang="en-US" altLang="ja-JP" sz="1400" dirty="0"/>
              <a:t>HTTPS Basic </a:t>
            </a:r>
            <a:r>
              <a:rPr kumimoji="1" lang="ja-JP" altLang="en-US" sz="1400" dirty="0"/>
              <a:t>認証を用いて証明書と秘密鍵ファイルを取得させる方法である。</a:t>
            </a:r>
            <a:endParaRPr kumimoji="1" lang="en-US" altLang="ja-JP" sz="1400" dirty="0"/>
          </a:p>
          <a:p>
            <a:pPr lvl="1">
              <a:lnSpc>
                <a:spcPct val="120000"/>
              </a:lnSpc>
            </a:pPr>
            <a:r>
              <a:rPr kumimoji="1" lang="ja-JP" altLang="en-US" sz="1400" dirty="0"/>
              <a:t>証明書の取得・メンテナンスの処理を分離することができるため、組織的な運用に向いている。</a:t>
            </a:r>
            <a:endParaRPr kumimoji="1" lang="en-US" altLang="ja-JP" sz="1400" dirty="0"/>
          </a:p>
          <a:p>
            <a:pPr>
              <a:lnSpc>
                <a:spcPct val="120000"/>
              </a:lnSpc>
            </a:pPr>
            <a:r>
              <a:rPr kumimoji="1" lang="ja-JP" altLang="en-US" sz="1800" dirty="0"/>
              <a:t>要件</a:t>
            </a:r>
            <a:endParaRPr kumimoji="1" lang="en-US" altLang="ja-JP" sz="1800" dirty="0"/>
          </a:p>
          <a:p>
            <a:pPr lvl="1">
              <a:lnSpc>
                <a:spcPct val="120000"/>
              </a:lnSpc>
            </a:pPr>
            <a:r>
              <a:rPr lang="en-US" altLang="ja-JP" sz="1400" dirty="0"/>
              <a:t>Web </a:t>
            </a:r>
            <a:r>
              <a:rPr lang="ja-JP" altLang="en-US" sz="1400" dirty="0"/>
              <a:t>サーバーは、</a:t>
            </a:r>
            <a:r>
              <a:rPr lang="en-US" altLang="ja-JP" sz="1400" dirty="0"/>
              <a:t>HTTP </a:t>
            </a:r>
            <a:r>
              <a:rPr lang="ja-JP" altLang="en-US" sz="1400" dirty="0"/>
              <a:t>または </a:t>
            </a:r>
            <a:r>
              <a:rPr lang="en-US" altLang="ja-JP" sz="1400" dirty="0"/>
              <a:t>HTTPS </a:t>
            </a:r>
            <a:r>
              <a:rPr lang="ja-JP" altLang="en-US" sz="1400" dirty="0"/>
              <a:t>で運用し、</a:t>
            </a:r>
            <a:r>
              <a:rPr lang="en-US" altLang="ja-JP" sz="1400" dirty="0"/>
              <a:t>HTTP Basic </a:t>
            </a:r>
            <a:r>
              <a:rPr lang="ja-JP" altLang="en-US" sz="1400" dirty="0"/>
              <a:t>認証が利用できる必要がある。</a:t>
            </a:r>
            <a:endParaRPr lang="en-US" altLang="ja-JP" sz="1400" dirty="0"/>
          </a:p>
          <a:p>
            <a:pPr lvl="1">
              <a:lnSpc>
                <a:spcPct val="120000"/>
              </a:lnSpc>
            </a:pPr>
            <a:r>
              <a:rPr kumimoji="1" lang="ja-JP" altLang="en-US" sz="1400" dirty="0"/>
              <a:t>ある </a:t>
            </a:r>
            <a:r>
              <a:rPr kumimoji="1" lang="en-US" altLang="ja-JP" sz="1400" dirty="0"/>
              <a:t>1 </a:t>
            </a:r>
            <a:r>
              <a:rPr kumimoji="1" lang="ja-JP" altLang="en-US" sz="1400" dirty="0" err="1"/>
              <a:t>つの</a:t>
            </a:r>
            <a:r>
              <a:rPr kumimoji="1" lang="ja-JP" altLang="en-US" sz="1400" dirty="0"/>
              <a:t>固定 </a:t>
            </a:r>
            <a:r>
              <a:rPr kumimoji="1" lang="en-US" altLang="ja-JP" sz="1400" dirty="0"/>
              <a:t>URL (Web </a:t>
            </a:r>
            <a:r>
              <a:rPr kumimoji="1" lang="ja-JP" altLang="en-US" sz="1400" dirty="0"/>
              <a:t>のディレクトリ</a:t>
            </a:r>
            <a:r>
              <a:rPr kumimoji="1" lang="en-US" altLang="ja-JP" sz="1400" dirty="0"/>
              <a:t>) </a:t>
            </a:r>
            <a:r>
              <a:rPr kumimoji="1" lang="ja-JP" altLang="en-US" sz="1400" dirty="0"/>
              <a:t>内のファイルとして、以下の </a:t>
            </a:r>
            <a:r>
              <a:rPr kumimoji="1" lang="en-US" altLang="ja-JP" sz="1400" dirty="0"/>
              <a:t>2 </a:t>
            </a:r>
            <a:r>
              <a:rPr kumimoji="1" lang="ja-JP" altLang="en-US" sz="1400" dirty="0" err="1"/>
              <a:t>つの</a:t>
            </a:r>
            <a:r>
              <a:rPr kumimoji="1" lang="ja-JP" altLang="en-US" sz="1400" dirty="0"/>
              <a:t>ファイルを供給する必要がある。</a:t>
            </a:r>
            <a:endParaRPr kumimoji="1" lang="en-US" altLang="ja-JP" sz="1400" dirty="0"/>
          </a:p>
          <a:p>
            <a:pPr lvl="2">
              <a:lnSpc>
                <a:spcPct val="120000"/>
              </a:lnSpc>
              <a:buFont typeface="+mj-lt"/>
              <a:buAutoNum type="arabicPeriod"/>
            </a:pPr>
            <a:r>
              <a:rPr lang="ja-JP" altLang="en-US" sz="1100" dirty="0"/>
              <a:t>「</a:t>
            </a:r>
            <a:r>
              <a:rPr lang="en-US" altLang="ja-JP" sz="1100" dirty="0"/>
              <a:t>cert.cer</a:t>
            </a:r>
            <a:r>
              <a:rPr lang="ja-JP" altLang="en-US" sz="1100" dirty="0"/>
              <a:t>」という名前のファイル </a:t>
            </a:r>
            <a:r>
              <a:rPr lang="en-US" altLang="ja-JP" sz="1100" dirty="0"/>
              <a:t>(</a:t>
            </a:r>
            <a:r>
              <a:rPr lang="ja-JP" altLang="en-US" sz="1100" dirty="0"/>
              <a:t>ファイル名は異なっても良い</a:t>
            </a:r>
            <a:r>
              <a:rPr lang="en-US" altLang="ja-JP" sz="1100" dirty="0"/>
              <a:t>): BASE64 </a:t>
            </a:r>
            <a:r>
              <a:rPr lang="ja-JP" altLang="en-US" sz="1100" dirty="0"/>
              <a:t>形式の </a:t>
            </a:r>
            <a:r>
              <a:rPr lang="en-US" altLang="ja-JP" sz="1100" dirty="0"/>
              <a:t>X.509 </a:t>
            </a:r>
            <a:r>
              <a:rPr lang="ja-JP" altLang="en-US" sz="1100" dirty="0"/>
              <a:t>証明書データがホスト証明書と中間証明書チェーンの順で </a:t>
            </a:r>
            <a:r>
              <a:rPr lang="en-US" altLang="ja-JP" sz="1100" dirty="0"/>
              <a:t>1 </a:t>
            </a:r>
            <a:r>
              <a:rPr lang="ja-JP" altLang="en-US" sz="1100" dirty="0"/>
              <a:t>つ以上並べられた </a:t>
            </a:r>
            <a:r>
              <a:rPr lang="en-US" altLang="ja-JP" sz="1100" dirty="0"/>
              <a:t>ASCII </a:t>
            </a:r>
            <a:r>
              <a:rPr lang="ja-JP" altLang="en-US" sz="1100" dirty="0"/>
              <a:t>テキストファイル。</a:t>
            </a:r>
            <a:endParaRPr lang="en-US" altLang="ja-JP" sz="1100" dirty="0"/>
          </a:p>
          <a:p>
            <a:pPr lvl="2">
              <a:lnSpc>
                <a:spcPct val="120000"/>
              </a:lnSpc>
              <a:buFont typeface="+mj-lt"/>
              <a:buAutoNum type="arabicPeriod"/>
            </a:pPr>
            <a:r>
              <a:rPr kumimoji="1" lang="ja-JP" altLang="en-US" sz="1100" dirty="0"/>
              <a:t>「</a:t>
            </a:r>
            <a:r>
              <a:rPr kumimoji="1" lang="en-US" altLang="ja-JP" sz="1100" dirty="0" err="1"/>
              <a:t>cert.key</a:t>
            </a:r>
            <a:r>
              <a:rPr kumimoji="1" lang="ja-JP" altLang="en-US" sz="1100" dirty="0"/>
              <a:t>」という名前のファイル </a:t>
            </a:r>
            <a:r>
              <a:rPr lang="en-US" altLang="ja-JP" sz="1100" dirty="0"/>
              <a:t>(</a:t>
            </a:r>
            <a:r>
              <a:rPr lang="ja-JP" altLang="en-US" sz="1100" dirty="0"/>
              <a:t>ファイル名は異なっても良い</a:t>
            </a:r>
            <a:r>
              <a:rPr lang="en-US" altLang="ja-JP" sz="1100" dirty="0"/>
              <a:t>)</a:t>
            </a:r>
            <a:r>
              <a:rPr kumimoji="1" lang="en-US" altLang="ja-JP" sz="1100" dirty="0"/>
              <a:t>: 1</a:t>
            </a:r>
            <a:r>
              <a:rPr kumimoji="1" lang="ja-JP" altLang="en-US" sz="1100" dirty="0"/>
              <a:t> のホスト証明書に対応する </a:t>
            </a:r>
            <a:r>
              <a:rPr kumimoji="1" lang="en-US" altLang="ja-JP" sz="1100" dirty="0"/>
              <a:t>RSA </a:t>
            </a:r>
            <a:r>
              <a:rPr kumimoji="1" lang="ja-JP" altLang="en-US" sz="1100" dirty="0"/>
              <a:t>秘密鍵を含む </a:t>
            </a:r>
            <a:r>
              <a:rPr kumimoji="1" lang="en-US" altLang="ja-JP" sz="1100" dirty="0"/>
              <a:t>PEM </a:t>
            </a:r>
            <a:r>
              <a:rPr kumimoji="1" lang="ja-JP" altLang="en-US" sz="1100" dirty="0"/>
              <a:t>形式の </a:t>
            </a:r>
            <a:r>
              <a:rPr kumimoji="1" lang="en-US" altLang="ja-JP" sz="1100" dirty="0"/>
              <a:t>ASCII </a:t>
            </a:r>
            <a:r>
              <a:rPr kumimoji="1" lang="ja-JP" altLang="en-US" sz="1100" dirty="0"/>
              <a:t>テキストファイル。</a:t>
            </a:r>
            <a:endParaRPr lang="en-US" altLang="ja-JP" sz="1600" dirty="0"/>
          </a:p>
          <a:p>
            <a:pPr lvl="1">
              <a:lnSpc>
                <a:spcPct val="120000"/>
              </a:lnSpc>
            </a:pPr>
            <a:r>
              <a:rPr kumimoji="1" lang="ja-JP" altLang="en-US" sz="1500" dirty="0"/>
              <a:t>「シン・テレワークシステム 中継ゲートウェイ スタンドアロン版」</a:t>
            </a:r>
            <a:r>
              <a:rPr lang="ja-JP" altLang="en-US" sz="1500" dirty="0"/>
              <a:t>は、</a:t>
            </a:r>
            <a:r>
              <a:rPr lang="ja-JP" altLang="en-US" sz="1600" dirty="0"/>
              <a:t> 「</a:t>
            </a:r>
            <a:r>
              <a:rPr lang="en-US" altLang="ja-JP" sz="1600" dirty="0"/>
              <a:t>HTML5 </a:t>
            </a:r>
            <a:r>
              <a:rPr lang="ja-JP" altLang="en-US" sz="1600" dirty="0"/>
              <a:t>版 </a:t>
            </a:r>
            <a:r>
              <a:rPr lang="en-US" altLang="ja-JP" sz="1600" dirty="0"/>
              <a:t>Web </a:t>
            </a:r>
            <a:r>
              <a:rPr lang="ja-JP" altLang="en-US" sz="1600" dirty="0"/>
              <a:t>クライアント用 </a:t>
            </a:r>
            <a:r>
              <a:rPr lang="en-US" altLang="ja-JP" sz="1600" dirty="0"/>
              <a:t>Web </a:t>
            </a:r>
            <a:r>
              <a:rPr lang="ja-JP" altLang="en-US" sz="1600" dirty="0"/>
              <a:t>サーバー」のために、</a:t>
            </a:r>
            <a:r>
              <a:rPr lang="ja-JP" altLang="en-US" sz="1500" dirty="0"/>
              <a:t>指定された </a:t>
            </a:r>
            <a:r>
              <a:rPr lang="en-US" altLang="ja-JP" sz="1500" dirty="0"/>
              <a:t>URL </a:t>
            </a:r>
            <a:r>
              <a:rPr lang="ja-JP" altLang="en-US" sz="1500" dirty="0"/>
              <a:t>に対して、</a:t>
            </a:r>
            <a:r>
              <a:rPr lang="en-US" altLang="ja-JP" sz="1500" dirty="0"/>
              <a:t>1 </a:t>
            </a:r>
            <a:r>
              <a:rPr lang="ja-JP" altLang="en-US" sz="1500" dirty="0"/>
              <a:t>時間に </a:t>
            </a:r>
            <a:r>
              <a:rPr lang="en-US" altLang="ja-JP" sz="1500" dirty="0"/>
              <a:t>1 </a:t>
            </a:r>
            <a:r>
              <a:rPr lang="ja-JP" altLang="en-US" sz="1500" dirty="0"/>
              <a:t>回アクセスし、証明書を取得して更新する。また、</a:t>
            </a:r>
            <a:r>
              <a:rPr lang="en-US" altLang="ja-JP" sz="1500" dirty="0"/>
              <a:t>URL </a:t>
            </a:r>
            <a:r>
              <a:rPr lang="ja-JP" altLang="en-US" sz="1500" dirty="0" err="1"/>
              <a:t>への</a:t>
            </a:r>
            <a:r>
              <a:rPr lang="ja-JP" altLang="en-US" sz="1500" dirty="0"/>
              <a:t>アクセスに失敗した場合は、</a:t>
            </a:r>
            <a:r>
              <a:rPr lang="en-US" altLang="ja-JP" sz="1500" dirty="0"/>
              <a:t>15 </a:t>
            </a:r>
            <a:r>
              <a:rPr lang="ja-JP" altLang="en-US" sz="1500" dirty="0"/>
              <a:t>秒 ～ </a:t>
            </a:r>
            <a:r>
              <a:rPr lang="en-US" altLang="ja-JP" sz="1500" dirty="0"/>
              <a:t>900 </a:t>
            </a:r>
            <a:r>
              <a:rPr lang="ja-JP" altLang="en-US" sz="1500" dirty="0"/>
              <a:t>秒間隔で、</a:t>
            </a:r>
            <a:r>
              <a:rPr lang="en-US" altLang="ja-JP" sz="1500" dirty="0"/>
              <a:t>URL </a:t>
            </a:r>
            <a:r>
              <a:rPr lang="ja-JP" altLang="en-US" sz="1500" dirty="0" err="1"/>
              <a:t>への</a:t>
            </a:r>
            <a:r>
              <a:rPr lang="ja-JP" altLang="en-US" sz="1500" dirty="0"/>
              <a:t>アクセスに成功するまでリトライする。</a:t>
            </a:r>
            <a:r>
              <a:rPr lang="en-US" altLang="ja-JP" sz="1500" dirty="0"/>
              <a:t>(</a:t>
            </a:r>
            <a:r>
              <a:rPr lang="ja-JP" altLang="en-US" sz="1500" dirty="0"/>
              <a:t>リトライ間隔は、最初は約 </a:t>
            </a:r>
            <a:r>
              <a:rPr lang="en-US" altLang="ja-JP" sz="1500" dirty="0"/>
              <a:t>15 </a:t>
            </a:r>
            <a:r>
              <a:rPr lang="ja-JP" altLang="en-US" sz="1500" dirty="0"/>
              <a:t>秒間隔で、だんだんと長くなるようになっている。</a:t>
            </a:r>
            <a:r>
              <a:rPr lang="en-US" altLang="ja-JP" sz="1500" dirty="0"/>
              <a:t>)</a:t>
            </a:r>
            <a:endParaRPr kumimoji="1" lang="en-US" altLang="ja-JP" sz="1500" dirty="0"/>
          </a:p>
          <a:p>
            <a:pPr>
              <a:lnSpc>
                <a:spcPct val="120000"/>
              </a:lnSpc>
            </a:pPr>
            <a:r>
              <a:rPr kumimoji="1" lang="ja-JP" altLang="en-US" sz="1800" dirty="0"/>
              <a:t>上記の要件を満たす証明書ファイル提供サーバーは、</a:t>
            </a:r>
            <a:r>
              <a:rPr kumimoji="1" lang="en-US" altLang="ja-JP" sz="1800" dirty="0"/>
              <a:t>Apache </a:t>
            </a:r>
            <a:r>
              <a:rPr kumimoji="1" lang="ja-JP" altLang="en-US" sz="1800" dirty="0"/>
              <a:t>や </a:t>
            </a:r>
            <a:r>
              <a:rPr kumimoji="1" lang="en-US" altLang="ja-JP" sz="1800" dirty="0"/>
              <a:t>NGINX </a:t>
            </a:r>
            <a:r>
              <a:rPr kumimoji="1" lang="ja-JP" altLang="en-US" sz="1800" dirty="0"/>
              <a:t>等の </a:t>
            </a:r>
            <a:r>
              <a:rPr kumimoji="1" lang="en-US" altLang="ja-JP" sz="1800" dirty="0"/>
              <a:t>Web </a:t>
            </a:r>
            <a:r>
              <a:rPr kumimoji="1" lang="ja-JP" altLang="en-US" sz="1800" dirty="0"/>
              <a:t>サーバーを構築することができるスキルを有する管理者であれば、容易に構築することができるものである。</a:t>
            </a:r>
          </a:p>
          <a:p>
            <a:pPr lvl="1">
              <a:lnSpc>
                <a:spcPct val="120000"/>
              </a:lnSpc>
            </a:pPr>
            <a:r>
              <a:rPr kumimoji="1" lang="ja-JP" altLang="en-US" sz="1400" dirty="0"/>
              <a:t>そして、このような証明書ファイル提供サーバーに、定期的に </a:t>
            </a:r>
            <a:r>
              <a:rPr kumimoji="1" lang="en-US" altLang="ja-JP" sz="1400" dirty="0"/>
              <a:t>CA (</a:t>
            </a:r>
            <a:r>
              <a:rPr kumimoji="1" lang="ja-JP" altLang="en-US" sz="1400" dirty="0"/>
              <a:t>認証局</a:t>
            </a:r>
            <a:r>
              <a:rPr kumimoji="1" lang="en-US" altLang="ja-JP" sz="1400" dirty="0"/>
              <a:t>) </a:t>
            </a:r>
            <a:r>
              <a:rPr kumimoji="1" lang="ja-JP" altLang="en-US" sz="1400" dirty="0"/>
              <a:t>で発行された有効期限の短い証明書 </a:t>
            </a:r>
            <a:r>
              <a:rPr kumimoji="1" lang="en-US" altLang="ja-JP" sz="1400" dirty="0"/>
              <a:t>(</a:t>
            </a:r>
            <a:r>
              <a:rPr kumimoji="1" lang="ja-JP" altLang="en-US" sz="1400" dirty="0"/>
              <a:t>例</a:t>
            </a:r>
            <a:r>
              <a:rPr kumimoji="1" lang="en-US" altLang="ja-JP" sz="1400" dirty="0"/>
              <a:t>: Let’s Encrypt </a:t>
            </a:r>
            <a:r>
              <a:rPr kumimoji="1" lang="ja-JP" altLang="en-US" sz="1400" dirty="0"/>
              <a:t>で発行される有効期限が </a:t>
            </a:r>
            <a:r>
              <a:rPr kumimoji="1" lang="en-US" altLang="ja-JP" sz="1400" dirty="0"/>
              <a:t>3 </a:t>
            </a:r>
            <a:r>
              <a:rPr kumimoji="1" lang="ja-JP" altLang="en-US" sz="1400" dirty="0"/>
              <a:t>ヶ月の証明書</a:t>
            </a:r>
            <a:r>
              <a:rPr kumimoji="1" lang="en-US" altLang="ja-JP" sz="1400" dirty="0"/>
              <a:t>) </a:t>
            </a:r>
            <a:r>
              <a:rPr kumimoji="1" lang="ja-JP" altLang="en-US" sz="1400" dirty="0"/>
              <a:t>を常に置いておくことにより、</a:t>
            </a:r>
            <a:r>
              <a:rPr lang="ja-JP" altLang="en-US" sz="1400" dirty="0"/>
              <a:t> 「シン・テレワークシステム 中継ゲートウェイ スタンドアロン版」は、 「</a:t>
            </a:r>
            <a:r>
              <a:rPr lang="en-US" altLang="ja-JP" sz="1400" dirty="0"/>
              <a:t>HTML5 </a:t>
            </a:r>
            <a:r>
              <a:rPr lang="ja-JP" altLang="en-US" sz="1400" dirty="0"/>
              <a:t>版 </a:t>
            </a:r>
            <a:r>
              <a:rPr lang="en-US" altLang="ja-JP" sz="1400" dirty="0"/>
              <a:t>Web </a:t>
            </a:r>
            <a:r>
              <a:rPr lang="ja-JP" altLang="en-US" sz="1400" dirty="0"/>
              <a:t>クライアント用 </a:t>
            </a:r>
            <a:r>
              <a:rPr lang="en-US" altLang="ja-JP" sz="1400" dirty="0"/>
              <a:t>Web </a:t>
            </a:r>
            <a:r>
              <a:rPr lang="ja-JP" altLang="en-US" sz="1400" dirty="0"/>
              <a:t>サーバー」のために、自動的・定期的に、その証明書をダウンロードして取り込むことができる。</a:t>
            </a:r>
          </a:p>
          <a:p>
            <a:pPr lvl="1">
              <a:lnSpc>
                <a:spcPct val="120000"/>
              </a:lnSpc>
            </a:pPr>
            <a:r>
              <a:rPr kumimoji="1" lang="en-US" altLang="ja-JP" sz="1400" dirty="0"/>
              <a:t>Let’s Encrypt</a:t>
            </a:r>
            <a:r>
              <a:rPr kumimoji="1" lang="ja-JP" altLang="en-US" sz="1400" dirty="0"/>
              <a:t> のワイルドカード証明書を常に更新し続ける、</a:t>
            </a:r>
            <a:r>
              <a:rPr lang="ja-JP" altLang="en-US" sz="1400" dirty="0"/>
              <a:t>このような証明書ファイル提供サーバーを構築することを容易にするために、</a:t>
            </a:r>
            <a:r>
              <a:rPr lang="en-US" altLang="ja-JP" sz="1400" dirty="0"/>
              <a:t>IPA </a:t>
            </a:r>
            <a:r>
              <a:rPr lang="ja-JP" altLang="en-US" sz="1400" dirty="0"/>
              <a:t>サイバー技術研究室では、誰でもクラウドで容易に構築可能な </a:t>
            </a:r>
            <a:r>
              <a:rPr lang="en-US" altLang="ja-JP" sz="1400" dirty="0"/>
              <a:t>『</a:t>
            </a:r>
            <a:r>
              <a:rPr lang="en-US" altLang="ja-JP" sz="1400" dirty="0" err="1"/>
              <a:t>IPA_DN_WildcardCertServerUtil</a:t>
            </a:r>
            <a:r>
              <a:rPr lang="en-US" altLang="ja-JP" sz="1400" dirty="0"/>
              <a:t> (Python </a:t>
            </a:r>
            <a:r>
              <a:rPr lang="ja-JP" altLang="en-US" sz="1400" dirty="0"/>
              <a:t>で書かれた </a:t>
            </a:r>
            <a:r>
              <a:rPr lang="en-US" altLang="ja-JP" sz="1400" dirty="0"/>
              <a:t>Let‘s Encrypt </a:t>
            </a:r>
            <a:r>
              <a:rPr lang="ja-JP" altLang="en-US" sz="1400" dirty="0"/>
              <a:t>ワイルドカード </a:t>
            </a:r>
            <a:r>
              <a:rPr lang="en-US" altLang="ja-JP" sz="1400" dirty="0"/>
              <a:t>DNS </a:t>
            </a:r>
            <a:r>
              <a:rPr lang="ja-JP" altLang="en-US" sz="1400" dirty="0"/>
              <a:t>更新・証明書ファイル提供サーバー</a:t>
            </a:r>
            <a:r>
              <a:rPr lang="en-US" altLang="ja-JP" sz="1400" dirty="0"/>
              <a:t>) 』</a:t>
            </a:r>
            <a:r>
              <a:rPr lang="ja-JP" altLang="en-US" sz="1400" dirty="0"/>
              <a:t> の構築キットを無償で配布している。これを用いたサーバーを </a:t>
            </a:r>
            <a:r>
              <a:rPr lang="en-US" altLang="ja-JP" sz="1400" dirty="0"/>
              <a:t>AWS </a:t>
            </a:r>
            <a:r>
              <a:rPr lang="ja-JP" altLang="en-US" sz="1400" dirty="0"/>
              <a:t>上に構築すれば、月額数百円の </a:t>
            </a:r>
            <a:r>
              <a:rPr lang="en-US" altLang="ja-JP" sz="1400" dirty="0"/>
              <a:t>AWS </a:t>
            </a:r>
            <a:r>
              <a:rPr lang="ja-JP" altLang="en-US" sz="1400" dirty="0"/>
              <a:t>コストで、任意の所有ドメインの </a:t>
            </a:r>
            <a:r>
              <a:rPr lang="en-US" altLang="ja-JP" sz="1400" dirty="0"/>
              <a:t>*.example.org </a:t>
            </a:r>
            <a:r>
              <a:rPr lang="ja-JP" altLang="en-US" sz="1400" dirty="0"/>
              <a:t>のような </a:t>
            </a:r>
            <a:r>
              <a:rPr lang="en-US" altLang="ja-JP" sz="1400" dirty="0"/>
              <a:t>FQDN </a:t>
            </a:r>
            <a:r>
              <a:rPr lang="ja-JP" altLang="en-US" sz="1400" dirty="0"/>
              <a:t>に対する </a:t>
            </a:r>
            <a:r>
              <a:rPr lang="en-US" altLang="ja-JP" sz="1400" dirty="0"/>
              <a:t>Wildcard SSL </a:t>
            </a:r>
            <a:r>
              <a:rPr lang="ja-JP" altLang="en-US" sz="1400" dirty="0"/>
              <a:t>証明書を常に取得し続け、提供し続けるサーバーをクラウド上に安定して構築可能である。</a:t>
            </a:r>
            <a:endParaRPr lang="en-US" altLang="ja-JP" sz="1400" dirty="0"/>
          </a:p>
          <a:p>
            <a:pPr lvl="2">
              <a:lnSpc>
                <a:spcPct val="120000"/>
              </a:lnSpc>
            </a:pPr>
            <a:r>
              <a:rPr lang="en-US" altLang="ja-JP" sz="1000" b="1" u="sng" dirty="0">
                <a:solidFill>
                  <a:srgbClr val="0000FF"/>
                </a:solidFill>
              </a:rPr>
              <a:t>https://github.com/IPA-CyberLab/IPA_DN_WildcardCertServerUtil/</a:t>
            </a:r>
          </a:p>
          <a:p>
            <a:pPr lvl="1">
              <a:lnSpc>
                <a:spcPct val="120000"/>
              </a:lnSpc>
            </a:pPr>
            <a:r>
              <a:rPr lang="ja-JP" altLang="en-US" sz="1300" dirty="0">
                <a:solidFill>
                  <a:schemeClr val="accent2">
                    <a:lumMod val="75000"/>
                  </a:schemeClr>
                </a:solidFill>
              </a:rPr>
              <a:t>注意</a:t>
            </a:r>
            <a:r>
              <a:rPr lang="en-US" altLang="ja-JP" sz="1300" dirty="0">
                <a:solidFill>
                  <a:schemeClr val="accent2">
                    <a:lumMod val="75000"/>
                  </a:schemeClr>
                </a:solidFill>
              </a:rPr>
              <a:t>: </a:t>
            </a:r>
            <a:r>
              <a:rPr lang="ja-JP" altLang="en-US" sz="1300" dirty="0">
                <a:solidFill>
                  <a:schemeClr val="accent2">
                    <a:lumMod val="75000"/>
                  </a:schemeClr>
                </a:solidFill>
              </a:rPr>
              <a:t>上記の説明においては、</a:t>
            </a:r>
            <a:r>
              <a:rPr lang="en-US" altLang="ja-JP" sz="1300" dirty="0">
                <a:solidFill>
                  <a:schemeClr val="accent2">
                    <a:lumMod val="75000"/>
                  </a:schemeClr>
                </a:solidFill>
              </a:rPr>
              <a:t>Let's Encrypt </a:t>
            </a:r>
            <a:r>
              <a:rPr lang="ja-JP" altLang="en-US" sz="1300" dirty="0">
                <a:solidFill>
                  <a:schemeClr val="accent2">
                    <a:lumMod val="75000"/>
                  </a:schemeClr>
                </a:solidFill>
              </a:rPr>
              <a:t>を使用する例を述べているが、</a:t>
            </a:r>
            <a:r>
              <a:rPr lang="en-US" altLang="ja-JP" sz="1300" dirty="0">
                <a:solidFill>
                  <a:schemeClr val="accent2">
                    <a:lumMod val="75000"/>
                  </a:schemeClr>
                </a:solidFill>
              </a:rPr>
              <a:t>Let's Encrypt </a:t>
            </a:r>
            <a:r>
              <a:rPr lang="ja-JP" altLang="en-US" sz="1300" dirty="0">
                <a:solidFill>
                  <a:schemeClr val="accent2">
                    <a:lumMod val="75000"/>
                  </a:schemeClr>
                </a:solidFill>
              </a:rPr>
              <a:t>はインターネット上の多くのシステムと同様に無償・無保証・ボランティアベースのサービスであることから、いつでも突然停止してしまう可能性がある。このような場合は、</a:t>
            </a:r>
            <a:r>
              <a:rPr lang="en-US" altLang="ja-JP" sz="1300" dirty="0">
                <a:solidFill>
                  <a:schemeClr val="accent2">
                    <a:lumMod val="75000"/>
                  </a:schemeClr>
                </a:solidFill>
              </a:rPr>
              <a:t>Let's Encrypt </a:t>
            </a:r>
            <a:r>
              <a:rPr lang="ja-JP" altLang="en-US" sz="1300" dirty="0">
                <a:solidFill>
                  <a:schemeClr val="accent2">
                    <a:lumMod val="75000"/>
                  </a:schemeClr>
                </a:solidFill>
              </a:rPr>
              <a:t>を利用することに代わり、他の完全互換のある </a:t>
            </a:r>
            <a:r>
              <a:rPr lang="en-US" altLang="ja-JP" sz="1300" dirty="0">
                <a:solidFill>
                  <a:schemeClr val="accent2">
                    <a:lumMod val="75000"/>
                  </a:schemeClr>
                </a:solidFill>
              </a:rPr>
              <a:t>ACME </a:t>
            </a:r>
            <a:r>
              <a:rPr lang="ja-JP" altLang="en-US" sz="1300" dirty="0">
                <a:solidFill>
                  <a:schemeClr val="accent2">
                    <a:lumMod val="75000"/>
                  </a:schemeClr>
                </a:solidFill>
              </a:rPr>
              <a:t>プロトコル対応の認証局を利用したり、また、従来方法による手動の商用 </a:t>
            </a:r>
            <a:r>
              <a:rPr lang="en-US" altLang="ja-JP" sz="1300" dirty="0">
                <a:solidFill>
                  <a:schemeClr val="accent2">
                    <a:lumMod val="75000"/>
                  </a:schemeClr>
                </a:solidFill>
              </a:rPr>
              <a:t>SSL Web </a:t>
            </a:r>
            <a:r>
              <a:rPr lang="ja-JP" altLang="en-US" sz="1300" dirty="0">
                <a:solidFill>
                  <a:schemeClr val="accent2">
                    <a:lumMod val="75000"/>
                  </a:schemeClr>
                </a:solidFill>
              </a:rPr>
              <a:t>サーバー証明書購入・発行手順を経て、その証明書ファイルを本ページで述べる要件を満たす </a:t>
            </a:r>
            <a:r>
              <a:rPr lang="en-US" altLang="ja-JP" sz="1300" dirty="0">
                <a:solidFill>
                  <a:schemeClr val="accent2">
                    <a:lumMod val="75000"/>
                  </a:schemeClr>
                </a:solidFill>
              </a:rPr>
              <a:t>Web </a:t>
            </a:r>
            <a:r>
              <a:rPr lang="ja-JP" altLang="en-US" sz="1300" dirty="0">
                <a:solidFill>
                  <a:schemeClr val="accent2">
                    <a:lumMod val="75000"/>
                  </a:schemeClr>
                </a:solidFill>
              </a:rPr>
              <a:t>サーバー上に手動で設置する作業を証明書を更新する度に実施したりすることにより、本証明書提供サーバーの運用を継続することが可能である </a:t>
            </a:r>
            <a:r>
              <a:rPr lang="en-US" altLang="ja-JP" sz="1300" dirty="0">
                <a:solidFill>
                  <a:schemeClr val="accent2">
                    <a:lumMod val="75000"/>
                  </a:schemeClr>
                </a:solidFill>
              </a:rPr>
              <a:t>(</a:t>
            </a:r>
            <a:r>
              <a:rPr lang="ja-JP" altLang="en-US" sz="1300" dirty="0">
                <a:solidFill>
                  <a:schemeClr val="accent2">
                    <a:lumMod val="75000"/>
                  </a:schemeClr>
                </a:solidFill>
              </a:rPr>
              <a:t>利用者の責任で、一部設定ファイルや </a:t>
            </a:r>
            <a:r>
              <a:rPr lang="en-US" altLang="ja-JP" sz="1300" dirty="0">
                <a:solidFill>
                  <a:schemeClr val="accent2">
                    <a:lumMod val="75000"/>
                  </a:schemeClr>
                </a:solidFill>
              </a:rPr>
              <a:t>Python </a:t>
            </a:r>
            <a:r>
              <a:rPr lang="ja-JP" altLang="en-US" sz="1300" dirty="0">
                <a:solidFill>
                  <a:schemeClr val="accent2">
                    <a:lumMod val="75000"/>
                  </a:schemeClr>
                </a:solidFill>
              </a:rPr>
              <a:t>コードを書き換える必要が生じる場合があることに留意する。</a:t>
            </a:r>
            <a:r>
              <a:rPr lang="en-US" altLang="ja-JP" sz="1300" dirty="0">
                <a:solidFill>
                  <a:schemeClr val="accent2">
                    <a:lumMod val="75000"/>
                  </a:schemeClr>
                </a:solidFill>
              </a:rPr>
              <a:t>)</a:t>
            </a:r>
            <a:r>
              <a:rPr lang="ja-JP" altLang="en-US" sz="1300" dirty="0" err="1">
                <a:solidFill>
                  <a:schemeClr val="accent2">
                    <a:lumMod val="75000"/>
                  </a:schemeClr>
                </a:solidFill>
              </a:rPr>
              <a:t>。</a:t>
            </a:r>
            <a:r>
              <a:rPr lang="ja-JP" altLang="en-US" sz="1300" dirty="0">
                <a:solidFill>
                  <a:schemeClr val="accent2">
                    <a:lumMod val="75000"/>
                  </a:schemeClr>
                </a:solidFill>
              </a:rPr>
              <a:t>本ドキュメントの著者は、ドキュメント作成時点において </a:t>
            </a:r>
            <a:r>
              <a:rPr lang="en-US" altLang="ja-JP" sz="1300" dirty="0">
                <a:solidFill>
                  <a:schemeClr val="accent2">
                    <a:lumMod val="75000"/>
                  </a:schemeClr>
                </a:solidFill>
              </a:rPr>
              <a:t>Let's Encrypt </a:t>
            </a:r>
            <a:r>
              <a:rPr lang="ja-JP" altLang="en-US" sz="1300" dirty="0">
                <a:solidFill>
                  <a:schemeClr val="accent2">
                    <a:lumMod val="75000"/>
                  </a:schemeClr>
                </a:solidFill>
              </a:rPr>
              <a:t>サービスが利用可能であることは確認しているが、今後も同サービスが永続的に稼働する保証を有している訳ではなく、</a:t>
            </a:r>
            <a:r>
              <a:rPr lang="en-US" altLang="ja-JP" sz="1300" dirty="0">
                <a:solidFill>
                  <a:schemeClr val="accent2">
                    <a:lumMod val="75000"/>
                  </a:schemeClr>
                </a:solidFill>
              </a:rPr>
              <a:t>Let's Encrypt </a:t>
            </a:r>
            <a:r>
              <a:rPr lang="ja-JP" altLang="en-US" sz="1300" dirty="0">
                <a:solidFill>
                  <a:schemeClr val="accent2">
                    <a:lumMod val="75000"/>
                  </a:schemeClr>
                </a:solidFill>
              </a:rPr>
              <a:t>サービスの利用を特別に推奨したり、その安定性を裏書きしたりするものではない。</a:t>
            </a:r>
            <a:r>
              <a:rPr lang="en-US" altLang="ja-JP" sz="1300" dirty="0">
                <a:solidFill>
                  <a:schemeClr val="accent2">
                    <a:lumMod val="75000"/>
                  </a:schemeClr>
                </a:solidFill>
              </a:rPr>
              <a:t>Let's Encrypt </a:t>
            </a:r>
            <a:r>
              <a:rPr lang="ja-JP" altLang="en-US" sz="1300" dirty="0">
                <a:solidFill>
                  <a:schemeClr val="accent2">
                    <a:lumMod val="75000"/>
                  </a:schemeClr>
                </a:solidFill>
              </a:rPr>
              <a:t>サービスを利用する場合は、利用主体が </a:t>
            </a:r>
            <a:r>
              <a:rPr lang="en-US" altLang="ja-JP" sz="1300" dirty="0">
                <a:solidFill>
                  <a:schemeClr val="accent2">
                    <a:lumMod val="75000"/>
                  </a:schemeClr>
                </a:solidFill>
              </a:rPr>
              <a:t>Let's Encrypt </a:t>
            </a:r>
            <a:r>
              <a:rPr lang="ja-JP" altLang="en-US" sz="1300" dirty="0">
                <a:solidFill>
                  <a:schemeClr val="accent2">
                    <a:lumMod val="75000"/>
                  </a:schemeClr>
                </a:solidFill>
              </a:rPr>
              <a:t>サービスの運用主体との間で交わされる合意事項に基づいて、自己の責任と判断で利用すること。</a:t>
            </a:r>
            <a:endParaRPr kumimoji="1" lang="ja-JP" altLang="en-US" sz="1300" b="1" u="sng" dirty="0">
              <a:solidFill>
                <a:schemeClr val="accent2">
                  <a:lumMod val="75000"/>
                </a:schemeClr>
              </a:solidFill>
            </a:endParaRP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88</a:t>
            </a:fld>
            <a:endParaRPr kumimoji="1" lang="ja-JP" altLang="en-US" dirty="0"/>
          </a:p>
        </p:txBody>
      </p:sp>
      <p:sp>
        <p:nvSpPr>
          <p:cNvPr id="4" name="タイトル 3"/>
          <p:cNvSpPr>
            <a:spLocks noGrp="1"/>
          </p:cNvSpPr>
          <p:nvPr>
            <p:ph type="title"/>
          </p:nvPr>
        </p:nvSpPr>
        <p:spPr/>
        <p:txBody>
          <a:bodyPr>
            <a:noAutofit/>
          </a:bodyPr>
          <a:lstStyle/>
          <a:p>
            <a:r>
              <a:rPr lang="ja-JP" altLang="en-US" sz="3200" dirty="0"/>
              <a:t>手法 </a:t>
            </a:r>
            <a:r>
              <a:rPr lang="en-US" altLang="ja-JP" sz="3200" dirty="0"/>
              <a:t>2. </a:t>
            </a:r>
            <a:r>
              <a:rPr lang="ja-JP" altLang="en-US" sz="3200" dirty="0"/>
              <a:t>独自に構築する証明書ファイル提供サーバーからの自動更新</a:t>
            </a:r>
            <a:endParaRPr kumimoji="1" lang="ja-JP" altLang="en-US" sz="3200" dirty="0"/>
          </a:p>
        </p:txBody>
      </p:sp>
      <p:sp>
        <p:nvSpPr>
          <p:cNvPr id="5" name="テキスト ボックス 4"/>
          <p:cNvSpPr txBox="1"/>
          <p:nvPr/>
        </p:nvSpPr>
        <p:spPr>
          <a:xfrm>
            <a:off x="2016767" y="489742"/>
            <a:ext cx="8479295" cy="369332"/>
          </a:xfrm>
          <a:prstGeom prst="rect">
            <a:avLst/>
          </a:prstGeom>
          <a:noFill/>
        </p:spPr>
        <p:txBody>
          <a:bodyPr wrap="square" rtlCol="0">
            <a:spAutoFit/>
          </a:bodyPr>
          <a:lstStyle/>
          <a:p>
            <a:r>
              <a:rPr kumimoji="1" lang="ja-JP" altLang="en-US" dirty="0">
                <a:solidFill>
                  <a:srgbClr val="0070C0"/>
                </a:solidFill>
              </a:rPr>
              <a:t>← 証明書集中管理サーバーを別に立て、そこから証明書を定期的にダウンロードする手法。</a:t>
            </a:r>
          </a:p>
        </p:txBody>
      </p:sp>
    </p:spTree>
    <p:extLst>
      <p:ext uri="{BB962C8B-B14F-4D97-AF65-F5344CB8AC3E}">
        <p14:creationId xmlns:p14="http://schemas.microsoft.com/office/powerpoint/2010/main" val="271865599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89</a:t>
            </a:fld>
            <a:endParaRPr kumimoji="1" lang="ja-JP" altLang="en-US" dirty="0"/>
          </a:p>
        </p:txBody>
      </p:sp>
      <p:sp>
        <p:nvSpPr>
          <p:cNvPr id="4" name="タイトル 3"/>
          <p:cNvSpPr>
            <a:spLocks noGrp="1"/>
          </p:cNvSpPr>
          <p:nvPr>
            <p:ph type="title"/>
          </p:nvPr>
        </p:nvSpPr>
        <p:spPr>
          <a:xfrm>
            <a:off x="332741" y="373495"/>
            <a:ext cx="10046989" cy="683490"/>
          </a:xfrm>
        </p:spPr>
        <p:txBody>
          <a:bodyPr>
            <a:noAutofit/>
          </a:bodyPr>
          <a:lstStyle/>
          <a:p>
            <a:r>
              <a:rPr lang="ja-JP" altLang="en-US" sz="2800" dirty="0"/>
              <a:t>手法 </a:t>
            </a:r>
            <a:r>
              <a:rPr lang="en-US" altLang="ja-JP" sz="2800" dirty="0"/>
              <a:t>2. </a:t>
            </a:r>
            <a:r>
              <a:rPr lang="ja-JP" altLang="en-US" sz="2800" dirty="0"/>
              <a:t>独自に構築する証明書ファイル提供サーバーからの自動更新 </a:t>
            </a:r>
            <a:r>
              <a:rPr lang="en-US" altLang="ja-JP" sz="2800" dirty="0"/>
              <a:t>(</a:t>
            </a:r>
            <a:r>
              <a:rPr lang="ja-JP" altLang="en-US" sz="2800" dirty="0"/>
              <a:t>続き</a:t>
            </a:r>
            <a:r>
              <a:rPr lang="en-US" altLang="ja-JP" sz="2800" dirty="0"/>
              <a:t>)</a:t>
            </a:r>
            <a:br>
              <a:rPr lang="en-US" altLang="ja-JP" sz="2800" dirty="0"/>
            </a:br>
            <a:endParaRPr kumimoji="1" lang="ja-JP" altLang="en-US" sz="2800" dirty="0"/>
          </a:p>
        </p:txBody>
      </p:sp>
      <p:sp>
        <p:nvSpPr>
          <p:cNvPr id="9" name="コンテンツ プレースホルダー 1"/>
          <p:cNvSpPr>
            <a:spLocks noGrp="1"/>
          </p:cNvSpPr>
          <p:nvPr>
            <p:ph idx="1"/>
          </p:nvPr>
        </p:nvSpPr>
        <p:spPr>
          <a:xfrm>
            <a:off x="332741" y="1136073"/>
            <a:ext cx="11545223" cy="1880665"/>
          </a:xfrm>
        </p:spPr>
        <p:txBody>
          <a:bodyPr>
            <a:normAutofit/>
          </a:bodyPr>
          <a:lstStyle/>
          <a:p>
            <a:r>
              <a:rPr kumimoji="1" lang="ja-JP" altLang="en-US" sz="1800" dirty="0"/>
              <a:t>前頁の要件を満たす証明書ファイル提供サーバーを用意した後は、シン・テレワークシステム 中継ゲートウェイ</a:t>
            </a:r>
            <a:r>
              <a:rPr lang="ja-JP" altLang="en-US" sz="1800" dirty="0"/>
              <a:t>の設定ファイル </a:t>
            </a:r>
            <a:r>
              <a:rPr lang="en-US" altLang="ja-JP" sz="1800" dirty="0"/>
              <a:t>『ThinGate.ini』 </a:t>
            </a:r>
            <a:r>
              <a:rPr lang="ja-JP" altLang="en-US" sz="1800" dirty="0"/>
              <a:t>をテキストエディタ </a:t>
            </a:r>
            <a:r>
              <a:rPr lang="en-US" altLang="ja-JP" sz="1800" dirty="0"/>
              <a:t>(</a:t>
            </a:r>
            <a:r>
              <a:rPr lang="ja-JP" altLang="en-US" sz="1800" dirty="0"/>
              <a:t>メモ帳など</a:t>
            </a:r>
            <a:r>
              <a:rPr lang="en-US" altLang="ja-JP" sz="1800" dirty="0"/>
              <a:t>) </a:t>
            </a:r>
            <a:r>
              <a:rPr lang="ja-JP" altLang="en-US" sz="1800" dirty="0" err="1"/>
              <a:t>で</a:t>
            </a:r>
            <a:r>
              <a:rPr lang="ja-JP" altLang="en-US" sz="1800" dirty="0"/>
              <a:t>以下のように編集して証明書ファイル提供サーバーの </a:t>
            </a:r>
            <a:r>
              <a:rPr lang="en-US" altLang="ja-JP" sz="1800" dirty="0"/>
              <a:t>URL </a:t>
            </a:r>
            <a:r>
              <a:rPr lang="ja-JP" altLang="en-US" sz="1800" dirty="0"/>
              <a:t>とアクセス用クレデンシャルを指定し、保存する。</a:t>
            </a:r>
            <a:endParaRPr kumimoji="1" lang="ja-JP" altLang="en-US" sz="1800" dirty="0"/>
          </a:p>
        </p:txBody>
      </p:sp>
      <p:sp>
        <p:nvSpPr>
          <p:cNvPr id="11" name="テキスト ボックス 10"/>
          <p:cNvSpPr txBox="1"/>
          <p:nvPr/>
        </p:nvSpPr>
        <p:spPr>
          <a:xfrm>
            <a:off x="561984" y="4276475"/>
            <a:ext cx="10630309" cy="1384995"/>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sz="1400" dirty="0"/>
              <a:t>上記の設定変更を行なったら、一度デーモンを再起動する。</a:t>
            </a:r>
            <a:br>
              <a:rPr kumimoji="1" lang="en-US" altLang="ja-JP" sz="1400" dirty="0"/>
            </a:br>
            <a:r>
              <a:rPr kumimoji="1" lang="en-US" altLang="ja-JP" sz="1400" dirty="0"/>
              <a:t>(3-4 </a:t>
            </a:r>
            <a:r>
              <a:rPr kumimoji="1" lang="ja-JP" altLang="en-US" sz="1400" dirty="0"/>
              <a:t>を参照</a:t>
            </a:r>
            <a:r>
              <a:rPr kumimoji="1" lang="en-US" altLang="ja-JP" sz="1400" dirty="0"/>
              <a:t>)</a:t>
            </a:r>
          </a:p>
          <a:p>
            <a:pPr marL="285750" indent="-285750">
              <a:buFont typeface="Arial" panose="020B0604020202020204" pitchFamily="34" charset="0"/>
              <a:buChar char="•"/>
            </a:pPr>
            <a:r>
              <a:rPr kumimoji="1" lang="ja-JP" altLang="en-US" sz="1400" dirty="0"/>
              <a:t>次に、</a:t>
            </a:r>
            <a:r>
              <a:rPr lang="en-US" altLang="ja-JP" sz="1400" dirty="0"/>
              <a:t>Web </a:t>
            </a:r>
            <a:r>
              <a:rPr lang="ja-JP" altLang="en-US" sz="1400" dirty="0"/>
              <a:t>ブラウザから、決められた </a:t>
            </a:r>
            <a:r>
              <a:rPr lang="en-US" altLang="ja-JP" sz="1400" dirty="0"/>
              <a:t>DNS FQDN </a:t>
            </a:r>
            <a:r>
              <a:rPr lang="ja-JP" altLang="en-US" sz="1400" dirty="0"/>
              <a:t>名を含む </a:t>
            </a:r>
            <a:r>
              <a:rPr lang="en-US" altLang="ja-JP" sz="1400" dirty="0"/>
              <a:t>URL (</a:t>
            </a:r>
            <a:r>
              <a:rPr lang="ja-JP" altLang="en-US" sz="1400" dirty="0"/>
              <a:t>例</a:t>
            </a:r>
            <a:r>
              <a:rPr lang="en-US" altLang="ja-JP" sz="1400" dirty="0"/>
              <a:t>: https://telework-soumu1.example.org/) </a:t>
            </a:r>
            <a:r>
              <a:rPr lang="ja-JP" altLang="en-US" sz="1400" dirty="0"/>
              <a:t>でアクセスしてみて、</a:t>
            </a:r>
            <a:r>
              <a:rPr lang="en-US" altLang="ja-JP" sz="1400" dirty="0"/>
              <a:t>SSL </a:t>
            </a:r>
            <a:r>
              <a:rPr lang="ja-JP" altLang="en-US" sz="1400" dirty="0"/>
              <a:t>証明書が意図したように上記の </a:t>
            </a:r>
            <a:r>
              <a:rPr lang="en-US" altLang="ja-JP" sz="1400" dirty="0"/>
              <a:t>"</a:t>
            </a:r>
            <a:r>
              <a:rPr lang="en-US" altLang="ja-JP" sz="1400" dirty="0" err="1"/>
              <a:t>Url</a:t>
            </a:r>
            <a:r>
              <a:rPr lang="en-US" altLang="ja-JP" sz="1400" dirty="0"/>
              <a:t>" </a:t>
            </a:r>
            <a:r>
              <a:rPr lang="ja-JP" altLang="en-US" sz="1400" dirty="0"/>
              <a:t>で指定したサーバーから取得され、更新され、使用されていることを確認する。</a:t>
            </a:r>
            <a:endParaRPr lang="en-US" altLang="ja-JP" sz="1400" dirty="0"/>
          </a:p>
          <a:p>
            <a:pPr marL="285750" indent="-285750">
              <a:buFont typeface="Arial" panose="020B0604020202020204" pitchFamily="34" charset="0"/>
              <a:buChar char="•"/>
            </a:pPr>
            <a:r>
              <a:rPr lang="ja-JP" altLang="en-US" sz="1400" dirty="0"/>
              <a:t>証明書サーバーからの証明書のダウンロードに失敗していると考えられる場合は、シン・テレワークシステム 中継ゲートウェイプログラムが出力する「</a:t>
            </a:r>
            <a:r>
              <a:rPr lang="en-US" altLang="ja-JP" sz="1400" dirty="0" err="1"/>
              <a:t>gate_log</a:t>
            </a:r>
            <a:r>
              <a:rPr lang="ja-JP" altLang="en-US" sz="1400" dirty="0"/>
              <a:t>」ディレクトリのログを参照して、原因を特定して改善する。</a:t>
            </a:r>
          </a:p>
        </p:txBody>
      </p:sp>
      <p:sp>
        <p:nvSpPr>
          <p:cNvPr id="8" name="テキスト ボックス 7"/>
          <p:cNvSpPr txBox="1"/>
          <p:nvPr/>
        </p:nvSpPr>
        <p:spPr>
          <a:xfrm>
            <a:off x="694618" y="2278074"/>
            <a:ext cx="6976241" cy="1323439"/>
          </a:xfrm>
          <a:prstGeom prst="rect">
            <a:avLst/>
          </a:prstGeom>
          <a:noFill/>
          <a:ln>
            <a:solidFill>
              <a:schemeClr val="tx1"/>
            </a:solidFill>
          </a:ln>
        </p:spPr>
        <p:txBody>
          <a:bodyPr wrap="square" rtlCol="0">
            <a:spAutoFit/>
          </a:bodyPr>
          <a:lstStyle/>
          <a:p>
            <a:r>
              <a:rPr lang="en-US" altLang="ja-JP" sz="1000" dirty="0"/>
              <a:t>// HTML5 </a:t>
            </a:r>
            <a:r>
              <a:rPr lang="ja-JP" altLang="en-US" sz="1000" dirty="0"/>
              <a:t>版 </a:t>
            </a:r>
            <a:r>
              <a:rPr lang="en-US" altLang="ja-JP" sz="1000" dirty="0"/>
              <a:t>Web </a:t>
            </a:r>
            <a:r>
              <a:rPr lang="ja-JP" altLang="en-US" sz="1000" dirty="0"/>
              <a:t>クライアント用 </a:t>
            </a:r>
            <a:r>
              <a:rPr lang="en-US" altLang="ja-JP" sz="1000" dirty="0"/>
              <a:t>Web </a:t>
            </a:r>
            <a:r>
              <a:rPr lang="ja-JP" altLang="en-US" sz="1000" dirty="0"/>
              <a:t>サーバー対応設定</a:t>
            </a:r>
          </a:p>
          <a:p>
            <a:r>
              <a:rPr lang="en-US" altLang="ja-JP" sz="1000" dirty="0" err="1"/>
              <a:t>ControllerGateSecretKey</a:t>
            </a:r>
            <a:r>
              <a:rPr lang="en-US" altLang="ja-JP" sz="1000" dirty="0"/>
              <a:t>     JuP4611KJd1dFTqenNpVPU6r</a:t>
            </a:r>
          </a:p>
          <a:p>
            <a:endParaRPr lang="en-US" altLang="ja-JP" sz="1000" dirty="0"/>
          </a:p>
          <a:p>
            <a:r>
              <a:rPr lang="en-US" altLang="ja-JP" sz="1000" dirty="0" err="1"/>
              <a:t>WebAppProxyBaseUrl</a:t>
            </a:r>
            <a:r>
              <a:rPr lang="en-US" altLang="ja-JP" sz="1000" dirty="0"/>
              <a:t>     https://127.0.0.1:7002/</a:t>
            </a:r>
          </a:p>
          <a:p>
            <a:r>
              <a:rPr lang="en-US" altLang="ja-JP" sz="1000" dirty="0" err="1"/>
              <a:t>WebAppCertListSrcUrl</a:t>
            </a:r>
            <a:r>
              <a:rPr lang="en-US" altLang="ja-JP" sz="1000" dirty="0"/>
              <a:t>    </a:t>
            </a:r>
            <a:r>
              <a:rPr lang="en-US" altLang="ja-JP" sz="1000" dirty="0">
                <a:solidFill>
                  <a:srgbClr val="0000FF"/>
                </a:solidFill>
              </a:rPr>
              <a:t>https://ssl-cert-server.example.org/wildcard_cert_files/websocket.jp/latest/cert.cer (</a:t>
            </a:r>
            <a:r>
              <a:rPr lang="ja-JP" altLang="en-US" sz="1000" dirty="0">
                <a:solidFill>
                  <a:srgbClr val="0000FF"/>
                </a:solidFill>
              </a:rPr>
              <a:t>例</a:t>
            </a:r>
            <a:r>
              <a:rPr lang="en-US" altLang="ja-JP" sz="1000" dirty="0">
                <a:solidFill>
                  <a:srgbClr val="0000FF"/>
                </a:solidFill>
              </a:rPr>
              <a:t>)</a:t>
            </a:r>
          </a:p>
          <a:p>
            <a:r>
              <a:rPr lang="en-US" altLang="ja-JP" sz="1000" dirty="0" err="1"/>
              <a:t>WebAppCertKeySrcUrl</a:t>
            </a:r>
            <a:r>
              <a:rPr lang="en-US" altLang="ja-JP" sz="1000" dirty="0"/>
              <a:t> </a:t>
            </a:r>
            <a:r>
              <a:rPr lang="en-US" altLang="ja-JP" sz="1000" dirty="0">
                <a:solidFill>
                  <a:srgbClr val="0000FF"/>
                </a:solidFill>
              </a:rPr>
              <a:t>https://ssl-cert-server.example.org/wildcard_cert_files/websocket.jp/latest/cert.key (</a:t>
            </a:r>
            <a:r>
              <a:rPr lang="ja-JP" altLang="en-US" sz="1000" dirty="0">
                <a:solidFill>
                  <a:srgbClr val="0000FF"/>
                </a:solidFill>
              </a:rPr>
              <a:t>例</a:t>
            </a:r>
            <a:r>
              <a:rPr lang="en-US" altLang="ja-JP" sz="1000" dirty="0">
                <a:solidFill>
                  <a:srgbClr val="0000FF"/>
                </a:solidFill>
              </a:rPr>
              <a:t>)</a:t>
            </a:r>
          </a:p>
          <a:p>
            <a:r>
              <a:rPr lang="en-US" altLang="ja-JP" sz="1000" dirty="0" err="1"/>
              <a:t>WebAppCertBasicAuthUsername</a:t>
            </a:r>
            <a:r>
              <a:rPr lang="en-US" altLang="ja-JP" sz="1000" dirty="0"/>
              <a:t> </a:t>
            </a:r>
            <a:r>
              <a:rPr lang="en-US" altLang="ja-JP" sz="1000" dirty="0">
                <a:solidFill>
                  <a:srgbClr val="0000FF"/>
                </a:solidFill>
              </a:rPr>
              <a:t>user123 (</a:t>
            </a:r>
            <a:r>
              <a:rPr lang="ja-JP" altLang="en-US" sz="1000" dirty="0">
                <a:solidFill>
                  <a:srgbClr val="0000FF"/>
                </a:solidFill>
              </a:rPr>
              <a:t>例</a:t>
            </a:r>
            <a:r>
              <a:rPr lang="en-US" altLang="ja-JP" sz="1000" dirty="0">
                <a:solidFill>
                  <a:srgbClr val="0000FF"/>
                </a:solidFill>
              </a:rPr>
              <a:t>)</a:t>
            </a:r>
          </a:p>
          <a:p>
            <a:r>
              <a:rPr lang="en-US" altLang="ja-JP" sz="1000" dirty="0" err="1"/>
              <a:t>WebAppCertBasicAuthPassword</a:t>
            </a:r>
            <a:r>
              <a:rPr lang="en-US" altLang="ja-JP" sz="1000" dirty="0"/>
              <a:t> </a:t>
            </a:r>
            <a:r>
              <a:rPr lang="en-US" altLang="ja-JP" sz="1000" dirty="0">
                <a:solidFill>
                  <a:srgbClr val="0000FF"/>
                </a:solidFill>
              </a:rPr>
              <a:t>pass123 (</a:t>
            </a:r>
            <a:r>
              <a:rPr lang="ja-JP" altLang="en-US" sz="1000" dirty="0">
                <a:solidFill>
                  <a:srgbClr val="0000FF"/>
                </a:solidFill>
              </a:rPr>
              <a:t>例</a:t>
            </a:r>
            <a:r>
              <a:rPr lang="en-US" altLang="ja-JP" sz="1000" dirty="0">
                <a:solidFill>
                  <a:srgbClr val="0000FF"/>
                </a:solidFill>
              </a:rPr>
              <a:t>)</a:t>
            </a:r>
          </a:p>
        </p:txBody>
      </p:sp>
      <p:sp>
        <p:nvSpPr>
          <p:cNvPr id="13" name="正方形/長方形 12"/>
          <p:cNvSpPr/>
          <p:nvPr/>
        </p:nvSpPr>
        <p:spPr>
          <a:xfrm>
            <a:off x="694617" y="2953036"/>
            <a:ext cx="6913180" cy="63913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p:cNvSpPr txBox="1"/>
          <p:nvPr/>
        </p:nvSpPr>
        <p:spPr>
          <a:xfrm>
            <a:off x="7875967" y="2278074"/>
            <a:ext cx="3681248" cy="1785104"/>
          </a:xfrm>
          <a:prstGeom prst="rect">
            <a:avLst/>
          </a:prstGeom>
          <a:solidFill>
            <a:srgbClr val="FFFFCC"/>
          </a:solidFill>
          <a:ln>
            <a:solidFill>
              <a:schemeClr val="tx1"/>
            </a:solidFill>
          </a:ln>
        </p:spPr>
        <p:txBody>
          <a:bodyPr wrap="square" rtlCol="0">
            <a:spAutoFit/>
          </a:bodyPr>
          <a:lstStyle/>
          <a:p>
            <a:r>
              <a:rPr kumimoji="1" lang="en-US" altLang="ja-JP" sz="1100" dirty="0"/>
              <a:t>ThinGate.ini </a:t>
            </a:r>
            <a:r>
              <a:rPr kumimoji="1" lang="ja-JP" altLang="en-US" sz="1100" dirty="0"/>
              <a:t>ファイルそのものの内容を変更した場合は、デーモンの再起動が必要である。一方、</a:t>
            </a:r>
            <a:r>
              <a:rPr kumimoji="1" lang="en-US" altLang="ja-JP" sz="1100" dirty="0"/>
              <a:t>ThinGate.ini </a:t>
            </a:r>
            <a:r>
              <a:rPr kumimoji="1" lang="ja-JP" altLang="en-US" sz="1100" dirty="0"/>
              <a:t>で参照している証明書 </a:t>
            </a:r>
            <a:r>
              <a:rPr kumimoji="1" lang="en-US" altLang="ja-JP" sz="1100" dirty="0"/>
              <a:t>URL </a:t>
            </a:r>
            <a:r>
              <a:rPr kumimoji="1" lang="ja-JP" altLang="en-US" sz="1100" dirty="0"/>
              <a:t>や秘密鍵 </a:t>
            </a:r>
            <a:r>
              <a:rPr kumimoji="1" lang="en-US" altLang="ja-JP" sz="1100" dirty="0"/>
              <a:t>URL </a:t>
            </a:r>
            <a:r>
              <a:rPr kumimoji="1" lang="ja-JP" altLang="en-US" sz="1100" dirty="0"/>
              <a:t>を更新した場合、</a:t>
            </a:r>
            <a:r>
              <a:rPr kumimoji="1" lang="en-US" altLang="ja-JP" sz="1100" dirty="0"/>
              <a:t>3600 </a:t>
            </a:r>
            <a:r>
              <a:rPr kumimoji="1" lang="ja-JP" altLang="en-US" sz="1100" dirty="0"/>
              <a:t>秒ごとに自動リロードが行なわれるので、デーモンの再起動は不要である。</a:t>
            </a:r>
            <a:r>
              <a:rPr kumimoji="1" lang="ja-JP" altLang="en-US" sz="1100" b="1" u="sng" dirty="0">
                <a:solidFill>
                  <a:schemeClr val="accent6">
                    <a:lumMod val="50000"/>
                  </a:schemeClr>
                </a:solidFill>
              </a:rPr>
              <a:t>したがって、定期的な </a:t>
            </a:r>
            <a:r>
              <a:rPr kumimoji="1" lang="en-US" altLang="ja-JP" sz="1100" b="1" u="sng" dirty="0">
                <a:solidFill>
                  <a:schemeClr val="accent6">
                    <a:lumMod val="50000"/>
                  </a:schemeClr>
                </a:solidFill>
              </a:rPr>
              <a:t>SSL </a:t>
            </a:r>
            <a:r>
              <a:rPr kumimoji="1" lang="ja-JP" altLang="en-US" sz="1100" b="1" u="sng" dirty="0">
                <a:solidFill>
                  <a:schemeClr val="accent6">
                    <a:lumMod val="50000"/>
                  </a:schemeClr>
                </a:solidFill>
              </a:rPr>
              <a:t>証明書の更新メンテナンス作業 </a:t>
            </a:r>
            <a:r>
              <a:rPr kumimoji="1" lang="en-US" altLang="ja-JP" sz="1100" b="1" u="sng" dirty="0">
                <a:solidFill>
                  <a:schemeClr val="accent6">
                    <a:lumMod val="50000"/>
                  </a:schemeClr>
                </a:solidFill>
              </a:rPr>
              <a:t>(</a:t>
            </a:r>
            <a:r>
              <a:rPr kumimoji="1" lang="ja-JP" altLang="en-US" sz="1100" b="1" u="sng" dirty="0">
                <a:solidFill>
                  <a:schemeClr val="accent6">
                    <a:lumMod val="50000"/>
                  </a:schemeClr>
                </a:solidFill>
              </a:rPr>
              <a:t>この </a:t>
            </a:r>
            <a:r>
              <a:rPr kumimoji="1" lang="en-US" altLang="ja-JP" sz="1100" b="1" u="sng" dirty="0">
                <a:solidFill>
                  <a:schemeClr val="accent6">
                    <a:lumMod val="50000"/>
                  </a:schemeClr>
                </a:solidFill>
              </a:rPr>
              <a:t>URL </a:t>
            </a:r>
            <a:r>
              <a:rPr kumimoji="1" lang="ja-JP" altLang="en-US" sz="1100" b="1" u="sng" dirty="0">
                <a:solidFill>
                  <a:schemeClr val="accent6">
                    <a:lumMod val="50000"/>
                  </a:schemeClr>
                </a:solidFill>
              </a:rPr>
              <a:t>で指定した証明書供給用 </a:t>
            </a:r>
            <a:r>
              <a:rPr kumimoji="1" lang="en-US" altLang="ja-JP" sz="1100" b="1" u="sng" dirty="0">
                <a:solidFill>
                  <a:schemeClr val="accent6">
                    <a:lumMod val="50000"/>
                  </a:schemeClr>
                </a:solidFill>
              </a:rPr>
              <a:t>Web </a:t>
            </a:r>
            <a:r>
              <a:rPr kumimoji="1" lang="ja-JP" altLang="en-US" sz="1100" b="1" u="sng" dirty="0">
                <a:solidFill>
                  <a:schemeClr val="accent6">
                    <a:lumMod val="50000"/>
                  </a:schemeClr>
                </a:solidFill>
              </a:rPr>
              <a:t>サーバーのファイルの更新</a:t>
            </a:r>
            <a:r>
              <a:rPr kumimoji="1" lang="en-US" altLang="ja-JP" sz="1100" b="1" u="sng" dirty="0">
                <a:solidFill>
                  <a:schemeClr val="accent6">
                    <a:lumMod val="50000"/>
                  </a:schemeClr>
                </a:solidFill>
              </a:rPr>
              <a:t>) </a:t>
            </a:r>
            <a:r>
              <a:rPr kumimoji="1" lang="ja-JP" altLang="en-US" sz="1100" b="1" u="sng" dirty="0">
                <a:solidFill>
                  <a:schemeClr val="accent6">
                    <a:lumMod val="50000"/>
                  </a:schemeClr>
                </a:solidFill>
              </a:rPr>
              <a:t>は、デーモンを再起動することなく実施可能である。</a:t>
            </a:r>
            <a:r>
              <a:rPr kumimoji="1" lang="ja-JP" altLang="en-US" sz="1100" dirty="0"/>
              <a:t>ただし、即時に新しい証明書を </a:t>
            </a:r>
            <a:r>
              <a:rPr kumimoji="1" lang="en-US" altLang="ja-JP" sz="1100" dirty="0"/>
              <a:t>URL </a:t>
            </a:r>
            <a:r>
              <a:rPr kumimoji="1" lang="ja-JP" altLang="en-US" sz="1100" dirty="0"/>
              <a:t>から再読込して適用したい場合 </a:t>
            </a:r>
            <a:r>
              <a:rPr kumimoji="1" lang="en-US" altLang="ja-JP" sz="1100" dirty="0"/>
              <a:t>(</a:t>
            </a:r>
            <a:r>
              <a:rPr kumimoji="1" lang="ja-JP" altLang="en-US" sz="1100" dirty="0"/>
              <a:t>最大 </a:t>
            </a:r>
            <a:r>
              <a:rPr kumimoji="1" lang="en-US" altLang="ja-JP" sz="1100" dirty="0"/>
              <a:t>3600 </a:t>
            </a:r>
            <a:r>
              <a:rPr kumimoji="1" lang="ja-JP" altLang="en-US" sz="1100" dirty="0"/>
              <a:t>秒待ちたくない場合</a:t>
            </a:r>
            <a:r>
              <a:rPr kumimoji="1" lang="en-US" altLang="ja-JP" sz="1100" dirty="0"/>
              <a:t>) </a:t>
            </a:r>
            <a:r>
              <a:rPr kumimoji="1" lang="ja-JP" altLang="en-US" sz="1100" dirty="0"/>
              <a:t>は、デーモンの再起動が必要である。</a:t>
            </a:r>
          </a:p>
        </p:txBody>
      </p:sp>
    </p:spTree>
    <p:extLst>
      <p:ext uri="{BB962C8B-B14F-4D97-AF65-F5344CB8AC3E}">
        <p14:creationId xmlns:p14="http://schemas.microsoft.com/office/powerpoint/2010/main" val="10585427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9</a:t>
            </a:fld>
            <a:endParaRPr kumimoji="1" lang="ja-JP" altLang="en-US" dirty="0"/>
          </a:p>
        </p:txBody>
      </p:sp>
      <p:sp>
        <p:nvSpPr>
          <p:cNvPr id="3" name="テキスト ボックス 2"/>
          <p:cNvSpPr txBox="1"/>
          <p:nvPr/>
        </p:nvSpPr>
        <p:spPr>
          <a:xfrm>
            <a:off x="275896" y="1022182"/>
            <a:ext cx="11603421" cy="1446550"/>
          </a:xfrm>
          <a:prstGeom prst="rect">
            <a:avLst/>
          </a:prstGeom>
          <a:solidFill>
            <a:schemeClr val="accent6">
              <a:lumMod val="40000"/>
              <a:lumOff val="60000"/>
            </a:schemeClr>
          </a:solidFill>
        </p:spPr>
        <p:txBody>
          <a:bodyPr wrap="square" rtlCol="0" anchor="ctr">
            <a:spAutoFit/>
          </a:bodyPr>
          <a:lstStyle/>
          <a:p>
            <a:pPr algn="ctr"/>
            <a:r>
              <a:rPr kumimoji="1" lang="en-US" altLang="ja-JP" sz="8800" dirty="0"/>
              <a:t>2. </a:t>
            </a:r>
            <a:r>
              <a:rPr kumimoji="1" lang="ja-JP" altLang="en-US" sz="8800" dirty="0"/>
              <a:t>必要な資源と時間</a:t>
            </a:r>
          </a:p>
        </p:txBody>
      </p:sp>
      <p:pic>
        <p:nvPicPr>
          <p:cNvPr id="6" name="図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985368" y="3814179"/>
            <a:ext cx="2092982" cy="2381669"/>
          </a:xfrm>
          <a:prstGeom prst="rect">
            <a:avLst/>
          </a:prstGeom>
        </p:spPr>
      </p:pic>
    </p:spTree>
    <p:extLst>
      <p:ext uri="{BB962C8B-B14F-4D97-AF65-F5344CB8AC3E}">
        <p14:creationId xmlns:p14="http://schemas.microsoft.com/office/powerpoint/2010/main" val="379162374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90</a:t>
            </a:fld>
            <a:endParaRPr kumimoji="1" lang="ja-JP" altLang="en-US" dirty="0"/>
          </a:p>
        </p:txBody>
      </p:sp>
      <p:sp>
        <p:nvSpPr>
          <p:cNvPr id="4" name="タイトル 3"/>
          <p:cNvSpPr>
            <a:spLocks noGrp="1"/>
          </p:cNvSpPr>
          <p:nvPr>
            <p:ph type="title"/>
          </p:nvPr>
        </p:nvSpPr>
        <p:spPr>
          <a:xfrm>
            <a:off x="332741" y="373495"/>
            <a:ext cx="10046989" cy="683490"/>
          </a:xfrm>
        </p:spPr>
        <p:txBody>
          <a:bodyPr>
            <a:noAutofit/>
          </a:bodyPr>
          <a:lstStyle/>
          <a:p>
            <a:r>
              <a:rPr lang="ja-JP" altLang="en-US" sz="2800" dirty="0"/>
              <a:t>手法 </a:t>
            </a:r>
            <a:r>
              <a:rPr lang="en-US" altLang="ja-JP" sz="2800" dirty="0"/>
              <a:t>2. </a:t>
            </a:r>
            <a:r>
              <a:rPr lang="ja-JP" altLang="en-US" sz="2800" dirty="0"/>
              <a:t>独自に構築する証明書ファイル提供サーバーからの自動更新 </a:t>
            </a:r>
            <a:r>
              <a:rPr lang="en-US" altLang="ja-JP" sz="2800" dirty="0"/>
              <a:t>(</a:t>
            </a:r>
            <a:r>
              <a:rPr lang="ja-JP" altLang="en-US" sz="2800" dirty="0"/>
              <a:t>続き</a:t>
            </a:r>
            <a:r>
              <a:rPr lang="en-US" altLang="ja-JP" sz="2800" dirty="0"/>
              <a:t>)</a:t>
            </a:r>
            <a:br>
              <a:rPr lang="en-US" altLang="ja-JP" sz="2800" dirty="0"/>
            </a:br>
            <a:endParaRPr kumimoji="1" lang="ja-JP" altLang="en-US" sz="2800" dirty="0"/>
          </a:p>
        </p:txBody>
      </p:sp>
      <p:sp>
        <p:nvSpPr>
          <p:cNvPr id="13" name="テキスト ボックス 12"/>
          <p:cNvSpPr txBox="1"/>
          <p:nvPr/>
        </p:nvSpPr>
        <p:spPr>
          <a:xfrm>
            <a:off x="1200646" y="1007221"/>
            <a:ext cx="10105368" cy="5078313"/>
          </a:xfrm>
          <a:prstGeom prst="rect">
            <a:avLst/>
          </a:prstGeom>
          <a:solidFill>
            <a:srgbClr val="FFFFCC"/>
          </a:solidFill>
          <a:ln>
            <a:solidFill>
              <a:schemeClr val="bg1">
                <a:lumMod val="75000"/>
              </a:schemeClr>
            </a:solidFill>
          </a:ln>
        </p:spPr>
        <p:txBody>
          <a:bodyPr wrap="square" rtlCol="0">
            <a:spAutoFit/>
          </a:bodyPr>
          <a:lstStyle/>
          <a:p>
            <a:r>
              <a:rPr lang="ja-JP" altLang="en-US" sz="1200" b="1" dirty="0">
                <a:solidFill>
                  <a:schemeClr val="tx1">
                    <a:lumMod val="75000"/>
                    <a:lumOff val="25000"/>
                  </a:schemeClr>
                </a:solidFill>
              </a:rPr>
              <a:t>補足</a:t>
            </a:r>
            <a:r>
              <a:rPr lang="en-US" altLang="ja-JP" sz="1200" b="1" dirty="0">
                <a:solidFill>
                  <a:schemeClr val="tx1">
                    <a:lumMod val="75000"/>
                    <a:lumOff val="25000"/>
                  </a:schemeClr>
                </a:solidFill>
              </a:rPr>
              <a:t>: </a:t>
            </a:r>
            <a:r>
              <a:rPr lang="ja-JP" altLang="en-US" sz="1200" b="1" dirty="0">
                <a:solidFill>
                  <a:schemeClr val="tx1">
                    <a:lumMod val="75000"/>
                    <a:lumOff val="25000"/>
                  </a:schemeClr>
                </a:solidFill>
              </a:rPr>
              <a:t>独自構築する証明書供給サーバーの </a:t>
            </a:r>
            <a:r>
              <a:rPr lang="en-US" altLang="ja-JP" sz="1200" b="1" dirty="0">
                <a:solidFill>
                  <a:schemeClr val="tx1">
                    <a:lumMod val="75000"/>
                    <a:lumOff val="25000"/>
                  </a:schemeClr>
                </a:solidFill>
              </a:rPr>
              <a:t>URL </a:t>
            </a:r>
            <a:r>
              <a:rPr lang="ja-JP" altLang="en-US" sz="1200" b="1" dirty="0">
                <a:solidFill>
                  <a:schemeClr val="tx1">
                    <a:lumMod val="75000"/>
                    <a:lumOff val="25000"/>
                  </a:schemeClr>
                </a:solidFill>
              </a:rPr>
              <a:t>を </a:t>
            </a:r>
            <a:r>
              <a:rPr lang="en-US" altLang="ja-JP" sz="1200" b="1" dirty="0">
                <a:solidFill>
                  <a:schemeClr val="tx1">
                    <a:lumMod val="75000"/>
                    <a:lumOff val="25000"/>
                  </a:schemeClr>
                </a:solidFill>
              </a:rPr>
              <a:t>HTTPS </a:t>
            </a:r>
            <a:r>
              <a:rPr lang="ja-JP" altLang="en-US" sz="1200" b="1" dirty="0">
                <a:solidFill>
                  <a:schemeClr val="tx1">
                    <a:lumMod val="75000"/>
                    <a:lumOff val="25000"/>
                  </a:schemeClr>
                </a:solidFill>
              </a:rPr>
              <a:t>にする場合におけるセキュリティに関する留意事項</a:t>
            </a:r>
          </a:p>
          <a:p>
            <a:r>
              <a:rPr lang="ja-JP" altLang="en-US" sz="1200" dirty="0">
                <a:solidFill>
                  <a:schemeClr val="tx1">
                    <a:lumMod val="75000"/>
                    <a:lumOff val="25000"/>
                  </a:schemeClr>
                </a:solidFill>
              </a:rPr>
              <a:t>独自構築する証明書供給サーバーの </a:t>
            </a:r>
            <a:r>
              <a:rPr lang="en-US" altLang="ja-JP" sz="1200" dirty="0">
                <a:solidFill>
                  <a:schemeClr val="tx1">
                    <a:lumMod val="75000"/>
                    <a:lumOff val="25000"/>
                  </a:schemeClr>
                </a:solidFill>
              </a:rPr>
              <a:t>HTTP/HTTPS </a:t>
            </a:r>
            <a:r>
              <a:rPr lang="ja-JP" altLang="en-US" sz="1200" dirty="0">
                <a:solidFill>
                  <a:schemeClr val="tx1">
                    <a:lumMod val="75000"/>
                    <a:lumOff val="25000"/>
                  </a:schemeClr>
                </a:solidFill>
              </a:rPr>
              <a:t>の </a:t>
            </a:r>
            <a:r>
              <a:rPr lang="en-US" altLang="ja-JP" sz="1200" dirty="0">
                <a:solidFill>
                  <a:schemeClr val="tx1">
                    <a:lumMod val="75000"/>
                    <a:lumOff val="25000"/>
                  </a:schemeClr>
                </a:solidFill>
              </a:rPr>
              <a:t>URL </a:t>
            </a:r>
            <a:r>
              <a:rPr lang="ja-JP" altLang="en-US" sz="1200" dirty="0">
                <a:solidFill>
                  <a:schemeClr val="tx1">
                    <a:lumMod val="75000"/>
                    <a:lumOff val="25000"/>
                  </a:schemeClr>
                </a:solidFill>
              </a:rPr>
              <a:t>を指定すると、 「シン・テレワークシステム 中継ゲートウェイ スタンドアロン版」は、 「</a:t>
            </a:r>
            <a:r>
              <a:rPr lang="en-US" altLang="ja-JP" sz="1200" dirty="0">
                <a:solidFill>
                  <a:schemeClr val="tx1">
                    <a:lumMod val="75000"/>
                    <a:lumOff val="25000"/>
                  </a:schemeClr>
                </a:solidFill>
              </a:rPr>
              <a:t>HTML5 </a:t>
            </a:r>
            <a:r>
              <a:rPr lang="ja-JP" altLang="en-US" sz="1200" dirty="0">
                <a:solidFill>
                  <a:schemeClr val="tx1">
                    <a:lumMod val="75000"/>
                    <a:lumOff val="25000"/>
                  </a:schemeClr>
                </a:solidFill>
              </a:rPr>
              <a:t>版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クライアント用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サーバー」のために、自動的・定期的に、この </a:t>
            </a:r>
            <a:r>
              <a:rPr lang="en-US" altLang="ja-JP" sz="1200" dirty="0">
                <a:solidFill>
                  <a:schemeClr val="tx1">
                    <a:lumMod val="75000"/>
                    <a:lumOff val="25000"/>
                  </a:schemeClr>
                </a:solidFill>
              </a:rPr>
              <a:t>URL </a:t>
            </a:r>
            <a:r>
              <a:rPr lang="ja-JP" altLang="en-US" sz="1200" dirty="0">
                <a:solidFill>
                  <a:schemeClr val="tx1">
                    <a:lumMod val="75000"/>
                    <a:lumOff val="25000"/>
                  </a:schemeClr>
                </a:solidFill>
              </a:rPr>
              <a:t>に、別途指定された </a:t>
            </a:r>
            <a:r>
              <a:rPr lang="en-US" altLang="ja-JP" sz="1200" dirty="0">
                <a:solidFill>
                  <a:schemeClr val="tx1">
                    <a:lumMod val="75000"/>
                    <a:lumOff val="25000"/>
                  </a:schemeClr>
                </a:solidFill>
              </a:rPr>
              <a:t>Basic </a:t>
            </a:r>
            <a:r>
              <a:rPr lang="ja-JP" altLang="en-US" sz="1200" dirty="0">
                <a:solidFill>
                  <a:schemeClr val="tx1">
                    <a:lumMod val="75000"/>
                    <a:lumOff val="25000"/>
                  </a:schemeClr>
                </a:solidFill>
              </a:rPr>
              <a:t>認証のクレデンシャルを用いてアクセスする。この際に、</a:t>
            </a:r>
            <a:r>
              <a:rPr lang="en-US" altLang="ja-JP" sz="1200" dirty="0">
                <a:solidFill>
                  <a:schemeClr val="tx1">
                    <a:lumMod val="75000"/>
                    <a:lumOff val="25000"/>
                  </a:schemeClr>
                </a:solidFill>
              </a:rPr>
              <a:t>HTTP </a:t>
            </a:r>
            <a:r>
              <a:rPr lang="ja-JP" altLang="en-US" sz="1200" dirty="0">
                <a:solidFill>
                  <a:schemeClr val="tx1">
                    <a:lumMod val="75000"/>
                    <a:lumOff val="25000"/>
                  </a:schemeClr>
                </a:solidFill>
              </a:rPr>
              <a:t>の場合、クレデンシャルが平文で流れるため、</a:t>
            </a:r>
            <a:r>
              <a:rPr lang="en-US" altLang="ja-JP" sz="1200" dirty="0">
                <a:solidFill>
                  <a:schemeClr val="tx1">
                    <a:lumMod val="75000"/>
                    <a:lumOff val="25000"/>
                  </a:schemeClr>
                </a:solidFill>
              </a:rPr>
              <a:t>ISP </a:t>
            </a:r>
            <a:r>
              <a:rPr lang="ja-JP" altLang="en-US" sz="1200" dirty="0">
                <a:solidFill>
                  <a:schemeClr val="tx1">
                    <a:lumMod val="75000"/>
                    <a:lumOff val="25000"/>
                  </a:schemeClr>
                </a:solidFill>
              </a:rPr>
              <a:t>やクラウド事業者等は、この平文を収集できる。また、そもそも </a:t>
            </a:r>
            <a:r>
              <a:rPr lang="en-US" altLang="ja-JP" sz="1200" dirty="0">
                <a:solidFill>
                  <a:schemeClr val="tx1">
                    <a:lumMod val="75000"/>
                    <a:lumOff val="25000"/>
                  </a:schemeClr>
                </a:solidFill>
              </a:rPr>
              <a:t>HTTP </a:t>
            </a:r>
            <a:r>
              <a:rPr lang="ja-JP" altLang="en-US" sz="1200" dirty="0">
                <a:solidFill>
                  <a:schemeClr val="tx1">
                    <a:lumMod val="75000"/>
                    <a:lumOff val="25000"/>
                  </a:schemeClr>
                </a:solidFill>
              </a:rPr>
              <a:t>でダウンロードする内容に証明書の秘密鍵ファイルが含まれるが、これも平文で流れてしまう。これは、セキュリティ上好ましくない場合がある。そこで、</a:t>
            </a:r>
            <a:r>
              <a:rPr lang="en-US" altLang="ja-JP" sz="1200" dirty="0">
                <a:solidFill>
                  <a:schemeClr val="tx1">
                    <a:lumMod val="75000"/>
                    <a:lumOff val="25000"/>
                  </a:schemeClr>
                </a:solidFill>
              </a:rPr>
              <a:t>HTTPS </a:t>
            </a:r>
            <a:r>
              <a:rPr lang="ja-JP" altLang="en-US" sz="1200" dirty="0">
                <a:solidFill>
                  <a:schemeClr val="tx1">
                    <a:lumMod val="75000"/>
                    <a:lumOff val="25000"/>
                  </a:schemeClr>
                </a:solidFill>
              </a:rPr>
              <a:t>を利用することを検討する。しかしながら、 「シン・テレワークシステム 中継ゲートウェイ スタンドアロン版」は、 </a:t>
            </a:r>
            <a:r>
              <a:rPr lang="en-US" altLang="ja-JP" sz="1200" dirty="0">
                <a:solidFill>
                  <a:schemeClr val="tx1">
                    <a:lumMod val="75000"/>
                    <a:lumOff val="25000"/>
                  </a:schemeClr>
                </a:solidFill>
              </a:rPr>
              <a:t>HTTPS </a:t>
            </a:r>
            <a:r>
              <a:rPr lang="ja-JP" altLang="en-US" sz="1200" dirty="0">
                <a:solidFill>
                  <a:schemeClr val="tx1">
                    <a:lumMod val="75000"/>
                    <a:lumOff val="25000"/>
                  </a:schemeClr>
                </a:solidFill>
              </a:rPr>
              <a:t>による </a:t>
            </a:r>
            <a:r>
              <a:rPr lang="en-US" altLang="ja-JP" sz="1200" dirty="0">
                <a:solidFill>
                  <a:schemeClr val="tx1">
                    <a:lumMod val="75000"/>
                    <a:lumOff val="25000"/>
                  </a:schemeClr>
                </a:solidFill>
              </a:rPr>
              <a:t>URL </a:t>
            </a:r>
            <a:r>
              <a:rPr lang="ja-JP" altLang="en-US" sz="1200" dirty="0">
                <a:solidFill>
                  <a:schemeClr val="tx1">
                    <a:lumMod val="75000"/>
                    <a:lumOff val="25000"/>
                  </a:schemeClr>
                </a:solidFill>
              </a:rPr>
              <a:t>の指定には対応しているが、</a:t>
            </a:r>
            <a:r>
              <a:rPr lang="en-US" altLang="ja-JP" sz="1200" dirty="0">
                <a:solidFill>
                  <a:schemeClr val="tx1">
                    <a:lumMod val="75000"/>
                    <a:lumOff val="25000"/>
                  </a:schemeClr>
                </a:solidFill>
              </a:rPr>
              <a:t>HTTPS Web </a:t>
            </a:r>
            <a:r>
              <a:rPr lang="ja-JP" altLang="en-US" sz="1200" dirty="0">
                <a:solidFill>
                  <a:schemeClr val="tx1">
                    <a:lumMod val="75000"/>
                    <a:lumOff val="25000"/>
                  </a:schemeClr>
                </a:solidFill>
              </a:rPr>
              <a:t>サーバーが提示する </a:t>
            </a:r>
            <a:r>
              <a:rPr lang="en-US" altLang="ja-JP" sz="1200" dirty="0">
                <a:solidFill>
                  <a:schemeClr val="tx1">
                    <a:lumMod val="75000"/>
                    <a:lumOff val="25000"/>
                  </a:schemeClr>
                </a:solidFill>
              </a:rPr>
              <a:t>SSL </a:t>
            </a:r>
            <a:r>
              <a:rPr lang="ja-JP" altLang="en-US" sz="1200" dirty="0">
                <a:solidFill>
                  <a:schemeClr val="tx1">
                    <a:lumMod val="75000"/>
                    <a:lumOff val="25000"/>
                  </a:schemeClr>
                </a:solidFill>
              </a:rPr>
              <a:t>証明書の内容は検証しないので、これは、一応暗号化は行なわれているものの、高度な通信路上の透過的 </a:t>
            </a:r>
            <a:r>
              <a:rPr lang="en-US" altLang="ja-JP" sz="1200" dirty="0">
                <a:solidFill>
                  <a:schemeClr val="tx1">
                    <a:lumMod val="75000"/>
                    <a:lumOff val="25000"/>
                  </a:schemeClr>
                </a:solidFill>
              </a:rPr>
              <a:t>TCP </a:t>
            </a:r>
            <a:r>
              <a:rPr lang="ja-JP" altLang="en-US" sz="1200" dirty="0">
                <a:solidFill>
                  <a:schemeClr val="tx1">
                    <a:lumMod val="75000"/>
                    <a:lumOff val="25000"/>
                  </a:schemeClr>
                </a:solidFill>
              </a:rPr>
              <a:t>セッションの中継や </a:t>
            </a:r>
            <a:r>
              <a:rPr lang="en-US" altLang="ja-JP" sz="1200" dirty="0">
                <a:solidFill>
                  <a:schemeClr val="tx1">
                    <a:lumMod val="75000"/>
                    <a:lumOff val="25000"/>
                  </a:schemeClr>
                </a:solidFill>
              </a:rPr>
              <a:t>DNS </a:t>
            </a:r>
            <a:r>
              <a:rPr lang="ja-JP" altLang="en-US" sz="1200" dirty="0">
                <a:solidFill>
                  <a:schemeClr val="tx1">
                    <a:lumMod val="75000"/>
                    <a:lumOff val="25000"/>
                  </a:schemeClr>
                </a:solidFill>
              </a:rPr>
              <a:t>書き換え等の中間者攻撃が可能となり、攻撃者は、クレデンシャルを取得したり、ダウンロード内容物を奪取したりすることが可能である。開発チームは、</a:t>
            </a:r>
            <a:r>
              <a:rPr lang="en-US" altLang="ja-JP" sz="1200" dirty="0">
                <a:solidFill>
                  <a:schemeClr val="tx1">
                    <a:lumMod val="75000"/>
                    <a:lumOff val="25000"/>
                  </a:schemeClr>
                </a:solidFill>
              </a:rPr>
              <a:t>HTTPS </a:t>
            </a:r>
            <a:r>
              <a:rPr lang="ja-JP" altLang="en-US" sz="1200" dirty="0">
                <a:solidFill>
                  <a:schemeClr val="tx1">
                    <a:lumMod val="75000"/>
                    <a:lumOff val="25000"/>
                  </a:schemeClr>
                </a:solidFill>
              </a:rPr>
              <a:t>による証明書供給サーバーへのアクセス時にそのサーバーの </a:t>
            </a:r>
            <a:r>
              <a:rPr lang="en-US" altLang="ja-JP" sz="1200" dirty="0">
                <a:solidFill>
                  <a:schemeClr val="tx1">
                    <a:lumMod val="75000"/>
                    <a:lumOff val="25000"/>
                  </a:schemeClr>
                </a:solidFill>
              </a:rPr>
              <a:t>SSL </a:t>
            </a:r>
            <a:r>
              <a:rPr lang="ja-JP" altLang="en-US" sz="1200" dirty="0">
                <a:solidFill>
                  <a:schemeClr val="tx1">
                    <a:lumMod val="75000"/>
                    <a:lumOff val="25000"/>
                  </a:schemeClr>
                </a:solidFill>
              </a:rPr>
              <a:t>証明書を検証する方法も検討したが、実のところ、この手の独自構築の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サーバーは、自己署名証明書等によって運用されるケースが多く、</a:t>
            </a:r>
            <a:r>
              <a:rPr lang="en-US" altLang="ja-JP" sz="1200" dirty="0">
                <a:solidFill>
                  <a:schemeClr val="tx1">
                    <a:lumMod val="75000"/>
                    <a:lumOff val="25000"/>
                  </a:schemeClr>
                </a:solidFill>
              </a:rPr>
              <a:t>SSL </a:t>
            </a:r>
            <a:r>
              <a:rPr lang="ja-JP" altLang="en-US" sz="1200" dirty="0">
                <a:solidFill>
                  <a:schemeClr val="tx1">
                    <a:lumMod val="75000"/>
                    <a:lumOff val="25000"/>
                  </a:schemeClr>
                </a:solidFill>
              </a:rPr>
              <a:t>証明書の検証に </a:t>
            </a:r>
            <a:r>
              <a:rPr lang="en-US" altLang="ja-JP" sz="1200" dirty="0">
                <a:solidFill>
                  <a:schemeClr val="tx1">
                    <a:lumMod val="75000"/>
                    <a:lumOff val="25000"/>
                  </a:schemeClr>
                </a:solidFill>
              </a:rPr>
              <a:t>CA </a:t>
            </a:r>
            <a:r>
              <a:rPr lang="ja-JP" altLang="en-US" sz="1200" dirty="0">
                <a:solidFill>
                  <a:schemeClr val="tx1">
                    <a:lumMod val="75000"/>
                    <a:lumOff val="25000"/>
                  </a:schemeClr>
                </a:solidFill>
              </a:rPr>
              <a:t>を利用することは現実的ではない。また、</a:t>
            </a:r>
            <a:r>
              <a:rPr lang="en-US" altLang="ja-JP" sz="1200" dirty="0">
                <a:solidFill>
                  <a:schemeClr val="tx1">
                    <a:lumMod val="75000"/>
                    <a:lumOff val="25000"/>
                  </a:schemeClr>
                </a:solidFill>
              </a:rPr>
              <a:t>CA </a:t>
            </a:r>
            <a:r>
              <a:rPr lang="ja-JP" altLang="en-US" sz="1200" dirty="0">
                <a:solidFill>
                  <a:schemeClr val="tx1">
                    <a:lumMod val="75000"/>
                    <a:lumOff val="25000"/>
                  </a:schemeClr>
                </a:solidFill>
              </a:rPr>
              <a:t>を利用する場合、信頼できる </a:t>
            </a:r>
            <a:r>
              <a:rPr lang="en-US" altLang="ja-JP" sz="1200" dirty="0">
                <a:solidFill>
                  <a:schemeClr val="tx1">
                    <a:lumMod val="75000"/>
                    <a:lumOff val="25000"/>
                  </a:schemeClr>
                </a:solidFill>
              </a:rPr>
              <a:t>CA </a:t>
            </a:r>
            <a:r>
              <a:rPr lang="ja-JP" altLang="en-US" sz="1200" dirty="0">
                <a:solidFill>
                  <a:schemeClr val="tx1">
                    <a:lumMod val="75000"/>
                    <a:lumOff val="25000"/>
                  </a:schemeClr>
                </a:solidFill>
              </a:rPr>
              <a:t>のルート証明書をどのように規定するのかという課題が新たに発生する。</a:t>
            </a:r>
            <a:r>
              <a:rPr lang="en-US" altLang="ja-JP" sz="1200" dirty="0">
                <a:solidFill>
                  <a:schemeClr val="tx1">
                    <a:lumMod val="75000"/>
                    <a:lumOff val="25000"/>
                  </a:schemeClr>
                </a:solidFill>
              </a:rPr>
              <a:t>OS </a:t>
            </a:r>
            <a:r>
              <a:rPr lang="ja-JP" altLang="en-US" sz="1200" dirty="0">
                <a:solidFill>
                  <a:schemeClr val="tx1">
                    <a:lumMod val="75000"/>
                    <a:lumOff val="25000"/>
                  </a:schemeClr>
                </a:solidFill>
              </a:rPr>
              <a:t>の証明書ストアを活用するのが一般的であるが、これは </a:t>
            </a:r>
            <a:r>
              <a:rPr lang="en-US" altLang="ja-JP" sz="1200" dirty="0">
                <a:solidFill>
                  <a:schemeClr val="tx1">
                    <a:lumMod val="75000"/>
                    <a:lumOff val="25000"/>
                  </a:schemeClr>
                </a:solidFill>
              </a:rPr>
              <a:t>OS </a:t>
            </a:r>
            <a:r>
              <a:rPr lang="ja-JP" altLang="en-US" sz="1200" dirty="0">
                <a:solidFill>
                  <a:schemeClr val="tx1">
                    <a:lumMod val="75000"/>
                    <a:lumOff val="25000"/>
                  </a:schemeClr>
                </a:solidFill>
              </a:rPr>
              <a:t>によって挙動が異なり、</a:t>
            </a:r>
            <a:r>
              <a:rPr lang="en-US" altLang="ja-JP" sz="1200" dirty="0">
                <a:solidFill>
                  <a:schemeClr val="tx1">
                    <a:lumMod val="75000"/>
                    <a:lumOff val="25000"/>
                  </a:schemeClr>
                </a:solidFill>
              </a:rPr>
              <a:t>OS </a:t>
            </a:r>
            <a:r>
              <a:rPr lang="ja-JP" altLang="en-US" sz="1200" dirty="0">
                <a:solidFill>
                  <a:schemeClr val="tx1">
                    <a:lumMod val="75000"/>
                    <a:lumOff val="25000"/>
                  </a:schemeClr>
                </a:solidFill>
              </a:rPr>
              <a:t>の側がアップデートされないおそれもある。本インフラは、今後 </a:t>
            </a:r>
            <a:r>
              <a:rPr lang="en-US" altLang="ja-JP" sz="1200" dirty="0">
                <a:solidFill>
                  <a:schemeClr val="tx1">
                    <a:lumMod val="75000"/>
                    <a:lumOff val="25000"/>
                  </a:schemeClr>
                </a:solidFill>
              </a:rPr>
              <a:t>10 </a:t>
            </a:r>
            <a:r>
              <a:rPr lang="ja-JP" altLang="en-US" sz="1200" dirty="0">
                <a:solidFill>
                  <a:schemeClr val="tx1">
                    <a:lumMod val="75000"/>
                    <a:lumOff val="25000"/>
                  </a:schemeClr>
                </a:solidFill>
              </a:rPr>
              <a:t>年、</a:t>
            </a:r>
            <a:r>
              <a:rPr lang="en-US" altLang="ja-JP" sz="1200" dirty="0">
                <a:solidFill>
                  <a:schemeClr val="tx1">
                    <a:lumMod val="75000"/>
                    <a:lumOff val="25000"/>
                  </a:schemeClr>
                </a:solidFill>
              </a:rPr>
              <a:t>20 </a:t>
            </a:r>
            <a:r>
              <a:rPr lang="ja-JP" altLang="en-US" sz="1200" dirty="0">
                <a:solidFill>
                  <a:schemeClr val="tx1">
                    <a:lumMod val="75000"/>
                    <a:lumOff val="25000"/>
                  </a:schemeClr>
                </a:solidFill>
              </a:rPr>
              <a:t>年程度安定継続したいユーザーが多いが、シン・テレワークシステムそのものに脆弱性がない限り、</a:t>
            </a:r>
            <a:r>
              <a:rPr lang="en-US" altLang="ja-JP" sz="1200" dirty="0">
                <a:solidFill>
                  <a:schemeClr val="tx1">
                    <a:lumMod val="75000"/>
                    <a:lumOff val="25000"/>
                  </a:schemeClr>
                </a:solidFill>
              </a:rPr>
              <a:t>OS </a:t>
            </a:r>
            <a:r>
              <a:rPr lang="ja-JP" altLang="en-US" sz="1200" dirty="0">
                <a:solidFill>
                  <a:schemeClr val="tx1">
                    <a:lumMod val="75000"/>
                    <a:lumOff val="25000"/>
                  </a:schemeClr>
                </a:solidFill>
              </a:rPr>
              <a:t>そのものはアップデートせず安定稼働させるという選択肢を採るユーザーは少なくない。そして、これは、いずれ </a:t>
            </a:r>
            <a:r>
              <a:rPr lang="en-US" altLang="ja-JP" sz="1200" dirty="0">
                <a:solidFill>
                  <a:schemeClr val="tx1">
                    <a:lumMod val="75000"/>
                    <a:lumOff val="25000"/>
                  </a:schemeClr>
                </a:solidFill>
              </a:rPr>
              <a:t>OS </a:t>
            </a:r>
            <a:r>
              <a:rPr lang="ja-JP" altLang="en-US" sz="1200" dirty="0">
                <a:solidFill>
                  <a:schemeClr val="tx1">
                    <a:lumMod val="75000"/>
                    <a:lumOff val="25000"/>
                  </a:schemeClr>
                </a:solidFill>
              </a:rPr>
              <a:t>そのものにはいくつかの脆弱性が発見されるものの、外部からその脆弱性を突くことがそもそも不可能であれば、特段構わないものなのである。そうすると、</a:t>
            </a:r>
            <a:r>
              <a:rPr lang="en-US" altLang="ja-JP" sz="1200" dirty="0">
                <a:solidFill>
                  <a:schemeClr val="tx1">
                    <a:lumMod val="75000"/>
                    <a:lumOff val="25000"/>
                  </a:schemeClr>
                </a:solidFill>
              </a:rPr>
              <a:t>OS </a:t>
            </a:r>
            <a:r>
              <a:rPr lang="ja-JP" altLang="en-US" sz="1200" dirty="0">
                <a:solidFill>
                  <a:schemeClr val="tx1">
                    <a:lumMod val="75000"/>
                    <a:lumOff val="25000"/>
                  </a:schemeClr>
                </a:solidFill>
              </a:rPr>
              <a:t>そのものを長期間そのまま稼働させるとき、</a:t>
            </a:r>
            <a:r>
              <a:rPr lang="en-US" altLang="ja-JP" sz="1200" dirty="0">
                <a:solidFill>
                  <a:schemeClr val="tx1">
                    <a:lumMod val="75000"/>
                    <a:lumOff val="25000"/>
                  </a:schemeClr>
                </a:solidFill>
              </a:rPr>
              <a:t>SSL </a:t>
            </a:r>
            <a:r>
              <a:rPr lang="ja-JP" altLang="en-US" sz="1200" dirty="0">
                <a:solidFill>
                  <a:schemeClr val="tx1">
                    <a:lumMod val="75000"/>
                    <a:lumOff val="25000"/>
                  </a:schemeClr>
                </a:solidFill>
              </a:rPr>
              <a:t>証明書自体はどんどんと新しくなり、署名者が変化すると、未来のいずれかの時点で、その証明書の検証ができなくなってしまうことが突然発生するのである。これは、</a:t>
            </a:r>
            <a:r>
              <a:rPr lang="en-US" altLang="ja-JP" sz="1200" dirty="0">
                <a:solidFill>
                  <a:schemeClr val="tx1">
                    <a:lumMod val="75000"/>
                    <a:lumOff val="25000"/>
                  </a:schemeClr>
                </a:solidFill>
              </a:rPr>
              <a:t>10 </a:t>
            </a:r>
            <a:r>
              <a:rPr lang="ja-JP" altLang="en-US" sz="1200" dirty="0">
                <a:solidFill>
                  <a:schemeClr val="tx1">
                    <a:lumMod val="75000"/>
                    <a:lumOff val="25000"/>
                  </a:schemeClr>
                </a:solidFill>
              </a:rPr>
              <a:t>年後、</a:t>
            </a:r>
            <a:r>
              <a:rPr lang="en-US" altLang="ja-JP" sz="1200" dirty="0">
                <a:solidFill>
                  <a:schemeClr val="tx1">
                    <a:lumMod val="75000"/>
                    <a:lumOff val="25000"/>
                  </a:schemeClr>
                </a:solidFill>
              </a:rPr>
              <a:t>20 </a:t>
            </a:r>
            <a:r>
              <a:rPr lang="ja-JP" altLang="en-US" sz="1200" dirty="0">
                <a:solidFill>
                  <a:schemeClr val="tx1">
                    <a:lumMod val="75000"/>
                    <a:lumOff val="25000"/>
                  </a:schemeClr>
                </a:solidFill>
              </a:rPr>
              <a:t>年後といったスパンの話であるが、その頃には、組織内で「シン・テレワークシステム」のサーバーを当初構築したメンバーはすでにいなくなっている可能性が高く、誰も証明書自動更新プロセスが停止した原因がわからないということになってしまう。長期的にみると、このような可用性のリスクは、かなり高い。一方で、本文書で例示している方式である </a:t>
            </a:r>
            <a:r>
              <a:rPr lang="en-US" altLang="ja-JP" sz="1200" dirty="0">
                <a:solidFill>
                  <a:schemeClr val="tx1">
                    <a:lumMod val="75000"/>
                    <a:lumOff val="25000"/>
                  </a:schemeClr>
                </a:solidFill>
              </a:rPr>
              <a:t>Let's Encrypt </a:t>
            </a:r>
            <a:r>
              <a:rPr lang="ja-JP" altLang="en-US" sz="1200" dirty="0">
                <a:solidFill>
                  <a:schemeClr val="tx1">
                    <a:lumMod val="75000"/>
                    <a:lumOff val="25000"/>
                  </a:schemeClr>
                </a:solidFill>
              </a:rPr>
              <a:t>の証明書を活用する場合、証明書の有効期限は </a:t>
            </a:r>
            <a:r>
              <a:rPr lang="en-US" altLang="ja-JP" sz="1200" dirty="0">
                <a:solidFill>
                  <a:schemeClr val="tx1">
                    <a:lumMod val="75000"/>
                    <a:lumOff val="25000"/>
                  </a:schemeClr>
                </a:solidFill>
              </a:rPr>
              <a:t>3 </a:t>
            </a:r>
            <a:r>
              <a:rPr lang="ja-JP" altLang="en-US" sz="1200" dirty="0">
                <a:solidFill>
                  <a:schemeClr val="tx1">
                    <a:lumMod val="75000"/>
                    <a:lumOff val="25000"/>
                  </a:schemeClr>
                </a:solidFill>
              </a:rPr>
              <a:t>ヶ月と極めて短くなっている。この文の前半のほうで述べたような中間者攻撃は、稀であるし、攻撃者がその実現に一度成功して秘密鍵が危殆化した場合でも、しばらくすると秘密鍵は価値がないものとなってしまう。そして、攻撃者がその秘密鍵を入手しただけでは全く意味はなく、シン・テレワークシステムの </a:t>
            </a:r>
            <a:r>
              <a:rPr lang="en-US" altLang="ja-JP" sz="1200" dirty="0">
                <a:solidFill>
                  <a:schemeClr val="tx1">
                    <a:lumMod val="75000"/>
                    <a:lumOff val="25000"/>
                  </a:schemeClr>
                </a:solidFill>
              </a:rPr>
              <a:t>HTML5 </a:t>
            </a:r>
            <a:r>
              <a:rPr lang="ja-JP" altLang="en-US" sz="1200" dirty="0">
                <a:solidFill>
                  <a:schemeClr val="tx1">
                    <a:lumMod val="75000"/>
                    <a:lumOff val="25000"/>
                  </a:schemeClr>
                </a:solidFill>
              </a:rPr>
              <a:t>版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クライアント用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サーバーとユーザーとの通信を盗み取るためには、さらに不正な </a:t>
            </a:r>
            <a:r>
              <a:rPr lang="en-US" altLang="ja-JP" sz="1200" dirty="0">
                <a:solidFill>
                  <a:schemeClr val="tx1">
                    <a:lumMod val="75000"/>
                    <a:lumOff val="25000"/>
                  </a:schemeClr>
                </a:solidFill>
              </a:rPr>
              <a:t>SSL </a:t>
            </a:r>
            <a:r>
              <a:rPr lang="ja-JP" altLang="en-US" sz="1200" dirty="0">
                <a:solidFill>
                  <a:schemeClr val="tx1">
                    <a:lumMod val="75000"/>
                    <a:lumOff val="25000"/>
                  </a:schemeClr>
                </a:solidFill>
              </a:rPr>
              <a:t>終端ホストを稼働させ、その </a:t>
            </a:r>
            <a:r>
              <a:rPr lang="en-US" altLang="ja-JP" sz="1200" dirty="0">
                <a:solidFill>
                  <a:schemeClr val="tx1">
                    <a:lumMod val="75000"/>
                    <a:lumOff val="25000"/>
                  </a:schemeClr>
                </a:solidFill>
              </a:rPr>
              <a:t>SSL </a:t>
            </a:r>
            <a:r>
              <a:rPr lang="ja-JP" altLang="en-US" sz="1200" dirty="0">
                <a:solidFill>
                  <a:schemeClr val="tx1">
                    <a:lumMod val="75000"/>
                    <a:lumOff val="25000"/>
                  </a:schemeClr>
                </a:solidFill>
              </a:rPr>
              <a:t>終端ホストを、本来の </a:t>
            </a:r>
            <a:r>
              <a:rPr lang="en-US" altLang="ja-JP" sz="1200" dirty="0">
                <a:solidFill>
                  <a:schemeClr val="tx1">
                    <a:lumMod val="75000"/>
                    <a:lumOff val="25000"/>
                  </a:schemeClr>
                </a:solidFill>
              </a:rPr>
              <a:t>HTML5 </a:t>
            </a:r>
            <a:r>
              <a:rPr lang="ja-JP" altLang="en-US" sz="1200" dirty="0">
                <a:solidFill>
                  <a:schemeClr val="tx1">
                    <a:lumMod val="75000"/>
                    <a:lumOff val="25000"/>
                  </a:schemeClr>
                </a:solidFill>
              </a:rPr>
              <a:t>版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クライアント用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サーバーとユーザーとの間に、高度な手法により挟み込みする必要がある。ここまでしてようやく攻撃者は </a:t>
            </a:r>
            <a:r>
              <a:rPr lang="en-US" altLang="ja-JP" sz="1200" dirty="0">
                <a:solidFill>
                  <a:schemeClr val="tx1">
                    <a:lumMod val="75000"/>
                    <a:lumOff val="25000"/>
                  </a:schemeClr>
                </a:solidFill>
              </a:rPr>
              <a:t>HTML5 </a:t>
            </a:r>
            <a:r>
              <a:rPr lang="ja-JP" altLang="en-US" sz="1200" dirty="0">
                <a:solidFill>
                  <a:schemeClr val="tx1">
                    <a:lumMod val="75000"/>
                    <a:lumOff val="25000"/>
                  </a:schemeClr>
                </a:solidFill>
              </a:rPr>
              <a:t>版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クライアント用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サーバーとユーザーとの通信を傍受できるようになるのである。このように、万一証明書の秘密鍵が漏えいした場合のリスクと、前記の長期的にみた可用性のリスクとを天秤にかけると、長期的にみた可用性のリスクを少なくしたほうが合理的であると、シン・テレワークシステムの開発チームは判断をしたのである。このような理由により、証明書配信サーバーに対する </a:t>
            </a:r>
            <a:r>
              <a:rPr lang="en-US" altLang="ja-JP" sz="1200" dirty="0">
                <a:solidFill>
                  <a:schemeClr val="tx1">
                    <a:lumMod val="75000"/>
                    <a:lumOff val="25000"/>
                  </a:schemeClr>
                </a:solidFill>
              </a:rPr>
              <a:t>HTTPS </a:t>
            </a:r>
            <a:r>
              <a:rPr lang="ja-JP" altLang="en-US" sz="1200" dirty="0">
                <a:solidFill>
                  <a:schemeClr val="tx1">
                    <a:lumMod val="75000"/>
                    <a:lumOff val="25000"/>
                  </a:schemeClr>
                </a:solidFill>
              </a:rPr>
              <a:t>のアクセス時における </a:t>
            </a:r>
            <a:r>
              <a:rPr lang="en-US" altLang="ja-JP" sz="1200" dirty="0">
                <a:solidFill>
                  <a:schemeClr val="tx1">
                    <a:lumMod val="75000"/>
                    <a:lumOff val="25000"/>
                  </a:schemeClr>
                </a:solidFill>
              </a:rPr>
              <a:t>SSL </a:t>
            </a:r>
            <a:r>
              <a:rPr lang="ja-JP" altLang="en-US" sz="1200" dirty="0">
                <a:solidFill>
                  <a:schemeClr val="tx1">
                    <a:lumMod val="75000"/>
                    <a:lumOff val="25000"/>
                  </a:schemeClr>
                </a:solidFill>
              </a:rPr>
              <a:t>証明書の検証は、実施していない。したがって、前述の、証明書配信サーバーに対する </a:t>
            </a:r>
            <a:r>
              <a:rPr lang="en-US" altLang="ja-JP" sz="1200" dirty="0">
                <a:solidFill>
                  <a:schemeClr val="tx1">
                    <a:lumMod val="75000"/>
                    <a:lumOff val="25000"/>
                  </a:schemeClr>
                </a:solidFill>
              </a:rPr>
              <a:t>HTTPS </a:t>
            </a:r>
            <a:r>
              <a:rPr lang="ja-JP" altLang="en-US" sz="1200" dirty="0">
                <a:solidFill>
                  <a:schemeClr val="tx1">
                    <a:lumMod val="75000"/>
                    <a:lumOff val="25000"/>
                  </a:schemeClr>
                </a:solidFill>
              </a:rPr>
              <a:t>アクセス時の中間者攻撃のリスクはあるが、このリスクは、証明書配信サーバーと、シン・テレワークシステム </a:t>
            </a:r>
            <a:r>
              <a:rPr lang="en-US" altLang="ja-JP" sz="1200" dirty="0">
                <a:solidFill>
                  <a:schemeClr val="tx1">
                    <a:lumMod val="75000"/>
                    <a:lumOff val="25000"/>
                  </a:schemeClr>
                </a:solidFill>
              </a:rPr>
              <a:t>HTML5 </a:t>
            </a:r>
            <a:r>
              <a:rPr lang="ja-JP" altLang="en-US" sz="1200" dirty="0">
                <a:solidFill>
                  <a:schemeClr val="tx1">
                    <a:lumMod val="75000"/>
                    <a:lumOff val="25000"/>
                  </a:schemeClr>
                </a:solidFill>
              </a:rPr>
              <a:t>版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クライアント用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サーバーとの間の通信を、インターネット経由ではなくプライベートネットワーク経由で行なうとか、仮にグローバル </a:t>
            </a:r>
            <a:r>
              <a:rPr lang="en-US" altLang="ja-JP" sz="1200" dirty="0">
                <a:solidFill>
                  <a:schemeClr val="tx1">
                    <a:lumMod val="75000"/>
                    <a:lumOff val="25000"/>
                  </a:schemeClr>
                </a:solidFill>
              </a:rPr>
              <a:t>IP </a:t>
            </a:r>
            <a:r>
              <a:rPr lang="ja-JP" altLang="en-US" sz="1200" dirty="0">
                <a:solidFill>
                  <a:schemeClr val="tx1">
                    <a:lumMod val="75000"/>
                    <a:lumOff val="25000"/>
                  </a:schemeClr>
                </a:solidFill>
              </a:rPr>
              <a:t>アドレスを用いる場合であっても、そもそも同一の自組織ルータやネットワークの配下で直接つながっているとか、信頼できる直接契約先 </a:t>
            </a:r>
            <a:r>
              <a:rPr lang="en-US" altLang="ja-JP" sz="1200" dirty="0">
                <a:solidFill>
                  <a:schemeClr val="tx1">
                    <a:lumMod val="75000"/>
                    <a:lumOff val="25000"/>
                  </a:schemeClr>
                </a:solidFill>
              </a:rPr>
              <a:t>ISP </a:t>
            </a:r>
            <a:r>
              <a:rPr lang="ja-JP" altLang="en-US" sz="1200" dirty="0">
                <a:solidFill>
                  <a:schemeClr val="tx1">
                    <a:lumMod val="75000"/>
                    <a:lumOff val="25000"/>
                  </a:schemeClr>
                </a:solidFill>
              </a:rPr>
              <a:t>経由でつながっているというような状況を容易に作ることにより、回避可能である。</a:t>
            </a:r>
          </a:p>
        </p:txBody>
      </p:sp>
    </p:spTree>
    <p:extLst>
      <p:ext uri="{BB962C8B-B14F-4D97-AF65-F5344CB8AC3E}">
        <p14:creationId xmlns:p14="http://schemas.microsoft.com/office/powerpoint/2010/main" val="111100588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Autofit/>
          </a:bodyPr>
          <a:lstStyle/>
          <a:p>
            <a:r>
              <a:rPr kumimoji="1" lang="ja-JP" altLang="en-US" sz="1800" dirty="0"/>
              <a:t>背景</a:t>
            </a:r>
            <a:endParaRPr kumimoji="1" lang="en-US" altLang="ja-JP" sz="1800" dirty="0"/>
          </a:p>
          <a:p>
            <a:pPr lvl="1"/>
            <a:r>
              <a:rPr kumimoji="1" lang="ja-JP" altLang="en-US" sz="1400" dirty="0"/>
              <a:t>シン・テレワークシステム クライアントアプリは、</a:t>
            </a:r>
            <a:r>
              <a:rPr kumimoji="1" lang="en-US" altLang="ja-JP" sz="1400" dirty="0" err="1"/>
              <a:t>mstsc</a:t>
            </a:r>
            <a:r>
              <a:rPr kumimoji="1" lang="en-US" altLang="ja-JP" sz="1400" dirty="0"/>
              <a:t> </a:t>
            </a:r>
            <a:r>
              <a:rPr kumimoji="1" lang="ja-JP" altLang="en-US" sz="1400" dirty="0"/>
              <a:t>等のリモートデスクトップクライアントプロセスを内部的に呼び出し、その際の接続先を、同クライアントアプリが一時的に開設する、</a:t>
            </a:r>
            <a:r>
              <a:rPr kumimoji="1" lang="en-US" altLang="ja-JP" sz="1400" dirty="0"/>
              <a:t>localhost </a:t>
            </a:r>
            <a:r>
              <a:rPr kumimoji="1" lang="ja-JP" altLang="en-US" sz="1400" dirty="0"/>
              <a:t>からの接続のみを受付ける </a:t>
            </a:r>
            <a:r>
              <a:rPr kumimoji="1" lang="en-US" altLang="ja-JP" sz="1400" dirty="0"/>
              <a:t>TCP </a:t>
            </a:r>
            <a:r>
              <a:rPr kumimoji="1" lang="ja-JP" altLang="en-US" sz="1400" dirty="0"/>
              <a:t>ポートフォワーダに設定する。</a:t>
            </a:r>
            <a:endParaRPr kumimoji="1" lang="en-US" altLang="ja-JP" sz="1400" dirty="0"/>
          </a:p>
          <a:p>
            <a:pPr lvl="1"/>
            <a:r>
              <a:rPr kumimoji="1" lang="ja-JP" altLang="en-US" sz="1400" dirty="0"/>
              <a:t>この際、これらの被呼び出しプロセスの接続先表示名をフレンドリ文字列 </a:t>
            </a:r>
            <a:r>
              <a:rPr kumimoji="1" lang="en-US" altLang="ja-JP" sz="1400" dirty="0"/>
              <a:t>(</a:t>
            </a:r>
            <a:r>
              <a:rPr kumimoji="1" lang="ja-JP" altLang="en-US" sz="1400" dirty="0"/>
              <a:t>ユーザーにとって親しみやすい文字列であるという意味</a:t>
            </a:r>
            <a:r>
              <a:rPr kumimoji="1" lang="en-US" altLang="ja-JP" sz="1400" dirty="0"/>
              <a:t>) </a:t>
            </a:r>
            <a:r>
              <a:rPr kumimoji="1" lang="ja-JP" altLang="en-US" sz="1400" dirty="0"/>
              <a:t>とするため、以下の工夫を実施している。</a:t>
            </a:r>
            <a:endParaRPr kumimoji="1" lang="en-US" altLang="ja-JP" sz="1400" dirty="0"/>
          </a:p>
          <a:p>
            <a:pPr lvl="2"/>
            <a:r>
              <a:rPr kumimoji="1" lang="ja-JP" altLang="en-US" sz="1200" dirty="0"/>
              <a:t>接続先を </a:t>
            </a:r>
            <a:r>
              <a:rPr kumimoji="1" lang="en-US" altLang="ja-JP" sz="1200" dirty="0"/>
              <a:t>"127.0.0.1" </a:t>
            </a:r>
            <a:r>
              <a:rPr kumimoji="1" lang="ja-JP" altLang="en-US" sz="1200" dirty="0"/>
              <a:t>または </a:t>
            </a:r>
            <a:r>
              <a:rPr kumimoji="1" lang="en-US" altLang="ja-JP" sz="1200" dirty="0"/>
              <a:t>"[::1]" </a:t>
            </a:r>
            <a:r>
              <a:rPr kumimoji="1" lang="ja-JP" altLang="en-US" sz="1200" dirty="0"/>
              <a:t>の </a:t>
            </a:r>
            <a:r>
              <a:rPr kumimoji="1" lang="en-US" altLang="ja-JP" sz="1200" dirty="0"/>
              <a:t>localhost </a:t>
            </a:r>
            <a:r>
              <a:rPr kumimoji="1" lang="ja-JP" altLang="en-US" sz="1200" dirty="0"/>
              <a:t>を意味する </a:t>
            </a:r>
            <a:r>
              <a:rPr kumimoji="1" lang="en-US" altLang="ja-JP" sz="1200" dirty="0"/>
              <a:t>IP </a:t>
            </a:r>
            <a:r>
              <a:rPr kumimoji="1" lang="ja-JP" altLang="en-US" sz="1200" dirty="0"/>
              <a:t>アドレスで指定する代わりに、例えばコンピュータ </a:t>
            </a:r>
            <a:r>
              <a:rPr kumimoji="1" lang="en-US" altLang="ja-JP" sz="1200" dirty="0"/>
              <a:t>ID </a:t>
            </a:r>
            <a:r>
              <a:rPr kumimoji="1" lang="ja-JP" altLang="en-US" sz="1200" dirty="0"/>
              <a:t>が </a:t>
            </a:r>
            <a:r>
              <a:rPr kumimoji="1" lang="en-US" altLang="ja-JP" sz="1200" dirty="0" err="1"/>
              <a:t>abc</a:t>
            </a:r>
            <a:r>
              <a:rPr kumimoji="1" lang="en-US" altLang="ja-JP" sz="1200" dirty="0"/>
              <a:t> </a:t>
            </a:r>
            <a:r>
              <a:rPr kumimoji="1" lang="ja-JP" altLang="en-US" sz="1200" dirty="0"/>
              <a:t>の場合、</a:t>
            </a:r>
            <a:r>
              <a:rPr kumimoji="1" lang="en-US" altLang="ja-JP" sz="1200" dirty="0"/>
              <a:t>"abc.secure.ipantt.net" </a:t>
            </a:r>
            <a:r>
              <a:rPr kumimoji="1" lang="ja-JP" altLang="en-US" sz="1200" dirty="0"/>
              <a:t>または </a:t>
            </a:r>
            <a:r>
              <a:rPr kumimoji="1" lang="en-US" altLang="ja-JP" sz="1200" dirty="0"/>
              <a:t>"abc.secure6.ipantt.net" </a:t>
            </a:r>
            <a:r>
              <a:rPr kumimoji="1" lang="ja-JP" altLang="en-US" sz="1200" dirty="0"/>
              <a:t>という </a:t>
            </a:r>
            <a:r>
              <a:rPr kumimoji="1" lang="en-US" altLang="ja-JP" sz="1200" dirty="0"/>
              <a:t>FQDN DNS </a:t>
            </a:r>
            <a:r>
              <a:rPr kumimoji="1" lang="ja-JP" altLang="en-US" sz="1200" dirty="0"/>
              <a:t>を指定する。これらの </a:t>
            </a:r>
            <a:r>
              <a:rPr kumimoji="1" lang="en-US" altLang="ja-JP" sz="1200" dirty="0"/>
              <a:t>FQDN DNS </a:t>
            </a:r>
            <a:r>
              <a:rPr kumimoji="1" lang="ja-JP" altLang="en-US" sz="1200" dirty="0"/>
              <a:t>が</a:t>
            </a:r>
            <a:r>
              <a:rPr lang="en-US" altLang="ja-JP" sz="1200" dirty="0"/>
              <a:t> "127.0.0.1" </a:t>
            </a:r>
            <a:r>
              <a:rPr lang="ja-JP" altLang="en-US" sz="1200" dirty="0"/>
              <a:t>または </a:t>
            </a:r>
            <a:r>
              <a:rPr lang="en-US" altLang="ja-JP" sz="1200" dirty="0"/>
              <a:t>"[::1]"</a:t>
            </a:r>
            <a:r>
              <a:rPr lang="ja-JP" altLang="en-US" sz="1200" dirty="0"/>
              <a:t> に関連付けられているならば、これらの </a:t>
            </a:r>
            <a:r>
              <a:rPr lang="en-US" altLang="ja-JP" sz="1200" dirty="0"/>
              <a:t>FQDN DNS </a:t>
            </a:r>
            <a:r>
              <a:rPr lang="ja-JP" altLang="en-US" sz="1200" dirty="0"/>
              <a:t>が使用される。一方、これらの </a:t>
            </a:r>
            <a:r>
              <a:rPr lang="en-US" altLang="ja-JP" sz="1200" dirty="0"/>
              <a:t>FQDN DNS </a:t>
            </a:r>
            <a:r>
              <a:rPr lang="ja-JP" altLang="en-US" sz="1200" dirty="0"/>
              <a:t>に対する </a:t>
            </a:r>
            <a:r>
              <a:rPr lang="en-US" altLang="ja-JP" sz="1200" dirty="0"/>
              <a:t>DNS </a:t>
            </a:r>
            <a:r>
              <a:rPr lang="ja-JP" altLang="en-US" sz="1200" dirty="0"/>
              <a:t>クエリの結果、異なる </a:t>
            </a:r>
            <a:r>
              <a:rPr lang="en-US" altLang="ja-JP" sz="1200" dirty="0"/>
              <a:t>IP </a:t>
            </a:r>
            <a:r>
              <a:rPr lang="ja-JP" altLang="en-US" sz="1200" dirty="0"/>
              <a:t>アドレスが応答されたり、応答がなかったりした場合は、</a:t>
            </a:r>
            <a:r>
              <a:rPr lang="en-US" altLang="ja-JP" sz="1200" dirty="0"/>
              <a:t> "127.0.0.1" </a:t>
            </a:r>
            <a:r>
              <a:rPr lang="ja-JP" altLang="en-US" sz="1200" dirty="0"/>
              <a:t>または </a:t>
            </a:r>
            <a:r>
              <a:rPr lang="en-US" altLang="ja-JP" sz="1200" dirty="0"/>
              <a:t>"[::1]"</a:t>
            </a:r>
            <a:r>
              <a:rPr lang="ja-JP" altLang="en-US" sz="1200" dirty="0"/>
              <a:t> という </a:t>
            </a:r>
            <a:r>
              <a:rPr lang="en-US" altLang="ja-JP" sz="1200" dirty="0"/>
              <a:t>IP </a:t>
            </a:r>
            <a:r>
              <a:rPr lang="ja-JP" altLang="en-US" sz="1200" dirty="0"/>
              <a:t>アドレスを直接指定する。</a:t>
            </a:r>
            <a:endParaRPr lang="en-US" altLang="ja-JP" sz="1200" dirty="0"/>
          </a:p>
          <a:p>
            <a:pPr lvl="1"/>
            <a:r>
              <a:rPr kumimoji="1" lang="ja-JP" altLang="en-US" sz="1400" dirty="0"/>
              <a:t>上記における </a:t>
            </a:r>
            <a:r>
              <a:rPr kumimoji="1" lang="en-US" altLang="ja-JP" sz="1400" dirty="0"/>
              <a:t>"ipantt.net" </a:t>
            </a:r>
            <a:r>
              <a:rPr kumimoji="1" lang="ja-JP" altLang="en-US" sz="1400" dirty="0"/>
              <a:t>というドメイン名は、サンプルドメイン名であり、シン・テレワークシステム 開発チームによって開発のために一時的に運営されているドメイン名である。未来永劫、このドメイン名が維持される保証はなく、また、</a:t>
            </a:r>
            <a:r>
              <a:rPr kumimoji="1" lang="en-US" altLang="ja-JP" sz="1400" dirty="0"/>
              <a:t>DNS </a:t>
            </a:r>
            <a:r>
              <a:rPr kumimoji="1" lang="ja-JP" altLang="en-US" sz="1400" dirty="0"/>
              <a:t>サーバーの運用も永続的である保証はない。将来、</a:t>
            </a:r>
            <a:r>
              <a:rPr kumimoji="1" lang="en-US" altLang="ja-JP" sz="1400" dirty="0"/>
              <a:t>"ipantt.net" </a:t>
            </a:r>
            <a:r>
              <a:rPr kumimoji="1" lang="ja-JP" altLang="en-US" sz="1400" dirty="0"/>
              <a:t>のサンプルドメイン名が廃止されたり、第三者が取得したりした場合、上記の名前解決が失敗するおそれがある。その場合、クライアントアプリは、</a:t>
            </a:r>
            <a:r>
              <a:rPr lang="en-US" altLang="ja-JP" sz="1400" dirty="0" err="1"/>
              <a:t>mstsc</a:t>
            </a:r>
            <a:r>
              <a:rPr lang="en-US" altLang="ja-JP" sz="1400" dirty="0"/>
              <a:t> </a:t>
            </a:r>
            <a:r>
              <a:rPr lang="ja-JP" altLang="en-US" sz="1400" dirty="0"/>
              <a:t>等のリモートデスクトップクライアントプロセスを内部的に呼び出す際、</a:t>
            </a:r>
            <a:r>
              <a:rPr kumimoji="1" lang="ja-JP" altLang="en-US" sz="1400" dirty="0"/>
              <a:t>安全のため、代わりに </a:t>
            </a:r>
            <a:r>
              <a:rPr lang="en-US" altLang="ja-JP" sz="1400" dirty="0"/>
              <a:t>"127.0.0.1" </a:t>
            </a:r>
            <a:r>
              <a:rPr lang="ja-JP" altLang="en-US" sz="1400" dirty="0"/>
              <a:t>または </a:t>
            </a:r>
            <a:r>
              <a:rPr lang="en-US" altLang="ja-JP" sz="1400" dirty="0"/>
              <a:t>"[::1]"</a:t>
            </a:r>
            <a:r>
              <a:rPr lang="ja-JP" altLang="en-US" sz="1400" dirty="0"/>
              <a:t> を指定するようになる。</a:t>
            </a:r>
            <a:endParaRPr lang="en-US" altLang="ja-JP" sz="1400" dirty="0"/>
          </a:p>
          <a:p>
            <a:r>
              <a:rPr kumimoji="1" lang="ja-JP" altLang="en-US" sz="1800" dirty="0"/>
              <a:t>推奨事項</a:t>
            </a:r>
            <a:endParaRPr kumimoji="1" lang="en-US" altLang="ja-JP" sz="1800" dirty="0"/>
          </a:p>
          <a:p>
            <a:pPr lvl="1"/>
            <a:r>
              <a:rPr kumimoji="1" lang="ja-JP" altLang="en-US" sz="1400" dirty="0"/>
              <a:t>上記の問題を避け、安定した稼働を実現するためには、システム構築者は、自らの責任と権限で永続的に運用することができるドメインを用いて、上記の </a:t>
            </a:r>
            <a:r>
              <a:rPr lang="en-US" altLang="ja-JP" sz="1400" dirty="0"/>
              <a:t>"*.secure.ipantt.net" </a:t>
            </a:r>
            <a:r>
              <a:rPr lang="ja-JP" altLang="en-US" sz="1400" dirty="0"/>
              <a:t>または </a:t>
            </a:r>
            <a:r>
              <a:rPr lang="en-US" altLang="ja-JP" sz="1400" dirty="0"/>
              <a:t>"*.secure6.ipantt.net"</a:t>
            </a:r>
            <a:r>
              <a:rPr lang="ja-JP" altLang="en-US" sz="1400" dirty="0"/>
              <a:t> に相当する独自の </a:t>
            </a:r>
            <a:r>
              <a:rPr lang="en-US" altLang="ja-JP" sz="1400" dirty="0"/>
              <a:t>DNS </a:t>
            </a:r>
            <a:r>
              <a:rPr lang="ja-JP" altLang="en-US" sz="1400" dirty="0"/>
              <a:t>サーバーを運用する必要がある。</a:t>
            </a:r>
            <a:endParaRPr lang="en-US" altLang="ja-JP" sz="1400" dirty="0"/>
          </a:p>
          <a:p>
            <a:pPr lvl="1"/>
            <a:r>
              <a:rPr kumimoji="1" lang="ja-JP" altLang="en-US" sz="1400" dirty="0"/>
              <a:t>具体的には、</a:t>
            </a:r>
            <a:r>
              <a:rPr lang="en-US" altLang="ja-JP" sz="1400" dirty="0"/>
              <a:t>"*.secure.&lt;</a:t>
            </a:r>
            <a:r>
              <a:rPr lang="ja-JP" altLang="en-US" sz="1400" dirty="0"/>
              <a:t>独自のドメインまたはサブドメイン</a:t>
            </a:r>
            <a:r>
              <a:rPr lang="en-US" altLang="ja-JP" sz="1400" dirty="0"/>
              <a:t>&gt;" </a:t>
            </a:r>
            <a:r>
              <a:rPr lang="ja-JP" altLang="en-US" sz="1400" dirty="0"/>
              <a:t>と </a:t>
            </a:r>
            <a:r>
              <a:rPr lang="en-US" altLang="ja-JP" sz="1400" dirty="0"/>
              <a:t>"*.secure6.&lt;</a:t>
            </a:r>
            <a:r>
              <a:rPr lang="ja-JP" altLang="en-US" sz="1400" dirty="0"/>
              <a:t>独自のドメインまたはサブドメイン</a:t>
            </a:r>
            <a:r>
              <a:rPr lang="en-US" altLang="ja-JP" sz="1400" dirty="0"/>
              <a:t>&gt;"  </a:t>
            </a:r>
            <a:r>
              <a:rPr lang="ja-JP" altLang="en-US" sz="1400" dirty="0"/>
              <a:t>というワイルドカード </a:t>
            </a:r>
            <a:r>
              <a:rPr lang="en-US" altLang="ja-JP" sz="1400" dirty="0"/>
              <a:t>DNS </a:t>
            </a:r>
            <a:r>
              <a:rPr lang="ja-JP" altLang="en-US" sz="1400" dirty="0"/>
              <a:t>レコードを用意する。</a:t>
            </a:r>
            <a:r>
              <a:rPr lang="en-US" altLang="ja-JP" sz="1400" dirty="0"/>
              <a:t>"&lt;</a:t>
            </a:r>
            <a:r>
              <a:rPr lang="ja-JP" altLang="en-US" sz="1400" dirty="0"/>
              <a:t>独自のドメインまたはサブドメイン</a:t>
            </a:r>
            <a:r>
              <a:rPr lang="en-US" altLang="ja-JP" sz="1400" dirty="0"/>
              <a:t>&gt;" </a:t>
            </a:r>
            <a:r>
              <a:rPr lang="ja-JP" altLang="en-US" sz="1400" dirty="0"/>
              <a:t>の部分は、すでに組織が有しているドメイン名のサブドメインと </a:t>
            </a:r>
            <a:r>
              <a:rPr lang="en-US" altLang="ja-JP" sz="1400" dirty="0"/>
              <a:t>DNS </a:t>
            </a:r>
            <a:r>
              <a:rPr lang="ja-JP" altLang="en-US" sz="1400" dirty="0"/>
              <a:t>サーバーを利用できるので、運営・維持コストはほぼ </a:t>
            </a:r>
            <a:r>
              <a:rPr lang="en-US" altLang="ja-JP" sz="1400" dirty="0"/>
              <a:t>0 </a:t>
            </a:r>
            <a:r>
              <a:rPr lang="ja-JP" altLang="en-US" sz="1400" dirty="0"/>
              <a:t>円に近い。新たにドメインを取得する必要も、新たに </a:t>
            </a:r>
            <a:r>
              <a:rPr lang="en-US" altLang="ja-JP" sz="1400" dirty="0"/>
              <a:t>DNS </a:t>
            </a:r>
            <a:r>
              <a:rPr lang="ja-JP" altLang="en-US" sz="1400" dirty="0"/>
              <a:t>サーバーを構築する必要もない。単にワイルドカードレコードを登録すればよい。</a:t>
            </a:r>
          </a:p>
          <a:p>
            <a:pPr lvl="1"/>
            <a:r>
              <a:rPr lang="en-US" altLang="ja-JP" sz="1400" dirty="0"/>
              <a:t>"*.secure.&lt;</a:t>
            </a:r>
            <a:r>
              <a:rPr lang="ja-JP" altLang="en-US" sz="1400" dirty="0"/>
              <a:t>独自のドメインまたはサブドメイン</a:t>
            </a:r>
            <a:r>
              <a:rPr lang="en-US" altLang="ja-JP" sz="1400" dirty="0"/>
              <a:t>&gt;" </a:t>
            </a:r>
            <a:r>
              <a:rPr kumimoji="1" lang="ja-JP" altLang="en-US" sz="1400" dirty="0"/>
              <a:t>は、</a:t>
            </a:r>
            <a:r>
              <a:rPr kumimoji="1" lang="en-US" altLang="ja-JP" sz="1400" dirty="0"/>
              <a:t>IPv4 A </a:t>
            </a:r>
            <a:r>
              <a:rPr kumimoji="1" lang="ja-JP" altLang="en-US" sz="1400" dirty="0"/>
              <a:t>レコードのみを登録し、「</a:t>
            </a:r>
            <a:r>
              <a:rPr kumimoji="1" lang="en-US" altLang="ja-JP" sz="1400" dirty="0"/>
              <a:t>127.0.0.1</a:t>
            </a:r>
            <a:r>
              <a:rPr kumimoji="1" lang="ja-JP" altLang="en-US" sz="1400" dirty="0"/>
              <a:t>」が常に返るようにする。</a:t>
            </a:r>
          </a:p>
          <a:p>
            <a:pPr lvl="1"/>
            <a:r>
              <a:rPr lang="en-US" altLang="ja-JP" sz="1400" dirty="0"/>
              <a:t>"*.secure6.&lt;</a:t>
            </a:r>
            <a:r>
              <a:rPr lang="ja-JP" altLang="en-US" sz="1400" dirty="0"/>
              <a:t>独自のドメインまたはサブドメイン</a:t>
            </a:r>
            <a:r>
              <a:rPr lang="en-US" altLang="ja-JP" sz="1400" dirty="0"/>
              <a:t>&gt;" </a:t>
            </a:r>
            <a:r>
              <a:rPr kumimoji="1" lang="ja-JP" altLang="en-US" sz="1400" dirty="0"/>
              <a:t>は、</a:t>
            </a:r>
            <a:r>
              <a:rPr kumimoji="1" lang="en-US" altLang="ja-JP" sz="1400" dirty="0"/>
              <a:t>IPv6 AAAA </a:t>
            </a:r>
            <a:r>
              <a:rPr kumimoji="1" lang="ja-JP" altLang="en-US" sz="1400" dirty="0"/>
              <a:t>レコードのみを登録し、「</a:t>
            </a:r>
            <a:r>
              <a:rPr kumimoji="1" lang="en-US" altLang="ja-JP" sz="1400" dirty="0"/>
              <a:t>::1</a:t>
            </a:r>
            <a:r>
              <a:rPr kumimoji="1" lang="ja-JP" altLang="en-US" sz="1400" dirty="0"/>
              <a:t>」が常に返るようにする。</a:t>
            </a:r>
            <a:endParaRPr lang="en-US" altLang="ja-JP" sz="1800" dirty="0"/>
          </a:p>
          <a:p>
            <a:pPr lvl="1"/>
            <a:r>
              <a:rPr lang="ja-JP" altLang="en-US" sz="1400" dirty="0"/>
              <a:t>シン・テレワークシステムのアプリをビルドする際に、「</a:t>
            </a:r>
            <a:r>
              <a:rPr lang="en-US" altLang="ja-JP" sz="1400" dirty="0"/>
              <a:t>IPA-DN-</a:t>
            </a:r>
            <a:r>
              <a:rPr lang="en-US" altLang="ja-JP" sz="1400" dirty="0" err="1"/>
              <a:t>ThinApps</a:t>
            </a:r>
            <a:r>
              <a:rPr lang="en-US" altLang="ja-JP" sz="1400" dirty="0"/>
              <a:t>-Private/</a:t>
            </a:r>
            <a:r>
              <a:rPr lang="en-US" altLang="ja-JP" sz="1400" dirty="0" err="1"/>
              <a:t>src</a:t>
            </a:r>
            <a:r>
              <a:rPr lang="en-US" altLang="ja-JP" sz="1400" dirty="0"/>
              <a:t>/</a:t>
            </a:r>
            <a:r>
              <a:rPr lang="en-US" altLang="ja-JP" sz="1400" dirty="0" err="1"/>
              <a:t>Vars</a:t>
            </a:r>
            <a:r>
              <a:rPr lang="en-US" altLang="ja-JP" sz="1400" dirty="0"/>
              <a:t>/</a:t>
            </a:r>
            <a:r>
              <a:rPr lang="en-US" altLang="ja-JP" sz="1400" dirty="0" err="1"/>
              <a:t>Vars.h</a:t>
            </a:r>
            <a:r>
              <a:rPr lang="ja-JP" altLang="en-US" sz="1400" dirty="0"/>
              <a:t>」の注意書きに従い、「</a:t>
            </a:r>
            <a:r>
              <a:rPr lang="en-US" altLang="ja-JP" sz="1400" dirty="0"/>
              <a:t>DESK_LOCALHOST_DUMMY_FQDN</a:t>
            </a:r>
            <a:r>
              <a:rPr lang="ja-JP" altLang="en-US" sz="1400" dirty="0"/>
              <a:t>」および「</a:t>
            </a:r>
            <a:r>
              <a:rPr lang="en-US" altLang="ja-JP" sz="1400" dirty="0"/>
              <a:t>DESK_LOCALHOST_DUMMY_FQDN_V6</a:t>
            </a:r>
            <a:r>
              <a:rPr lang="ja-JP" altLang="en-US" sz="1400" dirty="0"/>
              <a:t>」の内容を変更する。</a:t>
            </a:r>
          </a:p>
          <a:p>
            <a:pPr lvl="1"/>
            <a:r>
              <a:rPr kumimoji="1" lang="ja-JP" altLang="en-US" sz="1400" dirty="0"/>
              <a:t>上記が完了すれば、シン・テレワークシステム クライアントアプリはもはや </a:t>
            </a:r>
            <a:r>
              <a:rPr kumimoji="1" lang="en-US" altLang="ja-JP" sz="1400" dirty="0"/>
              <a:t>"ipa</a:t>
            </a:r>
            <a:r>
              <a:rPr lang="en-US" altLang="ja-JP" sz="1400" dirty="0"/>
              <a:t>ntt.net" (</a:t>
            </a:r>
            <a:r>
              <a:rPr lang="ja-JP" altLang="en-US" sz="1400" dirty="0"/>
              <a:t>サンプルドメイン</a:t>
            </a:r>
            <a:r>
              <a:rPr lang="en-US" altLang="ja-JP" sz="1400" dirty="0"/>
              <a:t>) </a:t>
            </a:r>
            <a:r>
              <a:rPr lang="ja-JP" altLang="en-US" sz="1400" dirty="0" err="1"/>
              <a:t>に依</a:t>
            </a:r>
            <a:r>
              <a:rPr lang="ja-JP" altLang="en-US" sz="1400" dirty="0"/>
              <a:t>存することはなくなる。</a:t>
            </a:r>
            <a:endParaRPr kumimoji="1" lang="en-US" altLang="ja-JP" sz="14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91</a:t>
            </a:fld>
            <a:endParaRPr kumimoji="1" lang="ja-JP" altLang="en-US" dirty="0"/>
          </a:p>
        </p:txBody>
      </p:sp>
      <p:sp>
        <p:nvSpPr>
          <p:cNvPr id="4" name="タイトル 3"/>
          <p:cNvSpPr>
            <a:spLocks noGrp="1"/>
          </p:cNvSpPr>
          <p:nvPr>
            <p:ph type="title"/>
          </p:nvPr>
        </p:nvSpPr>
        <p:spPr/>
        <p:txBody>
          <a:bodyPr>
            <a:noAutofit/>
          </a:bodyPr>
          <a:lstStyle/>
          <a:p>
            <a:r>
              <a:rPr lang="en-US" altLang="ja-JP" sz="2400" dirty="0"/>
              <a:t>5-14. Loopback </a:t>
            </a:r>
            <a:r>
              <a:rPr lang="ja-JP" altLang="en-US" sz="2400" dirty="0"/>
              <a:t>アドレス </a:t>
            </a:r>
            <a:r>
              <a:rPr lang="en-US" altLang="ja-JP" sz="2400" dirty="0"/>
              <a:t>(127.0.0.1 </a:t>
            </a:r>
            <a:r>
              <a:rPr lang="ja-JP" altLang="en-US" sz="2400" dirty="0"/>
              <a:t>または </a:t>
            </a:r>
            <a:r>
              <a:rPr lang="en-US" altLang="ja-JP" sz="2400" dirty="0"/>
              <a:t>::1) </a:t>
            </a:r>
            <a:r>
              <a:rPr lang="ja-JP" altLang="en-US" sz="2400" dirty="0"/>
              <a:t>を返すサンプル </a:t>
            </a:r>
            <a:r>
              <a:rPr lang="en-US" altLang="ja-JP" sz="2400" dirty="0"/>
              <a:t>DNS FQDN </a:t>
            </a:r>
            <a:r>
              <a:rPr lang="ja-JP" altLang="en-US" sz="2400" dirty="0"/>
              <a:t>である </a:t>
            </a:r>
            <a:r>
              <a:rPr lang="en-US" altLang="ja-JP" sz="2400" dirty="0"/>
              <a:t>"*.secure.ipantt.net" </a:t>
            </a:r>
            <a:r>
              <a:rPr lang="ja-JP" altLang="en-US" sz="2400" dirty="0"/>
              <a:t>および </a:t>
            </a:r>
            <a:r>
              <a:rPr lang="en-US" altLang="ja-JP" sz="2400" dirty="0"/>
              <a:t>"*.secure6.ipantt.net" </a:t>
            </a:r>
            <a:r>
              <a:rPr lang="ja-JP" altLang="en-US" sz="2400" dirty="0"/>
              <a:t>について</a:t>
            </a:r>
            <a:endParaRPr kumimoji="1" lang="ja-JP" altLang="en-US" sz="2400" dirty="0"/>
          </a:p>
        </p:txBody>
      </p:sp>
    </p:spTree>
    <p:extLst>
      <p:ext uri="{BB962C8B-B14F-4D97-AF65-F5344CB8AC3E}">
        <p14:creationId xmlns:p14="http://schemas.microsoft.com/office/powerpoint/2010/main" val="1902248323"/>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OELAB">
      <a:majorFont>
        <a:latin typeface="Calibri"/>
        <a:ea typeface="Meiryo UI"/>
        <a:cs typeface=""/>
      </a:majorFont>
      <a:minorFont>
        <a:latin typeface="Calibri"/>
        <a:ea typeface="Meiryo U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6621</TotalTime>
  <Words>26320</Words>
  <Application>Microsoft Office PowerPoint</Application>
  <PresentationFormat>ワイド画面</PresentationFormat>
  <Paragraphs>1222</Paragraphs>
  <Slides>91</Slides>
  <Notes>0</Notes>
  <HiddenSlides>0</HiddenSlides>
  <MMClips>0</MMClips>
  <ScaleCrop>false</ScaleCrop>
  <HeadingPairs>
    <vt:vector size="6" baseType="variant">
      <vt:variant>
        <vt:lpstr>使用されているフォント</vt:lpstr>
      </vt:variant>
      <vt:variant>
        <vt:i4>7</vt:i4>
      </vt:variant>
      <vt:variant>
        <vt:lpstr>テーマ</vt:lpstr>
      </vt:variant>
      <vt:variant>
        <vt:i4>1</vt:i4>
      </vt:variant>
      <vt:variant>
        <vt:lpstr>スライド タイトル</vt:lpstr>
      </vt:variant>
      <vt:variant>
        <vt:i4>91</vt:i4>
      </vt:variant>
    </vt:vector>
  </HeadingPairs>
  <TitlesOfParts>
    <vt:vector size="99" baseType="lpstr">
      <vt:lpstr>Meiryo UI</vt:lpstr>
      <vt:lpstr>游ゴシック</vt:lpstr>
      <vt:lpstr>Arial</vt:lpstr>
      <vt:lpstr>Calibri</vt:lpstr>
      <vt:lpstr>Consolas</vt:lpstr>
      <vt:lpstr>Segoe Condensed</vt:lpstr>
      <vt:lpstr>Times New Roman</vt:lpstr>
      <vt:lpstr>Office テーマ</vt:lpstr>
      <vt:lpstr>PowerPoint プレゼンテーション</vt:lpstr>
      <vt:lpstr>本バージョンについて・更新履歴</vt:lpstr>
      <vt:lpstr>本ドキュメントの前提知識</vt:lpstr>
      <vt:lpstr>注意事項</vt:lpstr>
      <vt:lpstr>アップデートリリースお知らせメールサービスへの登録方法</vt:lpstr>
      <vt:lpstr>PowerPoint プレゼンテーション</vt:lpstr>
      <vt:lpstr>1-1. 「シン・テレワークシステム プライベート版」とは</vt:lpstr>
      <vt:lpstr>1-2. プライベート版には 2 種類が存在</vt:lpstr>
      <vt:lpstr>PowerPoint プレゼンテーション</vt:lpstr>
      <vt:lpstr>2-1. 構築用環境・所要時間</vt:lpstr>
      <vt:lpstr>2-2. 必要なインターネット接続帯域</vt:lpstr>
      <vt:lpstr>2-3. 中継ゲートウェイのインターネット接続</vt:lpstr>
      <vt:lpstr>2-4. ワンタイムパスワード (OTP) 機能を用いる場合の SMTP サーバー</vt:lpstr>
      <vt:lpstr>2-5. 中継ゲートウェイの共通的注意点</vt:lpstr>
      <vt:lpstr>2-6. 必要な作業用端末と試験用端末</vt:lpstr>
      <vt:lpstr>2-7. 本ドキュメント内における AWS 環境のリファレンス環境としての意義と、不具合が発生している場合の原因切り分け手順</vt:lpstr>
      <vt:lpstr>2-8. 既知の制限事項/仕様について</vt:lpstr>
      <vt:lpstr>PowerPoint プレゼンテーション</vt:lpstr>
      <vt:lpstr>3-1. 中継ゲートウェイ (Linux) の構築の流れ</vt:lpstr>
      <vt:lpstr>3-2. AWS の Ubuntu Linux サーバーの起動</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3-3. 中継ゲートウェイプログラムのビルドの実行</vt:lpstr>
      <vt:lpstr>3-4. 中継ゲートウェイプログラムの起動と終了</vt:lpstr>
      <vt:lpstr>3-5. 中継ゲートウェイシステム起動後の稼働チェック</vt:lpstr>
      <vt:lpstr>PowerPoint プレゼンテーション</vt:lpstr>
      <vt:lpstr>3B-1. HTML5 版 Web クライアント用 Web サーバーの概要</vt:lpstr>
      <vt:lpstr>3B-2. 「HTML5 版 Web クライアント用 Web サーバー」に必要な .NET SDK のインストール (準備)</vt:lpstr>
      <vt:lpstr>PowerPoint プレゼンテーション</vt:lpstr>
      <vt:lpstr>HTML5 版 Web クライアント用 Web サーバーのアーキテクチャ</vt:lpstr>
      <vt:lpstr>3B-3. HTML5 版 Web クライアント用 Web サーバーのインストール</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3B-4. HTML5 版 Web クライアント用 Web サーバーデーモンの停止 / 開始</vt:lpstr>
      <vt:lpstr>3B-5. 将来のHTML5 版 Web クライアント用 Web サーバーのソースコードの更新手順</vt:lpstr>
      <vt:lpstr>3B-6. HTML5 版 Web クライアント用 Web サーバーのソースコードを 改造する場合の手順</vt:lpstr>
      <vt:lpstr>3B-7. 実際に HTML5 版 Web クライアントを使ってみよう</vt:lpstr>
      <vt:lpstr>PowerPoint プレゼンテーション</vt:lpstr>
      <vt:lpstr>4-1. アプリケーション・インストーラ構築の流れ</vt:lpstr>
      <vt:lpstr>4-2.作業用マシンへの Visual Studio 2022 のインストール</vt:lpstr>
      <vt:lpstr>PowerPoint プレゼンテーション</vt:lpstr>
      <vt:lpstr>PowerPoint プレゼンテーション</vt:lpstr>
      <vt:lpstr>4-3. シン・テレワークシステムのソースコードのダウンロード</vt:lpstr>
      <vt:lpstr>4-4. 中継ゲートウェイの IP アドレス等の指定</vt:lpstr>
      <vt:lpstr>4-5. ビルドの実施</vt:lpstr>
      <vt:lpstr>4-6. 生成されたインストーラを用いた、エンドユーザーの視点に立ったゲートウェイシステム全体の動作の確認</vt:lpstr>
      <vt:lpstr>4-7. ビルドで生成される各種 Win32 実行可能ファイルのデジタル署名 (オプション)</vt:lpstr>
      <vt:lpstr>PowerPoint プレゼンテーション</vt:lpstr>
      <vt:lpstr>5-1. アプリケーションの UI の高度なカスタマイズ方法</vt:lpstr>
      <vt:lpstr>5-2. アプリケーションの ID (AppId) の変更によるユニーク化</vt:lpstr>
      <vt:lpstr>5-3. ゲートウェイに登録済みのサーバー一覧の確認</vt:lpstr>
      <vt:lpstr>5-4. ゲートウェイに現在接続しているサーバーセッション一覧の表示</vt:lpstr>
      <vt:lpstr>5-5. ゲートウェイの Linux カーネルの推奨設定</vt:lpstr>
      <vt:lpstr>5-6. 中継ゲートウェイのより詳細な設定 (1/3)</vt:lpstr>
      <vt:lpstr>5-6. 中継ゲートウェイのより詳細な設定 (続き: 2/3)</vt:lpstr>
      <vt:lpstr>5-6. 中継ゲートウェイのより詳細な設定 (続き: 3/3)</vt:lpstr>
      <vt:lpstr>5-7. 独自のプライベート CA (認証局) の証明書の利用</vt:lpstr>
      <vt:lpstr>5-8. EntryPoint.dat ファイルにおいて IP アドレスの代わりに DNS FQDN を指定する方法 等</vt:lpstr>
      <vt:lpstr>5-9. 中継ゲートウェイのプロセスの自動起動方法</vt:lpstr>
      <vt:lpstr>5-10. シン・テレワークシステムのソースコードを分析する</vt:lpstr>
      <vt:lpstr>5-11. Windows 版中継ゲートウェイの構築方法について</vt:lpstr>
      <vt:lpstr>PowerPoint プレゼンテーション</vt:lpstr>
      <vt:lpstr>5-12. Windows 版 HTML5 版 Web クライアント用 Web サーバーの構築方法について</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10. HTML5 版 Web クライアント用 Web サーバーデーモンの停止 / 開始</vt:lpstr>
      <vt:lpstr>11. 将来のHTML5 版 Web クライアント用 Web サーバーのソースコードの更新手順</vt:lpstr>
      <vt:lpstr>12. HTML5 版 Web クライアント用 Web サーバーのソースコードを改造する場合の手順</vt:lpstr>
      <vt:lpstr>5-13. HTML5 版 Web クライアントのアクセス時の SSL 証明書検証エラーを解決する</vt:lpstr>
      <vt:lpstr>(各手法の共通注意事項) HTML5 版 Web クライアント用 Web サーバーの URL に含まれる DNS FQDN 名は、SSL 証明書検証に成功するためには、特定の文字列を含む必要がある。</vt:lpstr>
      <vt:lpstr>手法 1. 持ち込み商用証明書のインストール (「 HTML5 版 Web クライアント用 Web サーバー」 に PEM 形式の証明書と秘密鍵ファイルを書き込む)</vt:lpstr>
      <vt:lpstr>手法 2. 独自に構築する証明書ファイル提供サーバーからの自動更新</vt:lpstr>
      <vt:lpstr>手法 2. 独自に構築する証明書ファイル提供サーバーからの自動更新 (続き) </vt:lpstr>
      <vt:lpstr>手法 2. 独自に構築する証明書ファイル提供サーバーからの自動更新 (続き) </vt:lpstr>
      <vt:lpstr>5-14. Loopback アドレス (127.0.0.1 または ::1) を返すサンプル DNS FQDN である "*.secure.ipantt.net" および "*.secure6.ipantt.net" について</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NTT東日本-IPA シン・テレワークシステム Doc001. プライベート版 構築マニュアル (スタンドアロン版)</dc:title>
  <dc:creator>Windows ユーザー</dc:creator>
  <cp:lastModifiedBy>Nobori Daiyuu</cp:lastModifiedBy>
  <cp:revision>2675</cp:revision>
  <dcterms:created xsi:type="dcterms:W3CDTF">2017-10-22T02:50:05Z</dcterms:created>
  <dcterms:modified xsi:type="dcterms:W3CDTF">2022-07-21T09:20:20Z</dcterms:modified>
</cp:coreProperties>
</file>